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1.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2.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xml" ContentType="application/vnd.openxmlformats-officedocument.presentationml.notesSlide+xml"/>
  <Override PartName="/ppt/tags/tag43.xml" ContentType="application/vnd.openxmlformats-officedocument.presentationml.tags+xml"/>
  <Override PartName="/ppt/notesSlides/notesSlide3.xml" ContentType="application/vnd.openxmlformats-officedocument.presentationml.notesSlide+xml"/>
  <Override PartName="/ppt/tags/tag44.xml" ContentType="application/vnd.openxmlformats-officedocument.presentationml.tags+xml"/>
  <Override PartName="/ppt/notesSlides/notesSlide4.xml" ContentType="application/vnd.openxmlformats-officedocument.presentationml.notesSlide+xml"/>
  <Override PartName="/ppt/tags/tag45.xml" ContentType="application/vnd.openxmlformats-officedocument.presentationml.tags+xml"/>
  <Override PartName="/ppt/notesSlides/notesSlide5.xml" ContentType="application/vnd.openxmlformats-officedocument.presentationml.notesSlide+xml"/>
  <Override PartName="/ppt/tags/tag46.xml" ContentType="application/vnd.openxmlformats-officedocument.presentationml.tags+xml"/>
  <Override PartName="/ppt/notesSlides/notesSlide6.xml" ContentType="application/vnd.openxmlformats-officedocument.presentationml.notesSlide+xml"/>
  <Override PartName="/ppt/tags/tag47.xml" ContentType="application/vnd.openxmlformats-officedocument.presentationml.tags+xml"/>
  <Override PartName="/ppt/notesSlides/notesSlide7.xml" ContentType="application/vnd.openxmlformats-officedocument.presentationml.notesSlide+xml"/>
  <Override PartName="/ppt/tags/tag48.xml" ContentType="application/vnd.openxmlformats-officedocument.presentationml.tags+xml"/>
  <Override PartName="/ppt/notesSlides/notesSlide8.xml" ContentType="application/vnd.openxmlformats-officedocument.presentationml.notesSlide+xml"/>
  <Override PartName="/ppt/tags/tag49.xml" ContentType="application/vnd.openxmlformats-officedocument.presentationml.tags+xml"/>
  <Override PartName="/ppt/notesSlides/notesSlide9.xml" ContentType="application/vnd.openxmlformats-officedocument.presentationml.notesSlide+xml"/>
  <Override PartName="/ppt/tags/tag50.xml" ContentType="application/vnd.openxmlformats-officedocument.presentationml.tags+xml"/>
  <Override PartName="/ppt/notesSlides/notesSlide10.xml" ContentType="application/vnd.openxmlformats-officedocument.presentationml.notesSlide+xml"/>
  <Override PartName="/ppt/tags/tag51.xml" ContentType="application/vnd.openxmlformats-officedocument.presentationml.tags+xml"/>
  <Override PartName="/ppt/notesSlides/notesSlide11.xml" ContentType="application/vnd.openxmlformats-officedocument.presentationml.notesSlide+xml"/>
  <Override PartName="/ppt/tags/tag52.xml" ContentType="application/vnd.openxmlformats-officedocument.presentationml.tags+xml"/>
  <Override PartName="/ppt/notesSlides/notesSlide12.xml" ContentType="application/vnd.openxmlformats-officedocument.presentationml.notesSlide+xml"/>
  <Override PartName="/ppt/tags/tag53.xml" ContentType="application/vnd.openxmlformats-officedocument.presentationml.tags+xml"/>
  <Override PartName="/ppt/notesSlides/notesSlide13.xml" ContentType="application/vnd.openxmlformats-officedocument.presentationml.notesSlide+xml"/>
  <Override PartName="/ppt/tags/tag54.xml" ContentType="application/vnd.openxmlformats-officedocument.presentationml.tags+xml"/>
  <Override PartName="/ppt/notesSlides/notesSlide14.xml" ContentType="application/vnd.openxmlformats-officedocument.presentationml.notesSlide+xml"/>
  <Override PartName="/ppt/tags/tag55.xml" ContentType="application/vnd.openxmlformats-officedocument.presentationml.tags+xml"/>
  <Override PartName="/ppt/notesSlides/notesSlide15.xml" ContentType="application/vnd.openxmlformats-officedocument.presentationml.notesSlide+xml"/>
  <Override PartName="/ppt/tags/tag56.xml" ContentType="application/vnd.openxmlformats-officedocument.presentationml.tags+xml"/>
  <Override PartName="/ppt/notesSlides/notesSlide16.xml" ContentType="application/vnd.openxmlformats-officedocument.presentationml.notesSlide+xml"/>
  <Override PartName="/ppt/tags/tag57.xml" ContentType="application/vnd.openxmlformats-officedocument.presentationml.tags+xml"/>
  <Override PartName="/ppt/notesSlides/notesSlide17.xml" ContentType="application/vnd.openxmlformats-officedocument.presentationml.notesSlide+xml"/>
  <Override PartName="/ppt/tags/tag58.xml" ContentType="application/vnd.openxmlformats-officedocument.presentationml.tags+xml"/>
  <Override PartName="/ppt/notesSlides/notesSlide18.xml" ContentType="application/vnd.openxmlformats-officedocument.presentationml.notesSlide+xml"/>
  <Override PartName="/ppt/tags/tag59.xml" ContentType="application/vnd.openxmlformats-officedocument.presentationml.tags+xml"/>
  <Override PartName="/ppt/notesSlides/notesSlide19.xml" ContentType="application/vnd.openxmlformats-officedocument.presentationml.notesSlide+xml"/>
  <Override PartName="/ppt/tags/tag60.xml" ContentType="application/vnd.openxmlformats-officedocument.presentationml.tags+xml"/>
  <Override PartName="/ppt/notesSlides/notesSlide20.xml" ContentType="application/vnd.openxmlformats-officedocument.presentationml.notesSlide+xml"/>
  <Override PartName="/ppt/tags/tag61.xml" ContentType="application/vnd.openxmlformats-officedocument.presentationml.tags+xml"/>
  <Override PartName="/ppt/notesSlides/notesSlide21.xml" ContentType="application/vnd.openxmlformats-officedocument.presentationml.notesSlide+xml"/>
  <Override PartName="/ppt/tags/tag62.xml" ContentType="application/vnd.openxmlformats-officedocument.presentationml.tags+xml"/>
  <Override PartName="/ppt/notesSlides/notesSlide22.xml" ContentType="application/vnd.openxmlformats-officedocument.presentationml.notesSlide+xml"/>
  <Override PartName="/ppt/tags/tag63.xml" ContentType="application/vnd.openxmlformats-officedocument.presentationml.tags+xml"/>
  <Override PartName="/ppt/notesSlides/notesSlide23.xml" ContentType="application/vnd.openxmlformats-officedocument.presentationml.notesSlide+xml"/>
  <Override PartName="/ppt/tags/tag64.xml" ContentType="application/vnd.openxmlformats-officedocument.presentationml.tags+xml"/>
  <Override PartName="/ppt/notesSlides/notesSlide24.xml" ContentType="application/vnd.openxmlformats-officedocument.presentationml.notesSlide+xml"/>
  <Override PartName="/ppt/tags/tag65.xml" ContentType="application/vnd.openxmlformats-officedocument.presentationml.tags+xml"/>
  <Override PartName="/ppt/notesSlides/notesSlide25.xml" ContentType="application/vnd.openxmlformats-officedocument.presentationml.notesSlide+xml"/>
  <Override PartName="/ppt/tags/tag66.xml" ContentType="application/vnd.openxmlformats-officedocument.presentationml.tags+xml"/>
  <Override PartName="/ppt/notesSlides/notesSlide26.xml" ContentType="application/vnd.openxmlformats-officedocument.presentationml.notesSlide+xml"/>
  <Override PartName="/ppt/tags/tag67.xml" ContentType="application/vnd.openxmlformats-officedocument.presentationml.tags+xml"/>
  <Override PartName="/ppt/notesSlides/notesSlide27.xml" ContentType="application/vnd.openxmlformats-officedocument.presentationml.notesSlide+xml"/>
  <Override PartName="/ppt/tags/tag68.xml" ContentType="application/vnd.openxmlformats-officedocument.presentationml.tags+xml"/>
  <Override PartName="/ppt/notesSlides/notesSlide28.xml" ContentType="application/vnd.openxmlformats-officedocument.presentationml.notesSlide+xml"/>
  <Override PartName="/ppt/tags/tag69.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61" r:id="rId3"/>
  </p:sldMasterIdLst>
  <p:notesMasterIdLst>
    <p:notesMasterId r:id="rId33"/>
  </p:notesMasterIdLst>
  <p:handoutMasterIdLst>
    <p:handoutMasterId r:id="rId34"/>
  </p:handoutMasterIdLst>
  <p:sldIdLst>
    <p:sldId id="256" r:id="rId4"/>
    <p:sldId id="257" r:id="rId5"/>
    <p:sldId id="280" r:id="rId6"/>
    <p:sldId id="264" r:id="rId7"/>
    <p:sldId id="279" r:id="rId8"/>
    <p:sldId id="265" r:id="rId9"/>
    <p:sldId id="281" r:id="rId10"/>
    <p:sldId id="282" r:id="rId11"/>
    <p:sldId id="283" r:id="rId12"/>
    <p:sldId id="284" r:id="rId13"/>
    <p:sldId id="285" r:id="rId14"/>
    <p:sldId id="287" r:id="rId15"/>
    <p:sldId id="288" r:id="rId16"/>
    <p:sldId id="289" r:id="rId17"/>
    <p:sldId id="290" r:id="rId18"/>
    <p:sldId id="291" r:id="rId19"/>
    <p:sldId id="292" r:id="rId20"/>
    <p:sldId id="294" r:id="rId21"/>
    <p:sldId id="293" r:id="rId22"/>
    <p:sldId id="295" r:id="rId23"/>
    <p:sldId id="296" r:id="rId24"/>
    <p:sldId id="258" r:id="rId25"/>
    <p:sldId id="298" r:id="rId26"/>
    <p:sldId id="299" r:id="rId27"/>
    <p:sldId id="297" r:id="rId28"/>
    <p:sldId id="300" r:id="rId29"/>
    <p:sldId id="301" r:id="rId30"/>
    <p:sldId id="260" r:id="rId31"/>
    <p:sldId id="278" r:id="rId32"/>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3" autoAdjust="0"/>
    <p:restoredTop sz="94660"/>
  </p:normalViewPr>
  <p:slideViewPr>
    <p:cSldViewPr snapToGrid="0">
      <p:cViewPr varScale="1">
        <p:scale>
          <a:sx n="121" d="100"/>
          <a:sy n="121" d="100"/>
        </p:scale>
        <p:origin x="152" y="3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86A02-ACE6-9E94-BCCE-7AAC7A6651F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DDE2938-506B-64AC-D541-BA8AB1E56F27}"/>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699B4006-D1E8-AC37-6FC4-1DAC1CF60312}"/>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682D7B84-8C9E-39B3-D083-8A56F8CF6155}"/>
              </a:ext>
            </a:extLst>
          </p:cNvPr>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635501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B933B-AF27-8CE2-49F8-CC0CDB5BB34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C837563-6A56-E096-CC70-EFCC049DFE88}"/>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2E296FB5-D856-D921-149F-6B925AA8A503}"/>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8B18205F-4375-9918-E1EE-F06EC4401C7F}"/>
              </a:ext>
            </a:extLst>
          </p:cNvPr>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063220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FA20F-09D9-2F95-378F-0DC93549859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2667A93-AE66-03F0-0A9E-D686891D12E9}"/>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8024E59A-EACC-6058-61D2-1A2ACD93588C}"/>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24CBA82F-2CD3-3C67-97D1-99938AACD2AC}"/>
              </a:ext>
            </a:extLst>
          </p:cNvPr>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58233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CBB6D-B348-3635-E817-9A022FFBABF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7E44FED-EE19-85F2-BDE4-EAA9C694D38E}"/>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6968B5C0-F642-5E55-7781-C86E52BA4B69}"/>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0E218AAE-F823-B5A5-C773-DF66FB659DDB}"/>
              </a:ext>
            </a:extLst>
          </p:cNvPr>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186042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CB904-9279-51A1-3479-FEF4991FB00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F4EF050-5398-0572-C38B-634C74817E3B}"/>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6996C95A-220D-121C-2D1D-4AC5EABE7C84}"/>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96FC3654-8303-F33F-5BEA-CE1A1F30F2D3}"/>
              </a:ext>
            </a:extLst>
          </p:cNvPr>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65143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6C0A1-53D8-AC31-8699-471BD9D6B86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06B00FE-4F8B-7DDD-B704-A9D412440FC6}"/>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3A03000B-19FF-A7F8-C19F-5F03E5C4855F}"/>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4F329467-B668-83F4-036F-DC8BA8E2045F}"/>
              </a:ext>
            </a:extLst>
          </p:cNvPr>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155556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47F53-D0F7-2576-0A90-46435AEE8A5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7B7517-141F-BF28-25B9-59FC110B0AD8}"/>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EA377DB4-595B-3055-D28E-4FCA5A2C2B71}"/>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6AC878B9-23B6-3679-9BA9-B0E7ADF7ABB4}"/>
              </a:ext>
            </a:extLst>
          </p:cNvPr>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765566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C9F3B-D44C-D671-C141-74F065D8EBE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BC5078-6B84-BF91-8A92-9AA69B1E94A5}"/>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376F2886-1492-9B2A-11C1-E931D54A688B}"/>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B5CC7C6E-66BC-FFA0-5CBE-EFEA78531C4E}"/>
              </a:ext>
            </a:extLst>
          </p:cNvPr>
          <p:cNvSpPr>
            <a:spLocks noGrp="1"/>
          </p:cNvSpPr>
          <p:nvPr>
            <p:ph type="sldNum" sz="quarter" idx="5"/>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583614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4DD1C-0892-5B21-C842-7601301A674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88CF40C-1371-4294-4F78-0D47C6A1CC43}"/>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8829E055-19E2-581B-D661-15C5FE777397}"/>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68C342B5-CBE7-3300-3EFF-30CFEDCC1B9C}"/>
              </a:ext>
            </a:extLst>
          </p:cNvPr>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882643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FFCF0-5E79-A23C-688C-4EA8FEA6A43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FE96043-BDF7-4150-EB4F-E328FE8FA946}"/>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FFDA6820-748C-F885-6567-954298856918}"/>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BBF32E2B-3974-277E-84A2-E23A639A7AF7}"/>
              </a:ext>
            </a:extLst>
          </p:cNvPr>
          <p:cNvSpPr>
            <a:spLocks noGrp="1"/>
          </p:cNvSpPr>
          <p:nvPr>
            <p:ph type="sldNum" sz="quarter" idx="5"/>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801044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C8DEC-95BF-FA9A-0B2B-E85CBB56669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82A97A9-5583-A07A-8CCC-A5D7371F515B}"/>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579542B5-A0E1-5031-BEE4-3037993A6C05}"/>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1D4246DD-145F-4711-F0C5-FC810E9AC5EA}"/>
              </a:ext>
            </a:extLst>
          </p:cNvPr>
          <p:cNvSpPr>
            <a:spLocks noGrp="1"/>
          </p:cNvSpPr>
          <p:nvPr>
            <p:ph type="sldNum" sz="quarter" idx="5"/>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6387259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EB337-6264-958A-F878-4794FD4FA6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C91653-8806-3006-A90D-3B0683D251E5}"/>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CD8164E5-7187-3B8C-21A3-1D06980F8243}"/>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176389D6-2866-B513-DA4F-5A8AB2125A46}"/>
              </a:ext>
            </a:extLst>
          </p:cNvPr>
          <p:cNvSpPr>
            <a:spLocks noGrp="1"/>
          </p:cNvSpPr>
          <p:nvPr>
            <p:ph type="sldNum" sz="quarter" idx="5"/>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653808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27E6D-774C-5DA5-435C-68BD3C72C80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1378BA-EC2E-E659-9907-6A24D140EF94}"/>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8A4C76F3-9650-8989-68FC-DDF8A6CB5B2C}"/>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C933E722-1079-3D4A-9C7B-392B10DF6F17}"/>
              </a:ext>
            </a:extLst>
          </p:cNvPr>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254086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DEF7C-BC53-674C-95CD-9A06F9D616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F8B870B-5408-6AE7-D6D2-BB302154B275}"/>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F1CD45B5-9C74-A211-EFA5-95B1CF0234FE}"/>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D91F5B3F-ADAB-A7F9-AA2B-1699183DAC4D}"/>
              </a:ext>
            </a:extLst>
          </p:cNvPr>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4796906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86412-823A-C6A8-F7B6-8FEE97A722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F63C6FC-6B69-7791-DB75-95A3C56A10A6}"/>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3079F1F1-B2FB-75E3-2878-C0824D0BC890}"/>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F2C1636C-154B-4D92-90D3-540223B5F661}"/>
              </a:ext>
            </a:extLst>
          </p:cNvPr>
          <p:cNvSpPr>
            <a:spLocks noGrp="1"/>
          </p:cNvSpPr>
          <p:nvPr>
            <p:ph type="sldNum" sz="quarter" idx="5"/>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1423621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7B01E-4C9B-F825-13E1-374DB5221BF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BB7630B-825C-CB23-3CF6-9601A38D91DF}"/>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D60DAA9D-8B32-372E-3B68-24DDF737E1DD}"/>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61186D8C-48D8-CE5E-4AA1-10B0C581537F}"/>
              </a:ext>
            </a:extLst>
          </p:cNvPr>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1725407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1DC5A-A950-9C7B-5C0C-0BEF601278A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EBD76D-7422-FE74-6DEA-C8BF90F43372}"/>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4679EF3E-D413-66D5-8BF0-C579F8C8ACD3}"/>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37194602-081E-E13D-90CB-037B32D0EE1F}"/>
              </a:ext>
            </a:extLst>
          </p:cNvPr>
          <p:cNvSpPr>
            <a:spLocks noGrp="1"/>
          </p:cNvSpPr>
          <p:nvPr>
            <p:ph type="sldNum" sz="quarter" idx="5"/>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4194783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6C94C-DBA0-BAF1-EC7F-2720A49793A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66206F-0EE6-DF53-36A9-B744D7CB039A}"/>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FD66B643-C3BC-AFA8-C5A8-1265F39E1F07}"/>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A0E81162-C312-FF0C-04CD-1C8E0999DED3}"/>
              </a:ext>
            </a:extLst>
          </p:cNvPr>
          <p:cNvSpPr>
            <a:spLocks noGrp="1"/>
          </p:cNvSpPr>
          <p:nvPr>
            <p:ph type="sldNum" sz="quarter" idx="5"/>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953541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D804B-A324-8788-0388-24A5DEF88D2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56B693B-FB8E-0609-F355-8C4E4EFC6829}"/>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6C0D1EE4-B07D-FB5D-9C28-661117726E31}"/>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1D91A109-ED0D-93A8-46CC-4267BAF4CA59}"/>
              </a:ext>
            </a:extLst>
          </p:cNvPr>
          <p:cNvSpPr>
            <a:spLocks noGrp="1"/>
          </p:cNvSpPr>
          <p:nvPr>
            <p:ph type="sldNum" sz="quarter" idx="5"/>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2808223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C013E-4238-D750-1A72-24D42EB7AC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0695B75-4035-394F-2408-F64D02F16820}"/>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4928DA61-3EBA-CEC9-94D7-2CF3F33135A5}"/>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E848D406-1507-86C1-EA8B-A9E740F8023D}"/>
              </a:ext>
            </a:extLst>
          </p:cNvPr>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622765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87DC1-0F46-15BD-6B95-3D61A53DD37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82401DC-A605-1B13-5547-1352AFE1F5F5}"/>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8E7C87F8-E6A7-1B32-910B-9938846B7BB2}"/>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0F2F92FB-CF5F-9D0F-EEDB-E9B130919950}"/>
              </a:ext>
            </a:extLst>
          </p:cNvPr>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941382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234A4-405A-3F5B-6455-5C5BDA57E10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3F772B0-DD80-C7D1-C392-36F8ACD7560F}"/>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3593016B-ED89-8043-3ED3-2611A7B9A745}"/>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A4558F97-B831-14A6-87E1-622F3CEE0566}"/>
              </a:ext>
            </a:extLst>
          </p:cNvPr>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3087491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43514-F3D0-80CF-203E-B6ED40EB1E2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F673183-4B2F-7D6C-7EBD-34AE0096DCDC}"/>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E06CFE5C-3FA7-D203-C899-81399E97470D}"/>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28A1AC72-B1E3-BBC7-D622-FBB765B05D14}"/>
              </a:ext>
            </a:extLst>
          </p:cNvPr>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4026262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D5371-2A72-5BD5-7E0B-A564A48DB6C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779CC14-6095-A140-E5A6-651FBF14A2FE}"/>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98592A68-08A6-CE57-80BB-82DBCE00B090}"/>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C3DDC5DD-BFF8-4539-23E7-E3401C8B8617}"/>
              </a:ext>
            </a:extLst>
          </p:cNvPr>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423670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127EA-DB9E-99EF-8DC9-0C72636FABC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3732D43-517F-5EB3-AE77-D5A23BEDA92E}"/>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1FE4B024-E810-3A10-72FC-E046407FB9D5}"/>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432CBE75-B194-D95C-BE5E-2DAB90538410}"/>
              </a:ext>
            </a:extLst>
          </p:cNvPr>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524451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07386B-7940-0884-E80E-728442E9F7B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7E08CE6-BCEC-FDC0-C5B6-58DB31101D17}"/>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B2AA9AFC-C68B-055C-F7A6-B897FAD8DFD1}"/>
              </a:ext>
            </a:extLst>
          </p:cNvPr>
          <p:cNvSpPr>
            <a:spLocks noGrp="1"/>
          </p:cNvSpPr>
          <p:nvPr>
            <p:ph type="body" idx="3"/>
          </p:nvPr>
        </p:nvSpPr>
        <p:spPr/>
        <p:txBody>
          <a:bodyPr/>
          <a:lstStyle/>
          <a:p>
            <a:endParaRPr lang="zh-CN" altLang="en-US"/>
          </a:p>
        </p:txBody>
      </p:sp>
      <p:sp>
        <p:nvSpPr>
          <p:cNvPr id="4" name="灯片编号占位符 3">
            <a:extLst>
              <a:ext uri="{FF2B5EF4-FFF2-40B4-BE49-F238E27FC236}">
                <a16:creationId xmlns:a16="http://schemas.microsoft.com/office/drawing/2014/main" id="{35F0281A-86D1-76A2-53C0-99113A71AE40}"/>
              </a:ext>
            </a:extLst>
          </p:cNvPr>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03540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Master" Target="../slideMasters/slideMaster1.xml"/><Relationship Id="rId18" Type="http://schemas.openxmlformats.org/officeDocument/2006/relationships/image" Target="../media/image8.png"/><Relationship Id="rId3" Type="http://schemas.openxmlformats.org/officeDocument/2006/relationships/tags" Target="../tags/tag4.xml"/><Relationship Id="rId21" Type="http://schemas.openxmlformats.org/officeDocument/2006/relationships/image" Target="../media/image11.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tags" Target="../tags/tag3.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4.png"/><Relationship Id="rId5" Type="http://schemas.openxmlformats.org/officeDocument/2006/relationships/tags" Target="../tags/tag6.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tags" Target="../tags/tag11.xml"/><Relationship Id="rId19" Type="http://schemas.openxmlformats.org/officeDocument/2006/relationships/image" Target="../media/image9.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png"/><Relationship Id="rId2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82125" y="6489700"/>
            <a:ext cx="2743200" cy="365125"/>
          </a:xfrm>
        </p:spPr>
        <p:txBody>
          <a:bodyPr/>
          <a:lstStyle>
            <a:lvl1pPr>
              <a:defRPr>
                <a:solidFill>
                  <a:schemeClr val="tx1"/>
                </a:solidFill>
                <a:latin typeface="Arial Black" panose="020B0A04020102020204" charset="0"/>
                <a:cs typeface="Arial Black" panose="020B0A04020102020204" charset="0"/>
              </a:defRPr>
            </a:lvl1p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descr="微信图片_20240129231428"/>
          <p:cNvPicPr>
            <a:picLocks noChangeAspect="1"/>
          </p:cNvPicPr>
          <p:nvPr userDrawn="1">
            <p:custDataLst>
              <p:tags r:id="rId1"/>
            </p:custDataLst>
          </p:nvPr>
        </p:nvPicPr>
        <p:blipFill>
          <a:blip r:embed="rId14"/>
          <a:stretch>
            <a:fillRect/>
          </a:stretch>
        </p:blipFill>
        <p:spPr>
          <a:xfrm>
            <a:off x="356235" y="2933700"/>
            <a:ext cx="1038225" cy="828675"/>
          </a:xfrm>
          <a:prstGeom prst="rect">
            <a:avLst/>
          </a:prstGeom>
        </p:spPr>
      </p:pic>
      <p:pic>
        <p:nvPicPr>
          <p:cNvPr id="8" name="图片 7" descr="微信图片_20240129231433"/>
          <p:cNvPicPr>
            <a:picLocks noChangeAspect="1"/>
          </p:cNvPicPr>
          <p:nvPr userDrawn="1">
            <p:custDataLst>
              <p:tags r:id="rId2"/>
            </p:custDataLst>
          </p:nvPr>
        </p:nvPicPr>
        <p:blipFill>
          <a:blip r:embed="rId15"/>
          <a:stretch>
            <a:fillRect/>
          </a:stretch>
        </p:blipFill>
        <p:spPr>
          <a:xfrm>
            <a:off x="1524635" y="2933700"/>
            <a:ext cx="523875" cy="552450"/>
          </a:xfrm>
          <a:prstGeom prst="rect">
            <a:avLst/>
          </a:prstGeom>
        </p:spPr>
      </p:pic>
      <p:pic>
        <p:nvPicPr>
          <p:cNvPr id="9" name="图片 8" descr="微信图片_20240129231438"/>
          <p:cNvPicPr>
            <a:picLocks noChangeAspect="1"/>
          </p:cNvPicPr>
          <p:nvPr userDrawn="1">
            <p:custDataLst>
              <p:tags r:id="rId3"/>
            </p:custDataLst>
          </p:nvPr>
        </p:nvPicPr>
        <p:blipFill>
          <a:blip r:embed="rId16"/>
          <a:stretch>
            <a:fillRect/>
          </a:stretch>
        </p:blipFill>
        <p:spPr>
          <a:xfrm>
            <a:off x="2328545" y="2676525"/>
            <a:ext cx="1533525" cy="809625"/>
          </a:xfrm>
          <a:prstGeom prst="rect">
            <a:avLst/>
          </a:prstGeom>
        </p:spPr>
      </p:pic>
      <p:pic>
        <p:nvPicPr>
          <p:cNvPr id="11" name="图片 10" descr="微信图片_20240129231744"/>
          <p:cNvPicPr>
            <a:picLocks noChangeAspect="1"/>
          </p:cNvPicPr>
          <p:nvPr userDrawn="1">
            <p:custDataLst>
              <p:tags r:id="rId4"/>
            </p:custDataLst>
          </p:nvPr>
        </p:nvPicPr>
        <p:blipFill>
          <a:blip r:embed="rId17"/>
          <a:stretch>
            <a:fillRect/>
          </a:stretch>
        </p:blipFill>
        <p:spPr>
          <a:xfrm>
            <a:off x="4922520" y="2740025"/>
            <a:ext cx="1466850" cy="838200"/>
          </a:xfrm>
          <a:prstGeom prst="rect">
            <a:avLst/>
          </a:prstGeom>
        </p:spPr>
      </p:pic>
      <p:pic>
        <p:nvPicPr>
          <p:cNvPr id="12" name="图片 11" descr="微信图片_202401292317301"/>
          <p:cNvPicPr>
            <a:picLocks noChangeAspect="1"/>
          </p:cNvPicPr>
          <p:nvPr userDrawn="1">
            <p:custDataLst>
              <p:tags r:id="rId5"/>
            </p:custDataLst>
          </p:nvPr>
        </p:nvPicPr>
        <p:blipFill>
          <a:blip r:embed="rId18"/>
          <a:stretch>
            <a:fillRect/>
          </a:stretch>
        </p:blipFill>
        <p:spPr>
          <a:xfrm>
            <a:off x="5892165" y="2667000"/>
            <a:ext cx="1228725" cy="819150"/>
          </a:xfrm>
          <a:prstGeom prst="rect">
            <a:avLst/>
          </a:prstGeom>
        </p:spPr>
      </p:pic>
      <p:pic>
        <p:nvPicPr>
          <p:cNvPr id="13" name="图片 12" descr="微信图片_202401292317302"/>
          <p:cNvPicPr>
            <a:picLocks noChangeAspect="1"/>
          </p:cNvPicPr>
          <p:nvPr userDrawn="1">
            <p:custDataLst>
              <p:tags r:id="rId6"/>
            </p:custDataLst>
          </p:nvPr>
        </p:nvPicPr>
        <p:blipFill>
          <a:blip r:embed="rId19"/>
          <a:stretch>
            <a:fillRect/>
          </a:stretch>
        </p:blipFill>
        <p:spPr>
          <a:xfrm>
            <a:off x="6747510" y="2676525"/>
            <a:ext cx="1143000"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20"/>
          <a:stretch>
            <a:fillRect/>
          </a:stretch>
        </p:blipFill>
        <p:spPr>
          <a:xfrm>
            <a:off x="7665085" y="2628900"/>
            <a:ext cx="1257300" cy="857250"/>
          </a:xfrm>
          <a:prstGeom prst="rect">
            <a:avLst/>
          </a:prstGeom>
        </p:spPr>
      </p:pic>
      <p:pic>
        <p:nvPicPr>
          <p:cNvPr id="15" name="图片 14" descr="微信图片_202401292317304"/>
          <p:cNvPicPr>
            <a:picLocks noChangeAspect="1"/>
          </p:cNvPicPr>
          <p:nvPr userDrawn="1">
            <p:custDataLst>
              <p:tags r:id="rId8"/>
            </p:custDataLst>
          </p:nvPr>
        </p:nvPicPr>
        <p:blipFill>
          <a:blip r:embed="rId21"/>
          <a:stretch>
            <a:fillRect/>
          </a:stretch>
        </p:blipFill>
        <p:spPr>
          <a:xfrm>
            <a:off x="8510270" y="2740025"/>
            <a:ext cx="1190625" cy="866775"/>
          </a:xfrm>
          <a:prstGeom prst="rect">
            <a:avLst/>
          </a:prstGeom>
        </p:spPr>
      </p:pic>
      <p:pic>
        <p:nvPicPr>
          <p:cNvPr id="17" name="图片 16" descr="微信图片_202401292317442"/>
          <p:cNvPicPr>
            <a:picLocks noChangeAspect="1"/>
          </p:cNvPicPr>
          <p:nvPr userDrawn="1">
            <p:custDataLst>
              <p:tags r:id="rId9"/>
            </p:custDataLst>
          </p:nvPr>
        </p:nvPicPr>
        <p:blipFill>
          <a:blip r:embed="rId22"/>
          <a:stretch>
            <a:fillRect/>
          </a:stretch>
        </p:blipFill>
        <p:spPr>
          <a:xfrm>
            <a:off x="9150985" y="2740025"/>
            <a:ext cx="1371600" cy="866775"/>
          </a:xfrm>
          <a:prstGeom prst="rect">
            <a:avLst/>
          </a:prstGeom>
        </p:spPr>
      </p:pic>
      <p:pic>
        <p:nvPicPr>
          <p:cNvPr id="10" name="图片 9" descr="微信图片_20240129231730"/>
          <p:cNvPicPr>
            <a:picLocks noChangeAspect="1"/>
          </p:cNvPicPr>
          <p:nvPr userDrawn="1">
            <p:custDataLst>
              <p:tags r:id="rId10"/>
            </p:custDataLst>
          </p:nvPr>
        </p:nvPicPr>
        <p:blipFill>
          <a:blip r:embed="rId23"/>
          <a:stretch>
            <a:fillRect/>
          </a:stretch>
        </p:blipFill>
        <p:spPr>
          <a:xfrm>
            <a:off x="3862070" y="2609850"/>
            <a:ext cx="1181100" cy="876300"/>
          </a:xfrm>
          <a:prstGeom prst="rect">
            <a:avLst/>
          </a:prstGeom>
        </p:spPr>
      </p:pic>
      <p:pic>
        <p:nvPicPr>
          <p:cNvPr id="16" name="图片 15" descr="微信图片_202401292317441"/>
          <p:cNvPicPr>
            <a:picLocks noChangeAspect="1"/>
          </p:cNvPicPr>
          <p:nvPr userDrawn="1">
            <p:custDataLst>
              <p:tags r:id="rId11"/>
            </p:custDataLst>
          </p:nvPr>
        </p:nvPicPr>
        <p:blipFill>
          <a:blip r:embed="rId24"/>
          <a:stretch>
            <a:fillRect/>
          </a:stretch>
        </p:blipFill>
        <p:spPr>
          <a:xfrm>
            <a:off x="9952990" y="2341245"/>
            <a:ext cx="1152525" cy="838200"/>
          </a:xfrm>
          <a:prstGeom prst="rect">
            <a:avLst/>
          </a:prstGeom>
        </p:spPr>
      </p:pic>
      <p:pic>
        <p:nvPicPr>
          <p:cNvPr id="18" name="图片 17" descr="微信图片_202401292317443"/>
          <p:cNvPicPr>
            <a:picLocks noChangeAspect="1"/>
          </p:cNvPicPr>
          <p:nvPr userDrawn="1">
            <p:custDataLst>
              <p:tags r:id="rId12"/>
            </p:custDataLst>
          </p:nvPr>
        </p:nvPicPr>
        <p:blipFill>
          <a:blip r:embed="rId25"/>
          <a:stretch>
            <a:fillRect/>
          </a:stretch>
        </p:blipFill>
        <p:spPr>
          <a:xfrm>
            <a:off x="10751185" y="2417445"/>
            <a:ext cx="819150" cy="762000"/>
          </a:xfrm>
          <a:prstGeom prst="rect">
            <a:avLst/>
          </a:prstGeom>
        </p:spPr>
      </p:pic>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2024/2/3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2.png"/><Relationship Id="rId18" Type="http://schemas.openxmlformats.org/officeDocument/2006/relationships/image" Target="../media/image13.png"/><Relationship Id="rId3" Type="http://schemas.openxmlformats.org/officeDocument/2006/relationships/tags" Target="../tags/tag14.xml"/><Relationship Id="rId21" Type="http://schemas.openxmlformats.org/officeDocument/2006/relationships/image" Target="../media/image11.png"/><Relationship Id="rId7" Type="http://schemas.openxmlformats.org/officeDocument/2006/relationships/tags" Target="../tags/tag18.xml"/><Relationship Id="rId12" Type="http://schemas.openxmlformats.org/officeDocument/2006/relationships/image" Target="../media/image1.png"/><Relationship Id="rId17" Type="http://schemas.openxmlformats.org/officeDocument/2006/relationships/image" Target="../media/image10.png"/><Relationship Id="rId2" Type="http://schemas.openxmlformats.org/officeDocument/2006/relationships/theme" Target="../theme/theme2.xml"/><Relationship Id="rId16" Type="http://schemas.openxmlformats.org/officeDocument/2006/relationships/image" Target="../media/image6.png"/><Relationship Id="rId20" Type="http://schemas.openxmlformats.org/officeDocument/2006/relationships/image" Target="../media/image15.png"/><Relationship Id="rId1" Type="http://schemas.openxmlformats.org/officeDocument/2006/relationships/slideLayout" Target="../slideLayouts/slideLayout11.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5.png"/><Relationship Id="rId10" Type="http://schemas.openxmlformats.org/officeDocument/2006/relationships/tags" Target="../tags/tag21.xml"/><Relationship Id="rId19" Type="http://schemas.openxmlformats.org/officeDocument/2006/relationships/image" Target="../media/image14.png"/><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image" Target="../media/image11.png"/><Relationship Id="rId3" Type="http://schemas.openxmlformats.org/officeDocument/2006/relationships/tags" Target="../tags/tag23.xml"/><Relationship Id="rId21" Type="http://schemas.openxmlformats.org/officeDocument/2006/relationships/image" Target="../media/image6.png"/><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image" Target="../media/image10.png"/><Relationship Id="rId2" Type="http://schemas.openxmlformats.org/officeDocument/2006/relationships/theme" Target="../theme/theme3.xml"/><Relationship Id="rId16" Type="http://schemas.openxmlformats.org/officeDocument/2006/relationships/tags" Target="../tags/tag36.xml"/><Relationship Id="rId20" Type="http://schemas.openxmlformats.org/officeDocument/2006/relationships/image" Target="../media/image5.png"/><Relationship Id="rId29"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image" Target="../media/image9.png"/><Relationship Id="rId32" Type="http://schemas.openxmlformats.org/officeDocument/2006/relationships/image" Target="../media/image16.png"/><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image" Target="../media/image8.png"/><Relationship Id="rId28" Type="http://schemas.openxmlformats.org/officeDocument/2006/relationships/image" Target="../media/image13.png"/><Relationship Id="rId10" Type="http://schemas.openxmlformats.org/officeDocument/2006/relationships/tags" Target="../tags/tag30.xml"/><Relationship Id="rId19" Type="http://schemas.openxmlformats.org/officeDocument/2006/relationships/image" Target="../media/image4.png"/><Relationship Id="rId31" Type="http://schemas.openxmlformats.org/officeDocument/2006/relationships/image" Target="../media/image1.png"/><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image" Target="../media/image7.png"/><Relationship Id="rId27" Type="http://schemas.openxmlformats.org/officeDocument/2006/relationships/image" Target="../media/image12.png"/><Relationship Id="rId30"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pic>
        <p:nvPicPr>
          <p:cNvPr id="13" name="图片 12" descr="微信图片_20240129231814"/>
          <p:cNvPicPr>
            <a:picLocks noChangeAspect="1"/>
          </p:cNvPicPr>
          <p:nvPr userDrawn="1"/>
        </p:nvPicPr>
        <p:blipFill>
          <a:blip r:embed="rId14"/>
          <a:stretch>
            <a:fillRect/>
          </a:stretch>
        </p:blipFill>
        <p:spPr>
          <a:xfrm>
            <a:off x="0" y="5962650"/>
            <a:ext cx="2257425" cy="895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sp>
        <p:nvSpPr>
          <p:cNvPr id="7" name="文本框 6"/>
          <p:cNvSpPr txBox="1"/>
          <p:nvPr userDrawn="1">
            <p:custDataLst>
              <p:tags r:id="rId3"/>
            </p:custDataLst>
          </p:nvPr>
        </p:nvSpPr>
        <p:spPr>
          <a:xfrm>
            <a:off x="2119630" y="858520"/>
            <a:ext cx="4064000" cy="768350"/>
          </a:xfrm>
          <a:prstGeom prst="rect">
            <a:avLst/>
          </a:prstGeom>
          <a:noFill/>
        </p:spPr>
        <p:txBody>
          <a:bodyPr wrap="square" rtlCol="0">
            <a:spAutoFit/>
          </a:bodyPr>
          <a:lstStyle/>
          <a:p>
            <a:r>
              <a:rPr lang="zh-CN" altLang="en-US" sz="4400" b="1">
                <a:latin typeface="等线" panose="02010600030101010101" charset="-122"/>
                <a:ea typeface="等线" panose="02010600030101010101" charset="-122"/>
                <a:cs typeface="等线" panose="02010600030101010101" charset="-122"/>
              </a:rPr>
              <a:t>目录</a:t>
            </a:r>
            <a:r>
              <a:rPr lang="en-US" altLang="zh-CN" sz="4400" b="1">
                <a:latin typeface="等线" panose="02010600030101010101" charset="-122"/>
                <a:ea typeface="等线" panose="02010600030101010101" charset="-122"/>
                <a:cs typeface="等线" panose="02010600030101010101" charset="-122"/>
              </a:rPr>
              <a:t>contents</a:t>
            </a:r>
          </a:p>
        </p:txBody>
      </p:sp>
      <p:pic>
        <p:nvPicPr>
          <p:cNvPr id="8" name="图片 7" descr="微信图片_20240129231428"/>
          <p:cNvPicPr>
            <a:picLocks noChangeAspect="1"/>
          </p:cNvPicPr>
          <p:nvPr userDrawn="1">
            <p:custDataLst>
              <p:tags r:id="rId4"/>
            </p:custDataLst>
          </p:nvPr>
        </p:nvPicPr>
        <p:blipFill>
          <a:blip r:embed="rId14"/>
          <a:stretch>
            <a:fillRect/>
          </a:stretch>
        </p:blipFill>
        <p:spPr>
          <a:xfrm>
            <a:off x="1966595" y="1674495"/>
            <a:ext cx="1038225" cy="828675"/>
          </a:xfrm>
          <a:prstGeom prst="rect">
            <a:avLst/>
          </a:prstGeom>
        </p:spPr>
      </p:pic>
      <p:pic>
        <p:nvPicPr>
          <p:cNvPr id="10" name="图片 9" descr="微信图片_20240129231433"/>
          <p:cNvPicPr>
            <a:picLocks noChangeAspect="1"/>
          </p:cNvPicPr>
          <p:nvPr userDrawn="1">
            <p:custDataLst>
              <p:tags r:id="rId5"/>
            </p:custDataLst>
          </p:nvPr>
        </p:nvPicPr>
        <p:blipFill>
          <a:blip r:embed="rId15"/>
          <a:stretch>
            <a:fillRect/>
          </a:stretch>
        </p:blipFill>
        <p:spPr>
          <a:xfrm>
            <a:off x="2242820" y="2837180"/>
            <a:ext cx="523875" cy="552450"/>
          </a:xfrm>
          <a:prstGeom prst="rect">
            <a:avLst/>
          </a:prstGeom>
        </p:spPr>
      </p:pic>
      <p:pic>
        <p:nvPicPr>
          <p:cNvPr id="12" name="图片 11" descr="微信图片_20240129231438"/>
          <p:cNvPicPr>
            <a:picLocks noChangeAspect="1"/>
          </p:cNvPicPr>
          <p:nvPr userDrawn="1">
            <p:custDataLst>
              <p:tags r:id="rId6"/>
            </p:custDataLst>
          </p:nvPr>
        </p:nvPicPr>
        <p:blipFill>
          <a:blip r:embed="rId16"/>
          <a:stretch>
            <a:fillRect/>
          </a:stretch>
        </p:blipFill>
        <p:spPr>
          <a:xfrm>
            <a:off x="1814830" y="3752215"/>
            <a:ext cx="1533525"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17"/>
          <a:stretch>
            <a:fillRect/>
          </a:stretch>
        </p:blipFill>
        <p:spPr>
          <a:xfrm>
            <a:off x="1905000" y="4667250"/>
            <a:ext cx="1257300" cy="857250"/>
          </a:xfrm>
          <a:prstGeom prst="rect">
            <a:avLst/>
          </a:prstGeom>
        </p:spPr>
      </p:pic>
      <p:pic>
        <p:nvPicPr>
          <p:cNvPr id="13" name="图片 12" descr="微信图片_20240129231730"/>
          <p:cNvPicPr>
            <a:picLocks noChangeAspect="1"/>
          </p:cNvPicPr>
          <p:nvPr userDrawn="1">
            <p:custDataLst>
              <p:tags r:id="rId8"/>
            </p:custDataLst>
          </p:nvPr>
        </p:nvPicPr>
        <p:blipFill>
          <a:blip r:embed="rId18"/>
          <a:stretch>
            <a:fillRect/>
          </a:stretch>
        </p:blipFill>
        <p:spPr>
          <a:xfrm>
            <a:off x="5002530" y="1670685"/>
            <a:ext cx="1181100" cy="876300"/>
          </a:xfrm>
          <a:prstGeom prst="rect">
            <a:avLst/>
          </a:prstGeom>
        </p:spPr>
      </p:pic>
      <p:pic>
        <p:nvPicPr>
          <p:cNvPr id="16" name="图片 15" descr="微信图片_202401292317441"/>
          <p:cNvPicPr>
            <a:picLocks noChangeAspect="1"/>
          </p:cNvPicPr>
          <p:nvPr userDrawn="1">
            <p:custDataLst>
              <p:tags r:id="rId9"/>
            </p:custDataLst>
          </p:nvPr>
        </p:nvPicPr>
        <p:blipFill>
          <a:blip r:embed="rId19"/>
          <a:stretch>
            <a:fillRect/>
          </a:stretch>
        </p:blipFill>
        <p:spPr>
          <a:xfrm>
            <a:off x="4991100" y="2761615"/>
            <a:ext cx="1152525" cy="838200"/>
          </a:xfrm>
          <a:prstGeom prst="rect">
            <a:avLst/>
          </a:prstGeom>
        </p:spPr>
      </p:pic>
      <p:pic>
        <p:nvPicPr>
          <p:cNvPr id="18" name="图片 17" descr="微信图片_202401292317443"/>
          <p:cNvPicPr>
            <a:picLocks noChangeAspect="1"/>
          </p:cNvPicPr>
          <p:nvPr userDrawn="1">
            <p:custDataLst>
              <p:tags r:id="rId10"/>
            </p:custDataLst>
          </p:nvPr>
        </p:nvPicPr>
        <p:blipFill>
          <a:blip r:embed="rId20"/>
          <a:stretch>
            <a:fillRect/>
          </a:stretch>
        </p:blipFill>
        <p:spPr>
          <a:xfrm>
            <a:off x="5066665" y="3766820"/>
            <a:ext cx="819150" cy="762000"/>
          </a:xfrm>
          <a:prstGeom prst="rect">
            <a:avLst/>
          </a:prstGeom>
        </p:spPr>
      </p:pic>
      <p:pic>
        <p:nvPicPr>
          <p:cNvPr id="15" name="图片 14" descr="微信图片_202401292317304"/>
          <p:cNvPicPr>
            <a:picLocks noChangeAspect="1"/>
          </p:cNvPicPr>
          <p:nvPr userDrawn="1">
            <p:custDataLst>
              <p:tags r:id="rId11"/>
            </p:custDataLst>
          </p:nvPr>
        </p:nvPicPr>
        <p:blipFill>
          <a:blip r:embed="rId21"/>
          <a:stretch>
            <a:fillRect/>
          </a:stretch>
        </p:blipFill>
        <p:spPr>
          <a:xfrm>
            <a:off x="5019040" y="4766310"/>
            <a:ext cx="1190625" cy="866775"/>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100000">
              <a:srgbClr val="F9F8CA"/>
            </a:gs>
            <a:gs pos="4000">
              <a:srgbClr val="4EAADD"/>
            </a:gs>
          </a:gsLst>
          <a:lin ang="14340000" scaled="0"/>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2024/2/3</a:t>
            </a:fld>
            <a:endParaRPr lang="zh-CN" altLang="en-US"/>
          </a:p>
        </p:txBody>
      </p:sp>
      <p:sp>
        <p:nvSpPr>
          <p:cNvPr id="5" name="页脚占位符 4"/>
          <p:cNvSpPr>
            <a:spLocks noGrp="1"/>
          </p:cNvSpPr>
          <p:nvPr>
            <p:ph type="ftr" sz="quarter" idx="3"/>
            <p:custDataLst>
              <p:tags r:id="rId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pic>
        <p:nvPicPr>
          <p:cNvPr id="7" name="图片 6" descr="微信图片_20240129231428"/>
          <p:cNvPicPr>
            <a:picLocks noChangeAspect="1"/>
          </p:cNvPicPr>
          <p:nvPr userDrawn="1">
            <p:custDataLst>
              <p:tags r:id="rId7"/>
            </p:custDataLst>
          </p:nvPr>
        </p:nvPicPr>
        <p:blipFill>
          <a:blip r:embed="rId19"/>
          <a:stretch>
            <a:fillRect/>
          </a:stretch>
        </p:blipFill>
        <p:spPr>
          <a:xfrm>
            <a:off x="356235" y="1061085"/>
            <a:ext cx="1038225" cy="828675"/>
          </a:xfrm>
          <a:prstGeom prst="rect">
            <a:avLst/>
          </a:prstGeom>
        </p:spPr>
      </p:pic>
      <p:pic>
        <p:nvPicPr>
          <p:cNvPr id="8" name="图片 7" descr="微信图片_20240129231433"/>
          <p:cNvPicPr>
            <a:picLocks noChangeAspect="1"/>
          </p:cNvPicPr>
          <p:nvPr userDrawn="1">
            <p:custDataLst>
              <p:tags r:id="rId8"/>
            </p:custDataLst>
          </p:nvPr>
        </p:nvPicPr>
        <p:blipFill>
          <a:blip r:embed="rId20"/>
          <a:stretch>
            <a:fillRect/>
          </a:stretch>
        </p:blipFill>
        <p:spPr>
          <a:xfrm>
            <a:off x="1524635" y="1247140"/>
            <a:ext cx="523875" cy="552450"/>
          </a:xfrm>
          <a:prstGeom prst="rect">
            <a:avLst/>
          </a:prstGeom>
        </p:spPr>
      </p:pic>
      <p:pic>
        <p:nvPicPr>
          <p:cNvPr id="9" name="图片 8" descr="微信图片_20240129231438"/>
          <p:cNvPicPr>
            <a:picLocks noChangeAspect="1"/>
          </p:cNvPicPr>
          <p:nvPr userDrawn="1">
            <p:custDataLst>
              <p:tags r:id="rId9"/>
            </p:custDataLst>
          </p:nvPr>
        </p:nvPicPr>
        <p:blipFill>
          <a:blip r:embed="rId21"/>
          <a:stretch>
            <a:fillRect/>
          </a:stretch>
        </p:blipFill>
        <p:spPr>
          <a:xfrm>
            <a:off x="2048510" y="1099185"/>
            <a:ext cx="1533525" cy="809625"/>
          </a:xfrm>
          <a:prstGeom prst="rect">
            <a:avLst/>
          </a:prstGeom>
        </p:spPr>
      </p:pic>
      <p:pic>
        <p:nvPicPr>
          <p:cNvPr id="11" name="图片 10" descr="微信图片_20240129231744"/>
          <p:cNvPicPr>
            <a:picLocks noChangeAspect="1"/>
          </p:cNvPicPr>
          <p:nvPr userDrawn="1">
            <p:custDataLst>
              <p:tags r:id="rId10"/>
            </p:custDataLst>
          </p:nvPr>
        </p:nvPicPr>
        <p:blipFill>
          <a:blip r:embed="rId22"/>
          <a:stretch>
            <a:fillRect/>
          </a:stretch>
        </p:blipFill>
        <p:spPr>
          <a:xfrm>
            <a:off x="4004945" y="1032510"/>
            <a:ext cx="1466850" cy="838200"/>
          </a:xfrm>
          <a:prstGeom prst="rect">
            <a:avLst/>
          </a:prstGeom>
        </p:spPr>
      </p:pic>
      <p:pic>
        <p:nvPicPr>
          <p:cNvPr id="12" name="图片 11" descr="微信图片_202401292317301"/>
          <p:cNvPicPr>
            <a:picLocks noChangeAspect="1"/>
          </p:cNvPicPr>
          <p:nvPr userDrawn="1">
            <p:custDataLst>
              <p:tags r:id="rId11"/>
            </p:custDataLst>
          </p:nvPr>
        </p:nvPicPr>
        <p:blipFill>
          <a:blip r:embed="rId23"/>
          <a:stretch>
            <a:fillRect/>
          </a:stretch>
        </p:blipFill>
        <p:spPr>
          <a:xfrm>
            <a:off x="4955540" y="1099185"/>
            <a:ext cx="1228725" cy="819150"/>
          </a:xfrm>
          <a:prstGeom prst="rect">
            <a:avLst/>
          </a:prstGeom>
        </p:spPr>
      </p:pic>
      <p:pic>
        <p:nvPicPr>
          <p:cNvPr id="13" name="图片 12" descr="微信图片_202401292317302"/>
          <p:cNvPicPr>
            <a:picLocks noChangeAspect="1"/>
          </p:cNvPicPr>
          <p:nvPr userDrawn="1">
            <p:custDataLst>
              <p:tags r:id="rId12"/>
            </p:custDataLst>
          </p:nvPr>
        </p:nvPicPr>
        <p:blipFill>
          <a:blip r:embed="rId24"/>
          <a:stretch>
            <a:fillRect/>
          </a:stretch>
        </p:blipFill>
        <p:spPr>
          <a:xfrm>
            <a:off x="356235" y="2055495"/>
            <a:ext cx="1143000" cy="809625"/>
          </a:xfrm>
          <a:prstGeom prst="rect">
            <a:avLst/>
          </a:prstGeom>
        </p:spPr>
      </p:pic>
      <p:pic>
        <p:nvPicPr>
          <p:cNvPr id="14" name="图片 13" descr="微信图片_202401292317303"/>
          <p:cNvPicPr>
            <a:picLocks noChangeAspect="1"/>
          </p:cNvPicPr>
          <p:nvPr userDrawn="1">
            <p:custDataLst>
              <p:tags r:id="rId13"/>
            </p:custDataLst>
          </p:nvPr>
        </p:nvPicPr>
        <p:blipFill>
          <a:blip r:embed="rId25"/>
          <a:stretch>
            <a:fillRect/>
          </a:stretch>
        </p:blipFill>
        <p:spPr>
          <a:xfrm>
            <a:off x="1158240" y="2007870"/>
            <a:ext cx="1257300" cy="857250"/>
          </a:xfrm>
          <a:prstGeom prst="rect">
            <a:avLst/>
          </a:prstGeom>
        </p:spPr>
      </p:pic>
      <p:pic>
        <p:nvPicPr>
          <p:cNvPr id="15" name="图片 14" descr="微信图片_202401292317304"/>
          <p:cNvPicPr>
            <a:picLocks noChangeAspect="1"/>
          </p:cNvPicPr>
          <p:nvPr userDrawn="1">
            <p:custDataLst>
              <p:tags r:id="rId14"/>
            </p:custDataLst>
          </p:nvPr>
        </p:nvPicPr>
        <p:blipFill>
          <a:blip r:embed="rId26"/>
          <a:stretch>
            <a:fillRect/>
          </a:stretch>
        </p:blipFill>
        <p:spPr>
          <a:xfrm>
            <a:off x="2219960" y="2118360"/>
            <a:ext cx="1190625" cy="866775"/>
          </a:xfrm>
          <a:prstGeom prst="rect">
            <a:avLst/>
          </a:prstGeom>
        </p:spPr>
      </p:pic>
      <p:pic>
        <p:nvPicPr>
          <p:cNvPr id="17" name="图片 16" descr="微信图片_202401292317442"/>
          <p:cNvPicPr>
            <a:picLocks noChangeAspect="1"/>
          </p:cNvPicPr>
          <p:nvPr userDrawn="1">
            <p:custDataLst>
              <p:tags r:id="rId15"/>
            </p:custDataLst>
          </p:nvPr>
        </p:nvPicPr>
        <p:blipFill>
          <a:blip r:embed="rId27"/>
          <a:stretch>
            <a:fillRect/>
          </a:stretch>
        </p:blipFill>
        <p:spPr>
          <a:xfrm>
            <a:off x="3011805" y="2055495"/>
            <a:ext cx="1371600" cy="866775"/>
          </a:xfrm>
          <a:prstGeom prst="rect">
            <a:avLst/>
          </a:prstGeom>
        </p:spPr>
      </p:pic>
      <p:pic>
        <p:nvPicPr>
          <p:cNvPr id="10" name="图片 9" descr="微信图片_20240129231730"/>
          <p:cNvPicPr>
            <a:picLocks noChangeAspect="1"/>
          </p:cNvPicPr>
          <p:nvPr userDrawn="1">
            <p:custDataLst>
              <p:tags r:id="rId16"/>
            </p:custDataLst>
          </p:nvPr>
        </p:nvPicPr>
        <p:blipFill>
          <a:blip r:embed="rId28"/>
          <a:stretch>
            <a:fillRect/>
          </a:stretch>
        </p:blipFill>
        <p:spPr>
          <a:xfrm>
            <a:off x="3202305" y="1042035"/>
            <a:ext cx="1181100" cy="876300"/>
          </a:xfrm>
          <a:prstGeom prst="rect">
            <a:avLst/>
          </a:prstGeom>
        </p:spPr>
      </p:pic>
      <p:pic>
        <p:nvPicPr>
          <p:cNvPr id="16" name="图片 15" descr="微信图片_202401292317441"/>
          <p:cNvPicPr>
            <a:picLocks noChangeAspect="1"/>
          </p:cNvPicPr>
          <p:nvPr userDrawn="1">
            <p:custDataLst>
              <p:tags r:id="rId17"/>
            </p:custDataLst>
          </p:nvPr>
        </p:nvPicPr>
        <p:blipFill>
          <a:blip r:embed="rId29"/>
          <a:stretch>
            <a:fillRect/>
          </a:stretch>
        </p:blipFill>
        <p:spPr>
          <a:xfrm>
            <a:off x="4114800" y="2146935"/>
            <a:ext cx="1152525" cy="838200"/>
          </a:xfrm>
          <a:prstGeom prst="rect">
            <a:avLst/>
          </a:prstGeom>
        </p:spPr>
      </p:pic>
      <p:pic>
        <p:nvPicPr>
          <p:cNvPr id="18" name="图片 17" descr="微信图片_202401292317443"/>
          <p:cNvPicPr>
            <a:picLocks noChangeAspect="1"/>
          </p:cNvPicPr>
          <p:nvPr userDrawn="1">
            <p:custDataLst>
              <p:tags r:id="rId18"/>
            </p:custDataLst>
          </p:nvPr>
        </p:nvPicPr>
        <p:blipFill>
          <a:blip r:embed="rId30"/>
          <a:stretch>
            <a:fillRect/>
          </a:stretch>
        </p:blipFill>
        <p:spPr>
          <a:xfrm>
            <a:off x="5085080" y="2118360"/>
            <a:ext cx="819150" cy="762000"/>
          </a:xfrm>
          <a:prstGeom prst="rect">
            <a:avLst/>
          </a:prstGeom>
        </p:spPr>
      </p:pic>
      <p:pic>
        <p:nvPicPr>
          <p:cNvPr id="19" name="图片 18" descr="1"/>
          <p:cNvPicPr>
            <a:picLocks noChangeAspect="1"/>
          </p:cNvPicPr>
          <p:nvPr userDrawn="1"/>
        </p:nvPicPr>
        <p:blipFill>
          <a:blip r:embed="rId31"/>
          <a:stretch>
            <a:fillRect/>
          </a:stretch>
        </p:blipFill>
        <p:spPr>
          <a:xfrm>
            <a:off x="7179945" y="1247140"/>
            <a:ext cx="2457450" cy="1562100"/>
          </a:xfrm>
          <a:prstGeom prst="rect">
            <a:avLst/>
          </a:prstGeom>
        </p:spPr>
      </p:pic>
      <p:pic>
        <p:nvPicPr>
          <p:cNvPr id="20" name="图片 19" descr="微信图片_20240129231814"/>
          <p:cNvPicPr>
            <a:picLocks noChangeAspect="1"/>
          </p:cNvPicPr>
          <p:nvPr userDrawn="1"/>
        </p:nvPicPr>
        <p:blipFill>
          <a:blip r:embed="rId32"/>
          <a:stretch>
            <a:fillRect/>
          </a:stretch>
        </p:blipFill>
        <p:spPr>
          <a:xfrm>
            <a:off x="7379970" y="3228340"/>
            <a:ext cx="2257425" cy="895350"/>
          </a:xfrm>
          <a:prstGeom prst="rect">
            <a:avLst/>
          </a:prstGeom>
        </p:spPr>
      </p:pic>
    </p:spTree>
    <p:custDataLst>
      <p:tags r:id="rId3"/>
    </p:custData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50.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51.xml"/><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5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53.xml"/><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4.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55.xml"/><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5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57.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8.xml"/><Relationship Id="rId5" Type="http://schemas.openxmlformats.org/officeDocument/2006/relationships/image" Target="../media/image41.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59.xml"/><Relationship Id="rId5" Type="http://schemas.openxmlformats.org/officeDocument/2006/relationships/image" Target="../media/image42.pn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41.xml"/><Relationship Id="rId7" Type="http://schemas.openxmlformats.org/officeDocument/2006/relationships/image" Target="../media/image4.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42.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60.xml"/><Relationship Id="rId5" Type="http://schemas.openxmlformats.org/officeDocument/2006/relationships/image" Target="../media/image43.pn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61.xml"/><Relationship Id="rId5" Type="http://schemas.openxmlformats.org/officeDocument/2006/relationships/image" Target="../media/image43.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62.xml"/><Relationship Id="rId5" Type="http://schemas.openxmlformats.org/officeDocument/2006/relationships/image" Target="../media/image45.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63.xml"/><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6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6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video" Target="../media/media1.mov"/><Relationship Id="rId2" Type="http://schemas.microsoft.com/office/2007/relationships/media" Target="../media/media1.mov"/><Relationship Id="rId1" Type="http://schemas.openxmlformats.org/officeDocument/2006/relationships/tags" Target="../tags/tag66.xml"/><Relationship Id="rId6" Type="http://schemas.openxmlformats.org/officeDocument/2006/relationships/image" Target="../media/image54.png"/><Relationship Id="rId5" Type="http://schemas.openxmlformats.org/officeDocument/2006/relationships/notesSlide" Target="../notesSlides/notesSlide26.xml"/><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67.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3.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4.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5.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46.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47.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48.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9.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14588"/>
            <a:ext cx="9144000" cy="2387600"/>
          </a:xfrm>
        </p:spPr>
        <p:txBody>
          <a:bodyPr>
            <a:normAutofit/>
          </a:bodyPr>
          <a:lstStyle/>
          <a:p>
            <a:r>
              <a:rPr lang="en-US" altLang="zh-CN" dirty="0" err="1">
                <a:latin typeface="Times New Roman" panose="02020603050405020304" pitchFamily="18" charset="0"/>
                <a:ea typeface="KaiTi" panose="02010609060101010101" pitchFamily="49" charset="-122"/>
                <a:cs typeface="Times New Roman" panose="02020603050405020304" pitchFamily="18" charset="0"/>
              </a:rPr>
              <a:t>iGEM</a:t>
            </a:r>
            <a:r>
              <a:rPr lang="zh-CN" altLang="en-US" dirty="0">
                <a:latin typeface="KaiTi" panose="02010609060101010101" pitchFamily="49" charset="-122"/>
                <a:ea typeface="KaiTi" panose="02010609060101010101" pitchFamily="49" charset="-122"/>
              </a:rPr>
              <a:t>项目分享</a:t>
            </a:r>
            <a:br>
              <a:rPr lang="en-US" altLang="zh-CN" dirty="0">
                <a:latin typeface="SimSun" panose="02010600030101010101" pitchFamily="2" charset="-122"/>
                <a:ea typeface="SimSun" panose="02010600030101010101" pitchFamily="2" charset="-122"/>
              </a:rPr>
            </a:br>
            <a:r>
              <a:rPr lang="en-US" altLang="zh-CN" dirty="0">
                <a:latin typeface="Times New Roman" panose="02020603050405020304" pitchFamily="18" charset="0"/>
                <a:ea typeface="SimSun" panose="02010600030101010101" pitchFamily="2" charset="-122"/>
                <a:cs typeface="Times New Roman" panose="02020603050405020304" pitchFamily="18" charset="0"/>
              </a:rPr>
              <a:t>Toulouse INSA-UPS</a:t>
            </a:r>
            <a:endParaRPr lang="zh-CN" altLang="en-US"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3" name="副标题 2"/>
          <p:cNvSpPr>
            <a:spLocks noGrp="1"/>
          </p:cNvSpPr>
          <p:nvPr>
            <p:ph type="subTitle" idx="1"/>
          </p:nvPr>
        </p:nvSpPr>
        <p:spPr>
          <a:xfrm>
            <a:off x="1524000" y="5012613"/>
            <a:ext cx="9144000" cy="1655762"/>
          </a:xfrm>
        </p:spPr>
        <p:txBody>
          <a:bodyPr/>
          <a:lstStyle/>
          <a:p>
            <a:r>
              <a:rPr lang="zh-CN" altLang="en-US" dirty="0">
                <a:latin typeface="KaiTi" panose="02010609060101010101" pitchFamily="49" charset="-122"/>
                <a:ea typeface="KaiTi" panose="02010609060101010101" pitchFamily="49" charset="-122"/>
              </a:rPr>
              <a:t>李玮杰 探微化</a:t>
            </a:r>
            <a:r>
              <a:rPr lang="en-US" altLang="zh-CN" dirty="0">
                <a:latin typeface="KaiTi" panose="02010609060101010101" pitchFamily="49" charset="-122"/>
                <a:ea typeface="KaiTi" panose="02010609060101010101" pitchFamily="49" charset="-122"/>
              </a:rPr>
              <a:t>11</a:t>
            </a:r>
            <a:endParaRPr lang="zh-CN" altLang="en-US" dirty="0">
              <a:latin typeface="KaiTi" panose="02010609060101010101" pitchFamily="49" charset="-122"/>
              <a:ea typeface="KaiTi" panose="02010609060101010101" pitchFamily="49" charset="-122"/>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t>1</a:t>
            </a:fld>
            <a:endParaRPr lang="zh-CN" altLang="en-US"/>
          </a:p>
        </p:txBody>
      </p:sp>
      <p:pic>
        <p:nvPicPr>
          <p:cNvPr id="7" name="图片 6">
            <a:extLst>
              <a:ext uri="{FF2B5EF4-FFF2-40B4-BE49-F238E27FC236}">
                <a16:creationId xmlns:a16="http://schemas.microsoft.com/office/drawing/2014/main" id="{D3B4DFB1-2E04-535C-FE64-BFAF5BC10A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8500" y="3688638"/>
            <a:ext cx="3175000" cy="1320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CDB59-C69D-E837-97A4-95D433440F53}"/>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49E9C721-2A97-40A5-EF01-ED564C45C5E0}"/>
              </a:ext>
            </a:extLst>
          </p:cNvPr>
          <p:cNvSpPr>
            <a:spLocks noGrp="1"/>
          </p:cNvSpPr>
          <p:nvPr>
            <p:ph type="sldNum" sz="quarter" idx="12"/>
          </p:nvPr>
        </p:nvSpPr>
        <p:spPr/>
        <p:txBody>
          <a:bodyPr/>
          <a:lstStyle/>
          <a:p>
            <a:fld id="{565CE74E-AB26-4998-AD42-012C4C1AD076}" type="slidenum">
              <a:rPr lang="zh-CN" altLang="en-US" smtClean="0"/>
              <a:t>10</a:t>
            </a:fld>
            <a:endParaRPr lang="zh-CN" altLang="en-US"/>
          </a:p>
        </p:txBody>
      </p:sp>
      <p:sp>
        <p:nvSpPr>
          <p:cNvPr id="5" name="文本框 4">
            <a:extLst>
              <a:ext uri="{FF2B5EF4-FFF2-40B4-BE49-F238E27FC236}">
                <a16:creationId xmlns:a16="http://schemas.microsoft.com/office/drawing/2014/main" id="{620AC1E0-0E5B-E674-7EBC-01034EAAC775}"/>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质粒设计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A92F346D-D6B8-ECF4-5F7D-A5778808EE1E}"/>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6FBAEDB2-90C1-3824-C888-21BA73FAECD1}"/>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把相关的酶装载到质粒上，进一步递送进细胞里</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5" name="图片 14">
            <a:extLst>
              <a:ext uri="{FF2B5EF4-FFF2-40B4-BE49-F238E27FC236}">
                <a16:creationId xmlns:a16="http://schemas.microsoft.com/office/drawing/2014/main" id="{9FD59118-BF18-5BBB-1593-70C989C626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883" y="1575356"/>
            <a:ext cx="7073462" cy="4400541"/>
          </a:xfrm>
          <a:prstGeom prst="rect">
            <a:avLst/>
          </a:prstGeom>
        </p:spPr>
      </p:pic>
    </p:spTree>
    <p:extLst>
      <p:ext uri="{BB962C8B-B14F-4D97-AF65-F5344CB8AC3E}">
        <p14:creationId xmlns:p14="http://schemas.microsoft.com/office/powerpoint/2010/main" val="4212698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328C61-3846-A1DA-9255-9990DAEBAE81}"/>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0759D47-F5EF-EF17-0C8F-FA4BC6BF383B}"/>
              </a:ext>
            </a:extLst>
          </p:cNvPr>
          <p:cNvSpPr>
            <a:spLocks noGrp="1"/>
          </p:cNvSpPr>
          <p:nvPr>
            <p:ph type="sldNum" sz="quarter" idx="12"/>
          </p:nvPr>
        </p:nvSpPr>
        <p:spPr/>
        <p:txBody>
          <a:bodyPr/>
          <a:lstStyle/>
          <a:p>
            <a:fld id="{565CE74E-AB26-4998-AD42-012C4C1AD076}" type="slidenum">
              <a:rPr lang="zh-CN" altLang="en-US" smtClean="0"/>
              <a:t>11</a:t>
            </a:fld>
            <a:endParaRPr lang="zh-CN" altLang="en-US"/>
          </a:p>
        </p:txBody>
      </p:sp>
      <p:sp>
        <p:nvSpPr>
          <p:cNvPr id="5" name="文本框 4">
            <a:extLst>
              <a:ext uri="{FF2B5EF4-FFF2-40B4-BE49-F238E27FC236}">
                <a16:creationId xmlns:a16="http://schemas.microsoft.com/office/drawing/2014/main" id="{FCAE9000-1A9B-ED4D-A27D-B72694650216}"/>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质粒设计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2F7DA665-FE2D-66AD-DB2A-13E81D0B77DD}"/>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36415C5F-5742-0579-C2F5-ADC4AF065A87}"/>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把相关的酶装载到质粒上，进一步递送进细胞里</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A814A756-D98A-B7D4-CD67-6365A21FC8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301" y="1575356"/>
            <a:ext cx="11305606" cy="4236770"/>
          </a:xfrm>
          <a:prstGeom prst="rect">
            <a:avLst/>
          </a:prstGeom>
        </p:spPr>
      </p:pic>
    </p:spTree>
    <p:extLst>
      <p:ext uri="{BB962C8B-B14F-4D97-AF65-F5344CB8AC3E}">
        <p14:creationId xmlns:p14="http://schemas.microsoft.com/office/powerpoint/2010/main" val="31707787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FB51FB-545D-7EF5-CB42-DEAE50A6250F}"/>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85171167-87A7-ADDD-BA80-77D4D5D99171}"/>
              </a:ext>
            </a:extLst>
          </p:cNvPr>
          <p:cNvSpPr>
            <a:spLocks noGrp="1"/>
          </p:cNvSpPr>
          <p:nvPr>
            <p:ph type="sldNum" sz="quarter" idx="12"/>
          </p:nvPr>
        </p:nvSpPr>
        <p:spPr/>
        <p:txBody>
          <a:bodyPr/>
          <a:lstStyle/>
          <a:p>
            <a:fld id="{565CE74E-AB26-4998-AD42-012C4C1AD076}" type="slidenum">
              <a:rPr lang="zh-CN" altLang="en-US" smtClean="0"/>
              <a:t>12</a:t>
            </a:fld>
            <a:endParaRPr lang="zh-CN" altLang="en-US"/>
          </a:p>
        </p:txBody>
      </p:sp>
      <p:sp>
        <p:nvSpPr>
          <p:cNvPr id="5" name="文本框 4">
            <a:extLst>
              <a:ext uri="{FF2B5EF4-FFF2-40B4-BE49-F238E27FC236}">
                <a16:creationId xmlns:a16="http://schemas.microsoft.com/office/drawing/2014/main" id="{01F70C64-3617-617E-A0D6-A331D9D77887}"/>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合成线路设计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3C8EB922-A986-2DEB-CCD9-B9C5666BACA9}"/>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60583930-7C7C-F483-ABD1-A257B193AF86}"/>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工程化</a:t>
            </a:r>
            <a:r>
              <a:rPr kumimoji="1" lang="en-US" altLang="zh-CN" sz="2400" i="1" dirty="0" err="1">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Synechococcus</a:t>
            </a:r>
            <a:r>
              <a:rPr kumimoji="1" lang="en-US" altLang="zh-CN" sz="2400" i="1"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elongatus</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合成蔗糖为酵母提供碳源与氧气</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65384762-5632-FB39-A9A1-6B23B65C8F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221" y="1575356"/>
            <a:ext cx="11561557" cy="3133278"/>
          </a:xfrm>
          <a:prstGeom prst="rect">
            <a:avLst/>
          </a:prstGeom>
        </p:spPr>
      </p:pic>
      <p:sp>
        <p:nvSpPr>
          <p:cNvPr id="2" name="文本框 1">
            <a:extLst>
              <a:ext uri="{FF2B5EF4-FFF2-40B4-BE49-F238E27FC236}">
                <a16:creationId xmlns:a16="http://schemas.microsoft.com/office/drawing/2014/main" id="{7202E7AE-C052-48B4-2C57-6A736329B2B3}"/>
              </a:ext>
            </a:extLst>
          </p:cNvPr>
          <p:cNvSpPr txBox="1"/>
          <p:nvPr/>
        </p:nvSpPr>
        <p:spPr>
          <a:xfrm>
            <a:off x="269173" y="4684166"/>
            <a:ext cx="11744151" cy="646331"/>
          </a:xfrm>
          <a:prstGeom prst="rect">
            <a:avLst/>
          </a:prstGeom>
          <a:noFill/>
        </p:spPr>
        <p:txBody>
          <a:bodyPr wrap="square" rtlCol="0">
            <a:spAutoFit/>
          </a:bodyPr>
          <a:lstStyle/>
          <a:p>
            <a:r>
              <a:rPr kumimoji="1" lang="zh-CN" altLang="en-US" dirty="0">
                <a:latin typeface="KaiTi" panose="02010609060101010101" pitchFamily="49" charset="-122"/>
                <a:ea typeface="KaiTi" panose="02010609060101010101" pitchFamily="49" charset="-122"/>
              </a:rPr>
              <a:t>蓝藻本身有积累蔗糖抵抗渗透压力的潜质；</a:t>
            </a:r>
            <a:r>
              <a:rPr kumimoji="1" lang="en-US" altLang="zh-CN" dirty="0" err="1">
                <a:latin typeface="Times New Roman" panose="02020603050405020304" pitchFamily="18" charset="0"/>
                <a:ea typeface="KaiTi" panose="02010609060101010101" pitchFamily="49" charset="-122"/>
                <a:cs typeface="Times New Roman" panose="02020603050405020304" pitchFamily="18" charset="0"/>
              </a:rPr>
              <a:t>CscB</a:t>
            </a:r>
            <a:r>
              <a:rPr kumimoji="1" lang="zh-CN" altLang="en-US" dirty="0">
                <a:latin typeface="KaiTi" panose="02010609060101010101" pitchFamily="49" charset="-122"/>
                <a:ea typeface="KaiTi" panose="02010609060101010101" pitchFamily="49" charset="-122"/>
              </a:rPr>
              <a:t>是一种</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H+/Sucrose</a:t>
            </a:r>
            <a:r>
              <a:rPr kumimoji="1" lang="zh-CN" altLang="en-US" dirty="0">
                <a:latin typeface="KaiTi" panose="02010609060101010101" pitchFamily="49" charset="-122"/>
                <a:ea typeface="KaiTi" panose="02010609060101010101" pitchFamily="49" charset="-122"/>
              </a:rPr>
              <a:t>协同转运载体</a:t>
            </a:r>
            <a:endParaRPr kumimoji="1" lang="en-US" altLang="zh-CN" dirty="0">
              <a:latin typeface="KaiTi" panose="02010609060101010101" pitchFamily="49" charset="-122"/>
              <a:ea typeface="KaiTi" panose="02010609060101010101" pitchFamily="49" charset="-122"/>
            </a:endParaRPr>
          </a:p>
          <a:p>
            <a:r>
              <a:rPr kumimoji="1" lang="zh-CN" altLang="en-US" dirty="0">
                <a:latin typeface="KaiTi" panose="02010609060101010101" pitchFamily="49" charset="-122"/>
                <a:ea typeface="KaiTi" panose="02010609060101010101" pitchFamily="49" charset="-122"/>
              </a:rPr>
              <a:t>向蓝藻系统引入</a:t>
            </a:r>
            <a:r>
              <a:rPr kumimoji="1" lang="en-US" altLang="zh-CN" dirty="0" err="1">
                <a:latin typeface="Times New Roman" panose="02020603050405020304" pitchFamily="18" charset="0"/>
                <a:ea typeface="KaiTi" panose="02010609060101010101" pitchFamily="49" charset="-122"/>
                <a:cs typeface="Times New Roman" panose="02020603050405020304" pitchFamily="18" charset="0"/>
              </a:rPr>
              <a:t>CscB</a:t>
            </a:r>
            <a:r>
              <a:rPr kumimoji="1" lang="zh-CN" altLang="en-US" dirty="0">
                <a:latin typeface="KaiTi" panose="02010609060101010101" pitchFamily="49" charset="-122"/>
                <a:ea typeface="KaiTi" panose="02010609060101010101" pitchFamily="49" charset="-122"/>
              </a:rPr>
              <a:t>可大幅提升蔗糖合成效率（前人研究）</a:t>
            </a:r>
            <a:endParaRPr kumimoji="1" lang="en-US" altLang="zh-CN"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989204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82514-981C-E8EA-F388-C4BE4C5D1440}"/>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19BB3FD-9CB0-011C-52C6-31DD2A15A18D}"/>
              </a:ext>
            </a:extLst>
          </p:cNvPr>
          <p:cNvSpPr>
            <a:spLocks noGrp="1"/>
          </p:cNvSpPr>
          <p:nvPr>
            <p:ph type="sldNum" sz="quarter" idx="12"/>
          </p:nvPr>
        </p:nvSpPr>
        <p:spPr/>
        <p:txBody>
          <a:bodyPr/>
          <a:lstStyle/>
          <a:p>
            <a:fld id="{565CE74E-AB26-4998-AD42-012C4C1AD076}" type="slidenum">
              <a:rPr lang="zh-CN" altLang="en-US" smtClean="0"/>
              <a:t>13</a:t>
            </a:fld>
            <a:endParaRPr lang="zh-CN" altLang="en-US"/>
          </a:p>
        </p:txBody>
      </p:sp>
      <p:sp>
        <p:nvSpPr>
          <p:cNvPr id="5" name="文本框 4">
            <a:extLst>
              <a:ext uri="{FF2B5EF4-FFF2-40B4-BE49-F238E27FC236}">
                <a16:creationId xmlns:a16="http://schemas.microsoft.com/office/drawing/2014/main" id="{2048C6A7-3BB5-EB23-8F3D-109E862F47A0}"/>
              </a:ext>
            </a:extLst>
          </p:cNvPr>
          <p:cNvSpPr txBox="1"/>
          <p:nvPr>
            <p:custDataLst>
              <p:tags r:id="rId1"/>
            </p:custDataLst>
          </p:nvPr>
        </p:nvSpPr>
        <p:spPr>
          <a:xfrm>
            <a:off x="86325" y="168643"/>
            <a:ext cx="968829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合成线路</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&amp;</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质粒设计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4F82EF8F-6ADF-165A-833E-2810208C18C4}"/>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F314DAC1-E7E1-8D2F-DABB-413FBC9F0AEF}"/>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工程化</a:t>
            </a:r>
            <a:r>
              <a:rPr kumimoji="1" lang="en-US" altLang="zh-CN" sz="2400" i="1" dirty="0" err="1">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Synechococcus</a:t>
            </a:r>
            <a:r>
              <a:rPr kumimoji="1" lang="en-US" altLang="zh-CN" sz="2400" i="1"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elongatus</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合成蔗糖为酵母提供碳源与氧气</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8" name="图片 7">
            <a:extLst>
              <a:ext uri="{FF2B5EF4-FFF2-40B4-BE49-F238E27FC236}">
                <a16:creationId xmlns:a16="http://schemas.microsoft.com/office/drawing/2014/main" id="{4C58C95B-5C03-85F4-A7AD-8B8C74C23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693" y="1575356"/>
            <a:ext cx="4902200" cy="3937000"/>
          </a:xfrm>
          <a:prstGeom prst="rect">
            <a:avLst/>
          </a:prstGeom>
        </p:spPr>
      </p:pic>
      <p:pic>
        <p:nvPicPr>
          <p:cNvPr id="10" name="图片 9">
            <a:extLst>
              <a:ext uri="{FF2B5EF4-FFF2-40B4-BE49-F238E27FC236}">
                <a16:creationId xmlns:a16="http://schemas.microsoft.com/office/drawing/2014/main" id="{1680C2AC-A05F-ECE3-551D-D8C758A620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9477" y="1575356"/>
            <a:ext cx="6427076" cy="2044675"/>
          </a:xfrm>
          <a:prstGeom prst="rect">
            <a:avLst/>
          </a:prstGeom>
        </p:spPr>
      </p:pic>
      <p:sp>
        <p:nvSpPr>
          <p:cNvPr id="11" name="文本框 10">
            <a:extLst>
              <a:ext uri="{FF2B5EF4-FFF2-40B4-BE49-F238E27FC236}">
                <a16:creationId xmlns:a16="http://schemas.microsoft.com/office/drawing/2014/main" id="{30DAF840-2DEB-A0B8-3241-A98BAA88FFF8}"/>
              </a:ext>
            </a:extLst>
          </p:cNvPr>
          <p:cNvSpPr txBox="1"/>
          <p:nvPr/>
        </p:nvSpPr>
        <p:spPr>
          <a:xfrm>
            <a:off x="5406412" y="3846787"/>
            <a:ext cx="6647974" cy="923330"/>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cs typeface="Times New Roman" panose="02020603050405020304" pitchFamily="18" charset="0"/>
              </a:rPr>
              <a:t>和酵母相同的剧本</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略</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IPTG</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，乳糖操纵子的一种常用诱导剂，可与阻遏蛋白</a:t>
            </a:r>
            <a:r>
              <a:rPr kumimoji="1" lang="en-US" altLang="zh-CN" dirty="0" err="1">
                <a:latin typeface="Times New Roman" panose="02020603050405020304" pitchFamily="18" charset="0"/>
                <a:ea typeface="KaiTi" panose="02010609060101010101" pitchFamily="49" charset="-122"/>
                <a:cs typeface="Times New Roman" panose="02020603050405020304" pitchFamily="18" charset="0"/>
              </a:rPr>
              <a:t>Lacl</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结合</a:t>
            </a:r>
          </a:p>
        </p:txBody>
      </p:sp>
    </p:spTree>
    <p:extLst>
      <p:ext uri="{BB962C8B-B14F-4D97-AF65-F5344CB8AC3E}">
        <p14:creationId xmlns:p14="http://schemas.microsoft.com/office/powerpoint/2010/main" val="1592161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0FF5C-4E31-0E92-781C-DBE1489F1809}"/>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DBCC01AD-DBAF-0FAD-107D-1420FC46A2F2}"/>
              </a:ext>
            </a:extLst>
          </p:cNvPr>
          <p:cNvSpPr>
            <a:spLocks noGrp="1"/>
          </p:cNvSpPr>
          <p:nvPr>
            <p:ph type="sldNum" sz="quarter" idx="12"/>
          </p:nvPr>
        </p:nvSpPr>
        <p:spPr/>
        <p:txBody>
          <a:bodyPr/>
          <a:lstStyle/>
          <a:p>
            <a:fld id="{565CE74E-AB26-4998-AD42-012C4C1AD076}" type="slidenum">
              <a:rPr lang="zh-CN" altLang="en-US" smtClean="0"/>
              <a:t>14</a:t>
            </a:fld>
            <a:endParaRPr lang="zh-CN" altLang="en-US"/>
          </a:p>
        </p:txBody>
      </p:sp>
      <p:sp>
        <p:nvSpPr>
          <p:cNvPr id="5" name="文本框 4">
            <a:extLst>
              <a:ext uri="{FF2B5EF4-FFF2-40B4-BE49-F238E27FC236}">
                <a16:creationId xmlns:a16="http://schemas.microsoft.com/office/drawing/2014/main" id="{AF1BD789-7D9D-37A4-EAF9-B5EC494A5689}"/>
              </a:ext>
            </a:extLst>
          </p:cNvPr>
          <p:cNvSpPr txBox="1"/>
          <p:nvPr>
            <p:custDataLst>
              <p:tags r:id="rId1"/>
            </p:custDataLst>
          </p:nvPr>
        </p:nvSpPr>
        <p:spPr>
          <a:xfrm>
            <a:off x="86325" y="168643"/>
            <a:ext cx="968829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香水配方调整</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表达调控</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60555E2B-F103-945D-82A2-9EAD01C4C6C6}"/>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F1F087E2-B6CE-E460-721C-6C40BB2B5F29}"/>
              </a:ext>
            </a:extLst>
          </p:cNvPr>
          <p:cNvSpPr txBox="1"/>
          <p:nvPr/>
        </p:nvSpPr>
        <p:spPr>
          <a:xfrm>
            <a:off x="269174" y="1113691"/>
            <a:ext cx="11449860" cy="830997"/>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设计并引入一个控制系统来控制香叶醛的合成</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a:p>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BF29DB3D-546B-C84F-D3C6-872774626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630751"/>
            <a:ext cx="4134660" cy="4318763"/>
          </a:xfrm>
          <a:prstGeom prst="rect">
            <a:avLst/>
          </a:prstGeom>
        </p:spPr>
      </p:pic>
      <p:sp>
        <p:nvSpPr>
          <p:cNvPr id="2" name="文本框 1">
            <a:extLst>
              <a:ext uri="{FF2B5EF4-FFF2-40B4-BE49-F238E27FC236}">
                <a16:creationId xmlns:a16="http://schemas.microsoft.com/office/drawing/2014/main" id="{91791542-6C2B-D1DC-D0AA-22BE3D3A8407}"/>
              </a:ext>
            </a:extLst>
          </p:cNvPr>
          <p:cNvSpPr txBox="1"/>
          <p:nvPr/>
        </p:nvSpPr>
        <p:spPr>
          <a:xfrm>
            <a:off x="4575750" y="1630751"/>
            <a:ext cx="3212418" cy="369332"/>
          </a:xfrm>
          <a:prstGeom prst="rect">
            <a:avLst/>
          </a:prstGeom>
          <a:noFill/>
        </p:spPr>
        <p:txBody>
          <a:bodyPr wrap="none" rtlCol="0">
            <a:spAutoFit/>
          </a:bodyPr>
          <a:lstStyle/>
          <a:p>
            <a:r>
              <a:rPr kumimoji="1" lang="en-US" altLang="zh-CN" b="1" dirty="0">
                <a:latin typeface="Times New Roman" panose="02020603050405020304" pitchFamily="18" charset="0"/>
                <a:ea typeface="KaiTi" panose="02010609060101010101" pitchFamily="49" charset="-122"/>
                <a:cs typeface="Times New Roman" panose="02020603050405020304" pitchFamily="18" charset="0"/>
              </a:rPr>
              <a:t>Lac l repressor: </a:t>
            </a:r>
            <a:r>
              <a:rPr kumimoji="1" lang="zh-CN" altLang="en-US" b="1" dirty="0">
                <a:highlight>
                  <a:srgbClr val="FFFF00"/>
                </a:highlight>
                <a:latin typeface="KaiTi" panose="02010609060101010101" pitchFamily="49" charset="-122"/>
                <a:ea typeface="KaiTi" panose="02010609060101010101" pitchFamily="49" charset="-122"/>
                <a:cs typeface="Times New Roman" panose="02020603050405020304" pitchFamily="18" charset="0"/>
              </a:rPr>
              <a:t>防止泄漏表达</a:t>
            </a:r>
          </a:p>
        </p:txBody>
      </p:sp>
      <p:sp>
        <p:nvSpPr>
          <p:cNvPr id="7" name="文本框 6">
            <a:extLst>
              <a:ext uri="{FF2B5EF4-FFF2-40B4-BE49-F238E27FC236}">
                <a16:creationId xmlns:a16="http://schemas.microsoft.com/office/drawing/2014/main" id="{E17EC25C-8FA8-36CB-A74B-CC0781A52FA4}"/>
              </a:ext>
            </a:extLst>
          </p:cNvPr>
          <p:cNvSpPr txBox="1"/>
          <p:nvPr/>
        </p:nvSpPr>
        <p:spPr>
          <a:xfrm>
            <a:off x="4489791" y="2517143"/>
            <a:ext cx="1653017" cy="369332"/>
          </a:xfrm>
          <a:prstGeom prst="rect">
            <a:avLst/>
          </a:prstGeom>
          <a:noFill/>
        </p:spPr>
        <p:txBody>
          <a:bodyPr wrap="none" rtlCol="0">
            <a:spAutoFit/>
          </a:bodyPr>
          <a:lstStyle/>
          <a:p>
            <a:r>
              <a:rPr kumimoji="1" lang="zh-CN" altLang="en-US" b="1" dirty="0">
                <a:latin typeface="Times New Roman" panose="02020603050405020304" pitchFamily="18" charset="0"/>
                <a:ea typeface="KaiTi" panose="02010609060101010101" pitchFamily="49" charset="-122"/>
                <a:cs typeface="Times New Roman" panose="02020603050405020304" pitchFamily="18" charset="0"/>
              </a:rPr>
              <a:t>茶碱响应</a:t>
            </a:r>
            <a:r>
              <a:rPr kumimoji="1" lang="en-US" altLang="zh-CN" b="1" dirty="0">
                <a:latin typeface="Times New Roman" panose="02020603050405020304" pitchFamily="18" charset="0"/>
                <a:ea typeface="KaiTi" panose="02010609060101010101" pitchFamily="49" charset="-122"/>
                <a:cs typeface="Times New Roman" panose="02020603050405020304" pitchFamily="18" charset="0"/>
              </a:rPr>
              <a:t>-RBS</a:t>
            </a:r>
            <a:endParaRPr kumimoji="1" lang="zh-CN" altLang="en-US" b="1" dirty="0">
              <a:highlight>
                <a:srgbClr val="FFFF00"/>
              </a:highlight>
              <a:latin typeface="KaiTi" panose="02010609060101010101" pitchFamily="49" charset="-122"/>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3337759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3CB58-6472-0493-8F3D-41DB680CDDD9}"/>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3C51F174-6C83-D2C2-34E3-95A87FC46F83}"/>
              </a:ext>
            </a:extLst>
          </p:cNvPr>
          <p:cNvSpPr>
            <a:spLocks noGrp="1"/>
          </p:cNvSpPr>
          <p:nvPr>
            <p:ph type="sldNum" sz="quarter" idx="12"/>
          </p:nvPr>
        </p:nvSpPr>
        <p:spPr/>
        <p:txBody>
          <a:bodyPr/>
          <a:lstStyle/>
          <a:p>
            <a:fld id="{565CE74E-AB26-4998-AD42-012C4C1AD076}" type="slidenum">
              <a:rPr lang="zh-CN" altLang="en-US" smtClean="0"/>
              <a:t>15</a:t>
            </a:fld>
            <a:endParaRPr lang="zh-CN" altLang="en-US"/>
          </a:p>
        </p:txBody>
      </p:sp>
      <p:sp>
        <p:nvSpPr>
          <p:cNvPr id="5" name="文本框 4">
            <a:extLst>
              <a:ext uri="{FF2B5EF4-FFF2-40B4-BE49-F238E27FC236}">
                <a16:creationId xmlns:a16="http://schemas.microsoft.com/office/drawing/2014/main" id="{DE0877E3-CB7E-F352-1544-BCD1E1E93FB1}"/>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3BED93B3-CE0B-8446-70D5-EC056929CD29}"/>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3392A2C2-09DF-44C5-D3DC-C84660723F61}"/>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3D258DD1-72E8-868B-95DD-56BC0A848A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2029006"/>
            <a:ext cx="6610788" cy="4010490"/>
          </a:xfrm>
          <a:prstGeom prst="rect">
            <a:avLst/>
          </a:prstGeom>
        </p:spPr>
      </p:pic>
      <p:sp>
        <p:nvSpPr>
          <p:cNvPr id="8" name="文本框 7">
            <a:extLst>
              <a:ext uri="{FF2B5EF4-FFF2-40B4-BE49-F238E27FC236}">
                <a16:creationId xmlns:a16="http://schemas.microsoft.com/office/drawing/2014/main" id="{F2BFC920-1359-DD8A-922D-EDC661B8084C}"/>
              </a:ext>
            </a:extLst>
          </p:cNvPr>
          <p:cNvSpPr txBox="1"/>
          <p:nvPr/>
        </p:nvSpPr>
        <p:spPr>
          <a:xfrm>
            <a:off x="7052407" y="2029006"/>
            <a:ext cx="4021434" cy="2585323"/>
          </a:xfrm>
          <a:prstGeom prst="rect">
            <a:avLst/>
          </a:prstGeom>
          <a:noFill/>
        </p:spPr>
        <p:txBody>
          <a:bodyPr wrap="square" rtlCol="0">
            <a:spAutoFit/>
          </a:bodyPr>
          <a:lstStyle/>
          <a:p>
            <a:r>
              <a:rPr kumimoji="1" lang="zh-CN" altLang="en-US" dirty="0">
                <a:latin typeface="KaiTi" panose="02010609060101010101" pitchFamily="49" charset="-122"/>
                <a:ea typeface="KaiTi" panose="02010609060101010101" pitchFamily="49" charset="-122"/>
                <a:cs typeface="Times New Roman" panose="02020603050405020304" pitchFamily="18" charset="0"/>
              </a:rPr>
              <a:t>考虑了：细胞生长；二氧化碳传递；碳源获取；光照；目标分子合成；</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including 2593 species (metabolites and cells) and 2982 reactions </a:t>
            </a:r>
          </a:p>
          <a:p>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本质上是线性规划问题</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a:p>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目的：验证，优化</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10" name="文本框 9">
            <a:extLst>
              <a:ext uri="{FF2B5EF4-FFF2-40B4-BE49-F238E27FC236}">
                <a16:creationId xmlns:a16="http://schemas.microsoft.com/office/drawing/2014/main" id="{8BC46827-14D7-0717-8EBB-55A61FC2A494}"/>
              </a:ext>
            </a:extLst>
          </p:cNvPr>
          <p:cNvSpPr txBox="1"/>
          <p:nvPr/>
        </p:nvSpPr>
        <p:spPr>
          <a:xfrm>
            <a:off x="7052407" y="4617569"/>
            <a:ext cx="4019370" cy="646331"/>
          </a:xfrm>
          <a:prstGeom prst="rect">
            <a:avLst/>
          </a:prstGeom>
          <a:noFill/>
        </p:spPr>
        <p:txBody>
          <a:bodyPr wrap="square" rtlCol="0">
            <a:spAutoFit/>
          </a:bodyPr>
          <a:lstStyle/>
          <a:p>
            <a:r>
              <a:rPr lang="en-US" altLang="zh-CN" b="0" i="0" u="none" strike="noStrike" dirty="0">
                <a:solidFill>
                  <a:srgbClr val="000000"/>
                </a:solidFill>
                <a:effectLst/>
                <a:latin typeface="Times New Roman" panose="02020603050405020304" pitchFamily="18" charset="0"/>
                <a:cs typeface="Times New Roman" panose="02020603050405020304" pitchFamily="18" charset="0"/>
              </a:rPr>
              <a:t>flux balance analysis (FBA)</a:t>
            </a:r>
            <a:r>
              <a:rPr lang="zh-CN" altLang="en-US" dirty="0">
                <a:solidFill>
                  <a:srgbClr val="000000"/>
                </a:solidFill>
                <a:latin typeface="Times New Roman" panose="02020603050405020304" pitchFamily="18" charset="0"/>
                <a:cs typeface="Times New Roman" panose="02020603050405020304" pitchFamily="18" charset="0"/>
              </a:rPr>
              <a:t>：</a:t>
            </a:r>
            <a:r>
              <a:rPr lang="zh-CN" altLang="en-US" dirty="0">
                <a:solidFill>
                  <a:srgbClr val="000000"/>
                </a:solidFill>
                <a:latin typeface="KaiTi" panose="02010609060101010101" pitchFamily="49" charset="-122"/>
                <a:ea typeface="KaiTi" panose="02010609060101010101" pitchFamily="49" charset="-122"/>
                <a:cs typeface="Times New Roman" panose="02020603050405020304" pitchFamily="18" charset="0"/>
              </a:rPr>
              <a:t>提供稳态条件下的约束</a:t>
            </a:r>
            <a:r>
              <a:rPr lang="en-US" altLang="zh-CN" dirty="0">
                <a:solidFill>
                  <a:srgbClr val="000000"/>
                </a:solidFill>
                <a:latin typeface="KaiTi" panose="02010609060101010101" pitchFamily="49" charset="-122"/>
                <a:ea typeface="KaiTi" panose="02010609060101010101" pitchFamily="49" charset="-122"/>
                <a:cs typeface="Times New Roman" panose="02020603050405020304" pitchFamily="18" charset="0"/>
              </a:rPr>
              <a:t>,</a:t>
            </a:r>
            <a:r>
              <a:rPr lang="zh-CN" altLang="en-US" dirty="0">
                <a:solidFill>
                  <a:srgbClr val="000000"/>
                </a:solidFill>
                <a:latin typeface="KaiTi" panose="02010609060101010101" pitchFamily="49" charset="-122"/>
                <a:ea typeface="KaiTi" panose="02010609060101010101" pitchFamily="49" charset="-122"/>
                <a:cs typeface="Times New Roman" panose="02020603050405020304" pitchFamily="18" charset="0"/>
              </a:rPr>
              <a:t>分析手段</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p:txBody>
      </p:sp>
      <p:sp>
        <p:nvSpPr>
          <p:cNvPr id="11" name="文本框 10">
            <a:extLst>
              <a:ext uri="{FF2B5EF4-FFF2-40B4-BE49-F238E27FC236}">
                <a16:creationId xmlns:a16="http://schemas.microsoft.com/office/drawing/2014/main" id="{0B30A8C9-C8F5-D642-2E63-79CD5540628D}"/>
              </a:ext>
            </a:extLst>
          </p:cNvPr>
          <p:cNvSpPr txBox="1"/>
          <p:nvPr/>
        </p:nvSpPr>
        <p:spPr>
          <a:xfrm>
            <a:off x="7052407" y="5282644"/>
            <a:ext cx="4256724" cy="1200329"/>
          </a:xfrm>
          <a:prstGeom prst="rect">
            <a:avLst/>
          </a:prstGeom>
          <a:noFill/>
        </p:spPr>
        <p:txBody>
          <a:bodyPr wrap="square" rtlCol="0">
            <a:spAutoFit/>
          </a:bodyPr>
          <a:lstStyle/>
          <a:p>
            <a:r>
              <a:rPr lang="en-US" altLang="zh-CN" b="0" i="0" u="none" strike="noStrike" dirty="0">
                <a:solidFill>
                  <a:srgbClr val="000000"/>
                </a:solidFill>
                <a:effectLst/>
                <a:latin typeface="Times New Roman" panose="02020603050405020304" pitchFamily="18" charset="0"/>
                <a:cs typeface="Times New Roman" panose="02020603050405020304" pitchFamily="18" charset="0"/>
              </a:rPr>
              <a:t>Genome-scale metabolic models (GSMs/GEM)</a:t>
            </a:r>
            <a:r>
              <a:rPr lang="zh-CN" altLang="en-US" b="0" i="0" u="none" strike="noStrike" dirty="0">
                <a:solidFill>
                  <a:srgbClr val="000000"/>
                </a:solidFill>
                <a:effectLst/>
                <a:latin typeface="Times New Roman" panose="02020603050405020304" pitchFamily="18" charset="0"/>
                <a:cs typeface="Times New Roman" panose="02020603050405020304" pitchFamily="18" charset="0"/>
              </a:rPr>
              <a:t>：</a:t>
            </a:r>
            <a:r>
              <a:rPr lang="zh-CN" altLang="en-US" b="0" i="0" u="none" strike="noStrike" dirty="0">
                <a:solidFill>
                  <a:srgbClr val="000000"/>
                </a:solidFill>
                <a:effectLst/>
                <a:latin typeface="KaiTi" panose="02010609060101010101" pitchFamily="49" charset="-122"/>
                <a:ea typeface="KaiTi" panose="02010609060101010101" pitchFamily="49" charset="-122"/>
                <a:cs typeface="Times New Roman" panose="02020603050405020304" pitchFamily="18" charset="0"/>
              </a:rPr>
              <a:t>提高解空间维度</a:t>
            </a:r>
            <a:endParaRPr lang="en-US" altLang="zh-CN" b="0" i="0" u="none" strike="noStrike" dirty="0">
              <a:solidFill>
                <a:srgbClr val="000000"/>
              </a:solidFill>
              <a:effectLst/>
              <a:latin typeface="KaiTi" panose="02010609060101010101" pitchFamily="49" charset="-122"/>
              <a:ea typeface="KaiTi" panose="02010609060101010101" pitchFamily="49" charset="-122"/>
              <a:cs typeface="Times New Roman" panose="02020603050405020304" pitchFamily="18" charset="0"/>
            </a:endParaRPr>
          </a:p>
          <a:p>
            <a:r>
              <a:rPr lang="zh-CN" altLang="en-US" dirty="0">
                <a:solidFill>
                  <a:srgbClr val="000000"/>
                </a:solidFill>
                <a:latin typeface="KaiTi" panose="02010609060101010101" pitchFamily="49" charset="-122"/>
                <a:ea typeface="KaiTi" panose="02010609060101010101" pitchFamily="49" charset="-122"/>
                <a:cs typeface="Times New Roman" panose="02020603050405020304" pitchFamily="18" charset="0"/>
              </a:rPr>
              <a:t>模型</a:t>
            </a:r>
            <a:endParaRPr lang="en-US" altLang="zh-CN" b="0" i="0" u="none" strike="noStrike" dirty="0">
              <a:solidFill>
                <a:srgbClr val="000000"/>
              </a:solidFill>
              <a:effectLst/>
              <a:latin typeface="KaiTi" panose="02010609060101010101" pitchFamily="49" charset="-122"/>
              <a:ea typeface="KaiTi" panose="02010609060101010101" pitchFamily="49" charset="-122"/>
              <a:cs typeface="Times New Roman" panose="02020603050405020304" pitchFamily="18" charset="0"/>
            </a:endParaRPr>
          </a:p>
          <a:p>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95335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EA767-C88B-8593-FE50-09FB148D43D7}"/>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CA0A811-C030-11A4-38D2-9D29F55AB0BE}"/>
              </a:ext>
            </a:extLst>
          </p:cNvPr>
          <p:cNvSpPr>
            <a:spLocks noGrp="1"/>
          </p:cNvSpPr>
          <p:nvPr>
            <p:ph type="sldNum" sz="quarter" idx="12"/>
          </p:nvPr>
        </p:nvSpPr>
        <p:spPr/>
        <p:txBody>
          <a:bodyPr/>
          <a:lstStyle/>
          <a:p>
            <a:fld id="{565CE74E-AB26-4998-AD42-012C4C1AD076}" type="slidenum">
              <a:rPr lang="zh-CN" altLang="en-US" smtClean="0"/>
              <a:t>16</a:t>
            </a:fld>
            <a:endParaRPr lang="zh-CN" altLang="en-US"/>
          </a:p>
        </p:txBody>
      </p:sp>
      <p:sp>
        <p:nvSpPr>
          <p:cNvPr id="5" name="文本框 4">
            <a:extLst>
              <a:ext uri="{FF2B5EF4-FFF2-40B4-BE49-F238E27FC236}">
                <a16:creationId xmlns:a16="http://schemas.microsoft.com/office/drawing/2014/main" id="{B0C346D2-E96E-CF94-CEBA-3940616CDF72}"/>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A242C0B3-E234-2350-8B20-A0F5604A2FF9}"/>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478CAB04-45F8-7846-B115-DBC8D732553A}"/>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20" name="图片 19">
            <a:extLst>
              <a:ext uri="{FF2B5EF4-FFF2-40B4-BE49-F238E27FC236}">
                <a16:creationId xmlns:a16="http://schemas.microsoft.com/office/drawing/2014/main" id="{AD0927C6-8F37-BA02-3094-5B06579D21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944688"/>
            <a:ext cx="4211462" cy="4825819"/>
          </a:xfrm>
          <a:prstGeom prst="rect">
            <a:avLst/>
          </a:prstGeom>
        </p:spPr>
      </p:pic>
      <p:pic>
        <p:nvPicPr>
          <p:cNvPr id="22" name="图片 21">
            <a:extLst>
              <a:ext uri="{FF2B5EF4-FFF2-40B4-BE49-F238E27FC236}">
                <a16:creationId xmlns:a16="http://schemas.microsoft.com/office/drawing/2014/main" id="{3E2BAA52-F4C9-D0C4-FF8C-4709AD0207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6961" y="1944688"/>
            <a:ext cx="6922376" cy="2368181"/>
          </a:xfrm>
          <a:prstGeom prst="rect">
            <a:avLst/>
          </a:prstGeom>
        </p:spPr>
      </p:pic>
      <p:pic>
        <p:nvPicPr>
          <p:cNvPr id="24" name="图片 23">
            <a:extLst>
              <a:ext uri="{FF2B5EF4-FFF2-40B4-BE49-F238E27FC236}">
                <a16:creationId xmlns:a16="http://schemas.microsoft.com/office/drawing/2014/main" id="{94023CFE-F9BB-A9B7-A6EC-0D3A46B5E4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6961" y="4496946"/>
            <a:ext cx="6922376" cy="1301407"/>
          </a:xfrm>
          <a:prstGeom prst="rect">
            <a:avLst/>
          </a:prstGeom>
        </p:spPr>
      </p:pic>
    </p:spTree>
    <p:extLst>
      <p:ext uri="{BB962C8B-B14F-4D97-AF65-F5344CB8AC3E}">
        <p14:creationId xmlns:p14="http://schemas.microsoft.com/office/powerpoint/2010/main" val="2796530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DFA87-D13D-E36B-A054-C23CE80E5C4F}"/>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B7D9DF1-AE11-0BAA-06E6-84F7A16CAF24}"/>
              </a:ext>
            </a:extLst>
          </p:cNvPr>
          <p:cNvSpPr>
            <a:spLocks noGrp="1"/>
          </p:cNvSpPr>
          <p:nvPr>
            <p:ph type="sldNum" sz="quarter" idx="12"/>
          </p:nvPr>
        </p:nvSpPr>
        <p:spPr/>
        <p:txBody>
          <a:bodyPr/>
          <a:lstStyle/>
          <a:p>
            <a:fld id="{565CE74E-AB26-4998-AD42-012C4C1AD076}" type="slidenum">
              <a:rPr lang="zh-CN" altLang="en-US" smtClean="0"/>
              <a:t>17</a:t>
            </a:fld>
            <a:endParaRPr lang="zh-CN" altLang="en-US"/>
          </a:p>
        </p:txBody>
      </p:sp>
      <p:sp>
        <p:nvSpPr>
          <p:cNvPr id="5" name="文本框 4">
            <a:extLst>
              <a:ext uri="{FF2B5EF4-FFF2-40B4-BE49-F238E27FC236}">
                <a16:creationId xmlns:a16="http://schemas.microsoft.com/office/drawing/2014/main" id="{E741EDF9-3AFC-16FC-0707-43FF224C68A4}"/>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35A27F2D-CE8E-48EF-3043-6AA7F8DC9186}"/>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D5C1D537-F31A-6F89-F044-45A805E0AF71}"/>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66222A49-54B1-C03D-0F1B-41658566D6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57" y="1944688"/>
            <a:ext cx="4250274" cy="4101141"/>
          </a:xfrm>
          <a:prstGeom prst="rect">
            <a:avLst/>
          </a:prstGeom>
        </p:spPr>
      </p:pic>
      <p:pic>
        <p:nvPicPr>
          <p:cNvPr id="16" name="图片 15">
            <a:extLst>
              <a:ext uri="{FF2B5EF4-FFF2-40B4-BE49-F238E27FC236}">
                <a16:creationId xmlns:a16="http://schemas.microsoft.com/office/drawing/2014/main" id="{244F1692-876E-6AEB-E39A-3567841A27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0662" y="2210726"/>
            <a:ext cx="6604000" cy="3187700"/>
          </a:xfrm>
          <a:prstGeom prst="rect">
            <a:avLst/>
          </a:prstGeom>
        </p:spPr>
      </p:pic>
      <p:sp>
        <p:nvSpPr>
          <p:cNvPr id="18" name="文本框 17">
            <a:extLst>
              <a:ext uri="{FF2B5EF4-FFF2-40B4-BE49-F238E27FC236}">
                <a16:creationId xmlns:a16="http://schemas.microsoft.com/office/drawing/2014/main" id="{23FC2669-95A7-6FBD-5DCD-0F298F42DE74}"/>
              </a:ext>
            </a:extLst>
          </p:cNvPr>
          <p:cNvSpPr txBox="1"/>
          <p:nvPr/>
        </p:nvSpPr>
        <p:spPr>
          <a:xfrm>
            <a:off x="4940230" y="5574731"/>
            <a:ext cx="3557384" cy="369332"/>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动态</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FBA</a:t>
            </a:r>
            <a:r>
              <a:rPr kumimoji="1" lang="zh-CN" altLang="en-US" dirty="0">
                <a:latin typeface="KaiTi" panose="02010609060101010101" pitchFamily="49" charset="-122"/>
                <a:ea typeface="KaiTi" panose="02010609060101010101" pitchFamily="49" charset="-122"/>
              </a:rPr>
              <a:t>（伪时间序列，</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DFBA</a:t>
            </a:r>
            <a:r>
              <a:rPr kumimoji="1" lang="zh-CN" altLang="en-US" dirty="0">
                <a:latin typeface="KaiTi" panose="02010609060101010101" pitchFamily="49" charset="-122"/>
                <a:ea typeface="KaiTi" panose="02010609060101010101" pitchFamily="49" charset="-122"/>
              </a:rPr>
              <a:t>）</a:t>
            </a:r>
          </a:p>
        </p:txBody>
      </p:sp>
    </p:spTree>
    <p:extLst>
      <p:ext uri="{BB962C8B-B14F-4D97-AF65-F5344CB8AC3E}">
        <p14:creationId xmlns:p14="http://schemas.microsoft.com/office/powerpoint/2010/main" val="40860591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A681E-2F81-20DD-3201-E77E966BCEB7}"/>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8DA6111B-6593-9D74-96AE-44ACB2CDE1A1}"/>
              </a:ext>
            </a:extLst>
          </p:cNvPr>
          <p:cNvSpPr>
            <a:spLocks noGrp="1"/>
          </p:cNvSpPr>
          <p:nvPr>
            <p:ph type="sldNum" sz="quarter" idx="12"/>
          </p:nvPr>
        </p:nvSpPr>
        <p:spPr/>
        <p:txBody>
          <a:bodyPr/>
          <a:lstStyle/>
          <a:p>
            <a:fld id="{565CE74E-AB26-4998-AD42-012C4C1AD076}" type="slidenum">
              <a:rPr lang="zh-CN" altLang="en-US" smtClean="0"/>
              <a:t>18</a:t>
            </a:fld>
            <a:endParaRPr lang="zh-CN" altLang="en-US"/>
          </a:p>
        </p:txBody>
      </p:sp>
      <p:sp>
        <p:nvSpPr>
          <p:cNvPr id="5" name="文本框 4">
            <a:extLst>
              <a:ext uri="{FF2B5EF4-FFF2-40B4-BE49-F238E27FC236}">
                <a16:creationId xmlns:a16="http://schemas.microsoft.com/office/drawing/2014/main" id="{2A7254D5-A2E2-663E-B504-FB583BBAC7DB}"/>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3F1C9851-471F-DB35-52C1-1D3A0B4AF528}"/>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91DFA569-651C-4DC4-352A-F1423CF439AB}"/>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C1D79B38-6BFC-F9E8-252B-C076FE69A2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57" y="1944688"/>
            <a:ext cx="4250274" cy="4101141"/>
          </a:xfrm>
          <a:prstGeom prst="rect">
            <a:avLst/>
          </a:prstGeom>
        </p:spPr>
      </p:pic>
      <p:pic>
        <p:nvPicPr>
          <p:cNvPr id="12" name="图片 11">
            <a:extLst>
              <a:ext uri="{FF2B5EF4-FFF2-40B4-BE49-F238E27FC236}">
                <a16:creationId xmlns:a16="http://schemas.microsoft.com/office/drawing/2014/main" id="{7AE822A5-01EA-C51D-3C91-0DA586EB2C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7109" y="2204377"/>
            <a:ext cx="4862944" cy="3200399"/>
          </a:xfrm>
          <a:prstGeom prst="rect">
            <a:avLst/>
          </a:prstGeom>
        </p:spPr>
      </p:pic>
    </p:spTree>
    <p:extLst>
      <p:ext uri="{BB962C8B-B14F-4D97-AF65-F5344CB8AC3E}">
        <p14:creationId xmlns:p14="http://schemas.microsoft.com/office/powerpoint/2010/main" val="2498341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1410D-46A2-0713-0EDA-B994D8121BF0}"/>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E672E82F-B760-4C86-D165-967FB44E1908}"/>
              </a:ext>
            </a:extLst>
          </p:cNvPr>
          <p:cNvSpPr>
            <a:spLocks noGrp="1"/>
          </p:cNvSpPr>
          <p:nvPr>
            <p:ph type="sldNum" sz="quarter" idx="12"/>
          </p:nvPr>
        </p:nvSpPr>
        <p:spPr/>
        <p:txBody>
          <a:bodyPr/>
          <a:lstStyle/>
          <a:p>
            <a:fld id="{565CE74E-AB26-4998-AD42-012C4C1AD076}" type="slidenum">
              <a:rPr lang="zh-CN" altLang="en-US" smtClean="0"/>
              <a:t>19</a:t>
            </a:fld>
            <a:endParaRPr lang="zh-CN" altLang="en-US"/>
          </a:p>
        </p:txBody>
      </p:sp>
      <p:sp>
        <p:nvSpPr>
          <p:cNvPr id="5" name="文本框 4">
            <a:extLst>
              <a:ext uri="{FF2B5EF4-FFF2-40B4-BE49-F238E27FC236}">
                <a16:creationId xmlns:a16="http://schemas.microsoft.com/office/drawing/2014/main" id="{B3E750C1-30DE-DD73-B1D8-2FA9D3A466EE}"/>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03719C8B-DAF2-F68B-C0A1-6A8591751DDA}"/>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990C8094-B2CC-05AA-F7D1-622AF950FD02}"/>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69ED0275-4885-9C30-2C1E-F481F2FBD4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57" y="1944688"/>
            <a:ext cx="4250274" cy="4101141"/>
          </a:xfrm>
          <a:prstGeom prst="rect">
            <a:avLst/>
          </a:prstGeom>
        </p:spPr>
      </p:pic>
      <p:pic>
        <p:nvPicPr>
          <p:cNvPr id="15" name="图片 14">
            <a:extLst>
              <a:ext uri="{FF2B5EF4-FFF2-40B4-BE49-F238E27FC236}">
                <a16:creationId xmlns:a16="http://schemas.microsoft.com/office/drawing/2014/main" id="{DC41D19E-A6E0-0F83-3E14-F06536EDF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7109" y="2204376"/>
            <a:ext cx="5003800" cy="3200400"/>
          </a:xfrm>
          <a:prstGeom prst="rect">
            <a:avLst/>
          </a:prstGeom>
        </p:spPr>
      </p:pic>
    </p:spTree>
    <p:extLst>
      <p:ext uri="{BB962C8B-B14F-4D97-AF65-F5344CB8AC3E}">
        <p14:creationId xmlns:p14="http://schemas.microsoft.com/office/powerpoint/2010/main" val="4104448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userDrawn="1">
            <p:custDataLst>
              <p:tags r:id="rId1"/>
            </p:custDataLst>
          </p:nvPr>
        </p:nvSpPr>
        <p:spPr>
          <a:xfrm>
            <a:off x="86326" y="168643"/>
            <a:ext cx="4064000" cy="768350"/>
          </a:xfrm>
          <a:prstGeom prst="rect">
            <a:avLst/>
          </a:prstGeom>
          <a:noFill/>
        </p:spPr>
        <p:txBody>
          <a:bodyPr wrap="square" rtlCol="0">
            <a:spAutoFit/>
          </a:bodyPr>
          <a:lstStyle/>
          <a:p>
            <a:r>
              <a:rPr lang="zh-CN" altLang="en-US" sz="4400" b="1" dirty="0">
                <a:latin typeface="KaiTi" panose="02010609060101010101" pitchFamily="49" charset="-122"/>
                <a:ea typeface="KaiTi" panose="02010609060101010101" pitchFamily="49" charset="-122"/>
                <a:cs typeface="等线" panose="02010600030101010101" charset="-122"/>
              </a:rPr>
              <a:t>目录 </a:t>
            </a:r>
            <a:r>
              <a:rPr lang="en-US" altLang="zh-CN" sz="4400" b="1" dirty="0">
                <a:latin typeface="Times New Roman" panose="02020603050405020304" pitchFamily="18" charset="0"/>
                <a:ea typeface="等线" panose="02010600030101010101" charset="-122"/>
                <a:cs typeface="Times New Roman" panose="02020603050405020304" pitchFamily="18" charset="0"/>
              </a:rPr>
              <a:t>contents</a:t>
            </a:r>
          </a:p>
        </p:txBody>
      </p:sp>
      <p:pic>
        <p:nvPicPr>
          <p:cNvPr id="8" name="图片 7" descr="微信图片_20240129231428"/>
          <p:cNvPicPr>
            <a:picLocks noChangeAspect="1"/>
          </p:cNvPicPr>
          <p:nvPr userDrawn="1">
            <p:custDataLst>
              <p:tags r:id="rId2"/>
            </p:custDataLst>
          </p:nvPr>
        </p:nvPicPr>
        <p:blipFill>
          <a:blip r:embed="rId7"/>
          <a:stretch>
            <a:fillRect/>
          </a:stretch>
        </p:blipFill>
        <p:spPr>
          <a:xfrm>
            <a:off x="747395" y="1529552"/>
            <a:ext cx="1038225" cy="828675"/>
          </a:xfrm>
          <a:prstGeom prst="rect">
            <a:avLst/>
          </a:prstGeom>
        </p:spPr>
      </p:pic>
      <p:pic>
        <p:nvPicPr>
          <p:cNvPr id="10" name="图片 9" descr="微信图片_20240129231433"/>
          <p:cNvPicPr>
            <a:picLocks noChangeAspect="1"/>
          </p:cNvPicPr>
          <p:nvPr userDrawn="1">
            <p:custDataLst>
              <p:tags r:id="rId3"/>
            </p:custDataLst>
          </p:nvPr>
        </p:nvPicPr>
        <p:blipFill>
          <a:blip r:embed="rId8"/>
          <a:stretch>
            <a:fillRect/>
          </a:stretch>
        </p:blipFill>
        <p:spPr>
          <a:xfrm>
            <a:off x="1023620" y="2692237"/>
            <a:ext cx="523875" cy="552450"/>
          </a:xfrm>
          <a:prstGeom prst="rect">
            <a:avLst/>
          </a:prstGeom>
        </p:spPr>
      </p:pic>
      <p:pic>
        <p:nvPicPr>
          <p:cNvPr id="12" name="图片 11" descr="微信图片_20240129231438"/>
          <p:cNvPicPr>
            <a:picLocks noChangeAspect="1"/>
          </p:cNvPicPr>
          <p:nvPr userDrawn="1">
            <p:custDataLst>
              <p:tags r:id="rId4"/>
            </p:custDataLst>
          </p:nvPr>
        </p:nvPicPr>
        <p:blipFill>
          <a:blip r:embed="rId9"/>
          <a:stretch>
            <a:fillRect/>
          </a:stretch>
        </p:blipFill>
        <p:spPr>
          <a:xfrm>
            <a:off x="595630" y="3607272"/>
            <a:ext cx="1533525" cy="809625"/>
          </a:xfrm>
          <a:prstGeom prst="rect">
            <a:avLst/>
          </a:prstGeom>
        </p:spPr>
      </p:pic>
      <p:sp>
        <p:nvSpPr>
          <p:cNvPr id="4" name="灯片编号占位符 3"/>
          <p:cNvSpPr>
            <a:spLocks noGrp="1"/>
          </p:cNvSpPr>
          <p:nvPr>
            <p:ph type="sldNum" sz="quarter" idx="12"/>
          </p:nvPr>
        </p:nvSpPr>
        <p:spPr/>
        <p:txBody>
          <a:bodyPr/>
          <a:lstStyle/>
          <a:p>
            <a:fld id="{565CE74E-AB26-4998-AD42-012C4C1AD076}" type="slidenum">
              <a:rPr lang="zh-CN" altLang="en-US" smtClean="0"/>
              <a:t>2</a:t>
            </a:fld>
            <a:endParaRPr lang="zh-CN" altLang="en-US"/>
          </a:p>
        </p:txBody>
      </p:sp>
      <p:sp>
        <p:nvSpPr>
          <p:cNvPr id="2" name="文本框 1">
            <a:extLst>
              <a:ext uri="{FF2B5EF4-FFF2-40B4-BE49-F238E27FC236}">
                <a16:creationId xmlns:a16="http://schemas.microsoft.com/office/drawing/2014/main" id="{BF5C2ECE-1AAC-91E6-61F5-EB55AEEF0FA4}"/>
              </a:ext>
            </a:extLst>
          </p:cNvPr>
          <p:cNvSpPr txBox="1"/>
          <p:nvPr/>
        </p:nvSpPr>
        <p:spPr>
          <a:xfrm>
            <a:off x="1785620" y="1844512"/>
            <a:ext cx="2646878" cy="646331"/>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项目全流程梳理</a:t>
            </a:r>
            <a:endParaRPr kumimoji="1" lang="en-US" altLang="zh-CN" dirty="0">
              <a:latin typeface="KaiTi" panose="02010609060101010101" pitchFamily="49" charset="-122"/>
              <a:ea typeface="KaiTi" panose="02010609060101010101" pitchFamily="49" charset="-122"/>
            </a:endParaRPr>
          </a:p>
          <a:p>
            <a:r>
              <a:rPr kumimoji="1" lang="zh-CN" altLang="en-US" dirty="0">
                <a:latin typeface="KaiTi" panose="02010609060101010101" pitchFamily="49" charset="-122"/>
                <a:ea typeface="KaiTi" panose="02010609060101010101" pitchFamily="49" charset="-122"/>
              </a:rPr>
              <a:t>重点：</a:t>
            </a:r>
            <a:r>
              <a:rPr kumimoji="1" lang="zh-CN" altLang="en-US" b="1" dirty="0">
                <a:highlight>
                  <a:srgbClr val="FFFF00"/>
                </a:highlight>
                <a:latin typeface="KaiTi" panose="02010609060101010101" pitchFamily="49" charset="-122"/>
                <a:ea typeface="KaiTi" panose="02010609060101010101" pitchFamily="49" charset="-122"/>
              </a:rPr>
              <a:t>方案设计</a:t>
            </a:r>
            <a:r>
              <a:rPr kumimoji="1" lang="en-US" altLang="zh-CN" b="1" dirty="0">
                <a:highlight>
                  <a:srgbClr val="FFFF00"/>
                </a:highlight>
                <a:latin typeface="KaiTi" panose="02010609060101010101" pitchFamily="49" charset="-122"/>
                <a:ea typeface="KaiTi" panose="02010609060101010101" pitchFamily="49" charset="-122"/>
              </a:rPr>
              <a:t>&amp;</a:t>
            </a:r>
            <a:r>
              <a:rPr kumimoji="1" lang="zh-CN" altLang="en-US" b="1" dirty="0">
                <a:highlight>
                  <a:srgbClr val="FFFF00"/>
                </a:highlight>
                <a:latin typeface="KaiTi" panose="02010609060101010101" pitchFamily="49" charset="-122"/>
                <a:ea typeface="KaiTi" panose="02010609060101010101" pitchFamily="49" charset="-122"/>
              </a:rPr>
              <a:t>干实验</a:t>
            </a:r>
          </a:p>
        </p:txBody>
      </p:sp>
      <p:sp>
        <p:nvSpPr>
          <p:cNvPr id="3" name="文本框 2">
            <a:extLst>
              <a:ext uri="{FF2B5EF4-FFF2-40B4-BE49-F238E27FC236}">
                <a16:creationId xmlns:a16="http://schemas.microsoft.com/office/drawing/2014/main" id="{3995A21D-A893-1871-2E60-B786C252978B}"/>
              </a:ext>
            </a:extLst>
          </p:cNvPr>
          <p:cNvSpPr txBox="1"/>
          <p:nvPr/>
        </p:nvSpPr>
        <p:spPr>
          <a:xfrm>
            <a:off x="1785620" y="2798083"/>
            <a:ext cx="2262158" cy="369332"/>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启发：做的好的部分</a:t>
            </a:r>
          </a:p>
        </p:txBody>
      </p:sp>
      <p:sp>
        <p:nvSpPr>
          <p:cNvPr id="5" name="文本框 4">
            <a:extLst>
              <a:ext uri="{FF2B5EF4-FFF2-40B4-BE49-F238E27FC236}">
                <a16:creationId xmlns:a16="http://schemas.microsoft.com/office/drawing/2014/main" id="{79B04CE1-AE59-B4A9-1717-D502F21C8F00}"/>
              </a:ext>
            </a:extLst>
          </p:cNvPr>
          <p:cNvSpPr txBox="1"/>
          <p:nvPr/>
        </p:nvSpPr>
        <p:spPr>
          <a:xfrm>
            <a:off x="1785620" y="3827418"/>
            <a:ext cx="2492990" cy="369332"/>
          </a:xfrm>
          <a:prstGeom prst="rect">
            <a:avLst/>
          </a:prstGeom>
          <a:noFill/>
        </p:spPr>
        <p:txBody>
          <a:bodyPr wrap="none" rtlCol="0">
            <a:spAutoFit/>
          </a:bodyPr>
          <a:lstStyle/>
          <a:p>
            <a:r>
              <a:rPr kumimoji="1" lang="zh-CN" altLang="en-US" dirty="0">
                <a:latin typeface="KaiTi" panose="02010609060101010101" pitchFamily="49" charset="-122"/>
                <a:ea typeface="KaiTi" panose="02010609060101010101" pitchFamily="49" charset="-122"/>
              </a:rPr>
              <a:t>启发：可以完善的部分</a:t>
            </a:r>
          </a:p>
        </p:txBody>
      </p:sp>
      <p:cxnSp>
        <p:nvCxnSpPr>
          <p:cNvPr id="9" name="直线连接符 8">
            <a:extLst>
              <a:ext uri="{FF2B5EF4-FFF2-40B4-BE49-F238E27FC236}">
                <a16:creationId xmlns:a16="http://schemas.microsoft.com/office/drawing/2014/main" id="{66FD8317-DD71-DC14-FEA8-4BDE1CD70390}"/>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D9C6E-CAC2-5CE6-2B43-9B9B2B7607F7}"/>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045B113-6383-22F1-7C09-58335710C39D}"/>
              </a:ext>
            </a:extLst>
          </p:cNvPr>
          <p:cNvSpPr>
            <a:spLocks noGrp="1"/>
          </p:cNvSpPr>
          <p:nvPr>
            <p:ph type="sldNum" sz="quarter" idx="12"/>
          </p:nvPr>
        </p:nvSpPr>
        <p:spPr/>
        <p:txBody>
          <a:bodyPr/>
          <a:lstStyle/>
          <a:p>
            <a:fld id="{565CE74E-AB26-4998-AD42-012C4C1AD076}" type="slidenum">
              <a:rPr lang="zh-CN" altLang="en-US" smtClean="0"/>
              <a:t>20</a:t>
            </a:fld>
            <a:endParaRPr lang="zh-CN" altLang="en-US"/>
          </a:p>
        </p:txBody>
      </p:sp>
      <p:sp>
        <p:nvSpPr>
          <p:cNvPr id="5" name="文本框 4">
            <a:extLst>
              <a:ext uri="{FF2B5EF4-FFF2-40B4-BE49-F238E27FC236}">
                <a16:creationId xmlns:a16="http://schemas.microsoft.com/office/drawing/2014/main" id="{9206254B-E2E9-B6A4-203F-51CAF5BF56C3}"/>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ED7B545D-CB11-2D7D-70CD-473F7E7BA72B}"/>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C85C6D52-9BE1-0F2A-BF75-629DC2EE7C67}"/>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C19E7D52-A91D-70E6-A7A2-358719858E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57" y="1944688"/>
            <a:ext cx="4250274" cy="4101141"/>
          </a:xfrm>
          <a:prstGeom prst="rect">
            <a:avLst/>
          </a:prstGeom>
        </p:spPr>
      </p:pic>
      <p:pic>
        <p:nvPicPr>
          <p:cNvPr id="3" name="图片 2">
            <a:extLst>
              <a:ext uri="{FF2B5EF4-FFF2-40B4-BE49-F238E27FC236}">
                <a16:creationId xmlns:a16="http://schemas.microsoft.com/office/drawing/2014/main" id="{19B4E447-D503-8076-C882-637B0A5403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3434" y="1944688"/>
            <a:ext cx="6196377" cy="4101141"/>
          </a:xfrm>
          <a:prstGeom prst="rect">
            <a:avLst/>
          </a:prstGeom>
        </p:spPr>
      </p:pic>
    </p:spTree>
    <p:extLst>
      <p:ext uri="{BB962C8B-B14F-4D97-AF65-F5344CB8AC3E}">
        <p14:creationId xmlns:p14="http://schemas.microsoft.com/office/powerpoint/2010/main" val="38791414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35E3D-AADD-8B6B-9AE6-75685E42BFB7}"/>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8F54046-1807-93B8-FE06-ABF3E07B97FC}"/>
              </a:ext>
            </a:extLst>
          </p:cNvPr>
          <p:cNvSpPr>
            <a:spLocks noGrp="1"/>
          </p:cNvSpPr>
          <p:nvPr>
            <p:ph type="sldNum" sz="quarter" idx="12"/>
          </p:nvPr>
        </p:nvSpPr>
        <p:spPr/>
        <p:txBody>
          <a:bodyPr/>
          <a:lstStyle/>
          <a:p>
            <a:fld id="{565CE74E-AB26-4998-AD42-012C4C1AD076}" type="slidenum">
              <a:rPr lang="zh-CN" altLang="en-US" smtClean="0"/>
              <a:t>21</a:t>
            </a:fld>
            <a:endParaRPr lang="zh-CN" altLang="en-US"/>
          </a:p>
        </p:txBody>
      </p:sp>
      <p:sp>
        <p:nvSpPr>
          <p:cNvPr id="5" name="文本框 4">
            <a:extLst>
              <a:ext uri="{FF2B5EF4-FFF2-40B4-BE49-F238E27FC236}">
                <a16:creationId xmlns:a16="http://schemas.microsoft.com/office/drawing/2014/main" id="{9CCDE0A1-0B79-18FD-3FA0-84F166D5BA60}"/>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项目全流程梳理：建模</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B194CAFF-7765-A1E7-9EEB-AB91A49A54A2}"/>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A549482E-8959-04E0-153A-8C6183BFE740}"/>
              </a:ext>
            </a:extLst>
          </p:cNvPr>
          <p:cNvSpPr txBox="1"/>
          <p:nvPr/>
        </p:nvSpPr>
        <p:spPr>
          <a:xfrm>
            <a:off x="269174" y="1113691"/>
            <a:ext cx="12122523" cy="830997"/>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 dynamic coculture model based on mechanistic</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coupling of genome scale metabolic models</a:t>
            </a:r>
          </a:p>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基于基因组尺度代谢模型机制耦合的动态共培养模型</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4D91E84B-6DD7-ED1A-73B5-2F02286463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57" y="1944688"/>
            <a:ext cx="4250274" cy="4101141"/>
          </a:xfrm>
          <a:prstGeom prst="rect">
            <a:avLst/>
          </a:prstGeom>
        </p:spPr>
      </p:pic>
      <p:pic>
        <p:nvPicPr>
          <p:cNvPr id="3" name="图片 2">
            <a:extLst>
              <a:ext uri="{FF2B5EF4-FFF2-40B4-BE49-F238E27FC236}">
                <a16:creationId xmlns:a16="http://schemas.microsoft.com/office/drawing/2014/main" id="{543A196E-12B2-CD70-AD30-6718369B03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3434" y="1944688"/>
            <a:ext cx="6196377" cy="4101141"/>
          </a:xfrm>
          <a:prstGeom prst="rect">
            <a:avLst/>
          </a:prstGeom>
        </p:spPr>
      </p:pic>
    </p:spTree>
    <p:extLst>
      <p:ext uri="{BB962C8B-B14F-4D97-AF65-F5344CB8AC3E}">
        <p14:creationId xmlns:p14="http://schemas.microsoft.com/office/powerpoint/2010/main" val="17848437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22</a:t>
            </a:fld>
            <a:endParaRPr lang="zh-CN" altLang="en-US"/>
          </a:p>
        </p:txBody>
      </p:sp>
      <p:sp>
        <p:nvSpPr>
          <p:cNvPr id="5" name="文本框 4">
            <a:extLst>
              <a:ext uri="{FF2B5EF4-FFF2-40B4-BE49-F238E27FC236}">
                <a16:creationId xmlns:a16="http://schemas.microsoft.com/office/drawing/2014/main" id="{7EC66142-9F50-F4CA-10AB-E8D072F56F7A}"/>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项目全流程梳理：湿实验</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10676590-5385-764B-B3BD-FB57BB22981B}"/>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pic>
        <p:nvPicPr>
          <p:cNvPr id="7" name="图片 6">
            <a:extLst>
              <a:ext uri="{FF2B5EF4-FFF2-40B4-BE49-F238E27FC236}">
                <a16:creationId xmlns:a16="http://schemas.microsoft.com/office/drawing/2014/main" id="{39B9761F-9DBB-F3B8-2BAF-55889ACC4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26" y="1705344"/>
            <a:ext cx="6124253" cy="3647089"/>
          </a:xfrm>
          <a:prstGeom prst="rect">
            <a:avLst/>
          </a:prstGeom>
        </p:spPr>
      </p:pic>
      <p:pic>
        <p:nvPicPr>
          <p:cNvPr id="9" name="图片 8">
            <a:extLst>
              <a:ext uri="{FF2B5EF4-FFF2-40B4-BE49-F238E27FC236}">
                <a16:creationId xmlns:a16="http://schemas.microsoft.com/office/drawing/2014/main" id="{D9FE21AD-FC46-9AB5-F341-47A8466FF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3427" y="1208689"/>
            <a:ext cx="5224600" cy="5193625"/>
          </a:xfrm>
          <a:prstGeom prst="rect">
            <a:avLst/>
          </a:prstGeom>
        </p:spPr>
      </p:pic>
      <p:sp>
        <p:nvSpPr>
          <p:cNvPr id="10" name="文本框 9">
            <a:extLst>
              <a:ext uri="{FF2B5EF4-FFF2-40B4-BE49-F238E27FC236}">
                <a16:creationId xmlns:a16="http://schemas.microsoft.com/office/drawing/2014/main" id="{5E80FBFD-FFA1-FFFE-C6E6-265792E2D079}"/>
              </a:ext>
            </a:extLst>
          </p:cNvPr>
          <p:cNvSpPr txBox="1"/>
          <p:nvPr/>
        </p:nvSpPr>
        <p:spPr>
          <a:xfrm>
            <a:off x="269174" y="1113691"/>
            <a:ext cx="12122523"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略</a:t>
            </a:r>
          </a:p>
        </p:txBody>
      </p:sp>
      <p:sp>
        <p:nvSpPr>
          <p:cNvPr id="13" name="文本框 12">
            <a:extLst>
              <a:ext uri="{FF2B5EF4-FFF2-40B4-BE49-F238E27FC236}">
                <a16:creationId xmlns:a16="http://schemas.microsoft.com/office/drawing/2014/main" id="{9A038806-406F-8744-CC2D-4238B80007DB}"/>
              </a:ext>
            </a:extLst>
          </p:cNvPr>
          <p:cNvSpPr txBox="1"/>
          <p:nvPr/>
        </p:nvSpPr>
        <p:spPr>
          <a:xfrm>
            <a:off x="3447367" y="5551675"/>
            <a:ext cx="2172390" cy="369332"/>
          </a:xfrm>
          <a:prstGeom prst="rect">
            <a:avLst/>
          </a:prstGeom>
          <a:noFill/>
        </p:spPr>
        <p:txBody>
          <a:bodyPr wrap="none" rtlCol="0">
            <a:spAutoFit/>
          </a:bodyPr>
          <a:lstStyle/>
          <a:p>
            <a:r>
              <a:rPr kumimoji="1" lang="en-US" altLang="zh-CN" dirty="0">
                <a:highlight>
                  <a:srgbClr val="FFFF00"/>
                </a:highlight>
                <a:latin typeface="Times New Roman" panose="02020603050405020304" pitchFamily="18" charset="0"/>
                <a:ea typeface="KaiTi" panose="02010609060101010101" pitchFamily="49" charset="-122"/>
                <a:cs typeface="Times New Roman" panose="02020603050405020304" pitchFamily="18" charset="0"/>
              </a:rPr>
              <a:t>DBTL</a:t>
            </a:r>
            <a:r>
              <a:rPr kumimoji="1" lang="zh-CN" altLang="en-US" dirty="0">
                <a:highlight>
                  <a:srgbClr val="FFFF00"/>
                </a:highlight>
                <a:latin typeface="KaiTi" panose="02010609060101010101" pitchFamily="49" charset="-122"/>
                <a:ea typeface="KaiTi" panose="02010609060101010101" pitchFamily="49" charset="-122"/>
              </a:rPr>
              <a:t>呈现：转起来</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59C67-1829-9499-1014-5A710FBCF98C}"/>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F2E613D-4526-18C8-B78C-B4387B20D7D1}"/>
              </a:ext>
            </a:extLst>
          </p:cNvPr>
          <p:cNvSpPr>
            <a:spLocks noGrp="1"/>
          </p:cNvSpPr>
          <p:nvPr>
            <p:ph type="sldNum" sz="quarter" idx="12"/>
          </p:nvPr>
        </p:nvSpPr>
        <p:spPr/>
        <p:txBody>
          <a:bodyPr/>
          <a:lstStyle/>
          <a:p>
            <a:fld id="{565CE74E-AB26-4998-AD42-012C4C1AD076}" type="slidenum">
              <a:rPr lang="zh-CN" altLang="en-US" smtClean="0"/>
              <a:t>23</a:t>
            </a:fld>
            <a:endParaRPr lang="zh-CN" altLang="en-US"/>
          </a:p>
        </p:txBody>
      </p:sp>
      <p:sp>
        <p:nvSpPr>
          <p:cNvPr id="5" name="文本框 4">
            <a:extLst>
              <a:ext uri="{FF2B5EF4-FFF2-40B4-BE49-F238E27FC236}">
                <a16:creationId xmlns:a16="http://schemas.microsoft.com/office/drawing/2014/main" id="{1A163EAB-032D-9EC5-7128-22F774A443E3}"/>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项目全流程梳理：人类文明实践</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023D1094-E056-8B4C-E9BD-945613C5E6DE}"/>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0" name="文本框 9">
            <a:extLst>
              <a:ext uri="{FF2B5EF4-FFF2-40B4-BE49-F238E27FC236}">
                <a16:creationId xmlns:a16="http://schemas.microsoft.com/office/drawing/2014/main" id="{10F622A1-6CBD-D42A-CDC0-89064ED13421}"/>
              </a:ext>
            </a:extLst>
          </p:cNvPr>
          <p:cNvSpPr txBox="1"/>
          <p:nvPr/>
        </p:nvSpPr>
        <p:spPr>
          <a:xfrm>
            <a:off x="269174" y="1113691"/>
            <a:ext cx="12122523"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综合实践</a:t>
            </a:r>
          </a:p>
        </p:txBody>
      </p:sp>
      <p:pic>
        <p:nvPicPr>
          <p:cNvPr id="2" name="图片 1">
            <a:extLst>
              <a:ext uri="{FF2B5EF4-FFF2-40B4-BE49-F238E27FC236}">
                <a16:creationId xmlns:a16="http://schemas.microsoft.com/office/drawing/2014/main" id="{93A4475C-8CD3-E8E2-8259-B5F332727B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575356"/>
            <a:ext cx="7070947" cy="3259403"/>
          </a:xfrm>
          <a:prstGeom prst="rect">
            <a:avLst/>
          </a:prstGeom>
        </p:spPr>
      </p:pic>
      <p:pic>
        <p:nvPicPr>
          <p:cNvPr id="8" name="图片 7">
            <a:extLst>
              <a:ext uri="{FF2B5EF4-FFF2-40B4-BE49-F238E27FC236}">
                <a16:creationId xmlns:a16="http://schemas.microsoft.com/office/drawing/2014/main" id="{537B1852-6742-AB9F-431C-B3A8ECFC2A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6063" y="2005345"/>
            <a:ext cx="4610100" cy="2425700"/>
          </a:xfrm>
          <a:prstGeom prst="rect">
            <a:avLst/>
          </a:prstGeom>
        </p:spPr>
      </p:pic>
    </p:spTree>
    <p:extLst>
      <p:ext uri="{BB962C8B-B14F-4D97-AF65-F5344CB8AC3E}">
        <p14:creationId xmlns:p14="http://schemas.microsoft.com/office/powerpoint/2010/main" val="3064484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AD9AC-AED8-FCA3-B006-547914457E64}"/>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84B786E3-CCF9-4500-AAB3-54855398A16A}"/>
              </a:ext>
            </a:extLst>
          </p:cNvPr>
          <p:cNvSpPr>
            <a:spLocks noGrp="1"/>
          </p:cNvSpPr>
          <p:nvPr>
            <p:ph type="sldNum" sz="quarter" idx="12"/>
          </p:nvPr>
        </p:nvSpPr>
        <p:spPr/>
        <p:txBody>
          <a:bodyPr/>
          <a:lstStyle/>
          <a:p>
            <a:fld id="{565CE74E-AB26-4998-AD42-012C4C1AD076}" type="slidenum">
              <a:rPr lang="zh-CN" altLang="en-US" smtClean="0"/>
              <a:t>24</a:t>
            </a:fld>
            <a:endParaRPr lang="zh-CN" altLang="en-US"/>
          </a:p>
        </p:txBody>
      </p:sp>
      <p:sp>
        <p:nvSpPr>
          <p:cNvPr id="5" name="文本框 4">
            <a:extLst>
              <a:ext uri="{FF2B5EF4-FFF2-40B4-BE49-F238E27FC236}">
                <a16:creationId xmlns:a16="http://schemas.microsoft.com/office/drawing/2014/main" id="{30C50EF7-91E3-76F6-6A18-1F6F5697C6E3}"/>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项目全流程梳理：人类文明实践</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99765B2B-EA13-3360-AC76-BAF42C7FA3A7}"/>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0" name="文本框 9">
            <a:extLst>
              <a:ext uri="{FF2B5EF4-FFF2-40B4-BE49-F238E27FC236}">
                <a16:creationId xmlns:a16="http://schemas.microsoft.com/office/drawing/2014/main" id="{F75E8993-30F4-3CF6-B04B-FE3405F4C37A}"/>
              </a:ext>
            </a:extLst>
          </p:cNvPr>
          <p:cNvSpPr txBox="1"/>
          <p:nvPr/>
        </p:nvSpPr>
        <p:spPr>
          <a:xfrm>
            <a:off x="269174" y="1113691"/>
            <a:ext cx="12122523"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教育</a:t>
            </a:r>
          </a:p>
        </p:txBody>
      </p:sp>
      <p:pic>
        <p:nvPicPr>
          <p:cNvPr id="7" name="图片 6">
            <a:extLst>
              <a:ext uri="{FF2B5EF4-FFF2-40B4-BE49-F238E27FC236}">
                <a16:creationId xmlns:a16="http://schemas.microsoft.com/office/drawing/2014/main" id="{4876BBAC-B09F-A96F-AA9C-EE60B82FA4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707542"/>
            <a:ext cx="5003773" cy="3684654"/>
          </a:xfrm>
          <a:prstGeom prst="rect">
            <a:avLst/>
          </a:prstGeom>
        </p:spPr>
      </p:pic>
      <p:pic>
        <p:nvPicPr>
          <p:cNvPr id="11" name="图片 10">
            <a:extLst>
              <a:ext uri="{FF2B5EF4-FFF2-40B4-BE49-F238E27FC236}">
                <a16:creationId xmlns:a16="http://schemas.microsoft.com/office/drawing/2014/main" id="{FB20CA9D-5DF8-9D79-C520-432F8DCC97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2947" y="1687981"/>
            <a:ext cx="3692149" cy="3704215"/>
          </a:xfrm>
          <a:prstGeom prst="rect">
            <a:avLst/>
          </a:prstGeom>
        </p:spPr>
      </p:pic>
      <p:pic>
        <p:nvPicPr>
          <p:cNvPr id="13" name="图片 12">
            <a:extLst>
              <a:ext uri="{FF2B5EF4-FFF2-40B4-BE49-F238E27FC236}">
                <a16:creationId xmlns:a16="http://schemas.microsoft.com/office/drawing/2014/main" id="{4F5B0255-5EA9-601A-5862-7375CC9CEF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65096" y="1687981"/>
            <a:ext cx="2789594" cy="3704215"/>
          </a:xfrm>
          <a:prstGeom prst="rect">
            <a:avLst/>
          </a:prstGeom>
        </p:spPr>
      </p:pic>
    </p:spTree>
    <p:extLst>
      <p:ext uri="{BB962C8B-B14F-4D97-AF65-F5344CB8AC3E}">
        <p14:creationId xmlns:p14="http://schemas.microsoft.com/office/powerpoint/2010/main" val="19043890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0F80F-A5DF-04E0-226B-9216CA6C3455}"/>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73D1B1AD-3999-D4B2-A7D3-8DD3F8181113}"/>
              </a:ext>
            </a:extLst>
          </p:cNvPr>
          <p:cNvSpPr>
            <a:spLocks noGrp="1"/>
          </p:cNvSpPr>
          <p:nvPr>
            <p:ph type="sldNum" sz="quarter" idx="12"/>
          </p:nvPr>
        </p:nvSpPr>
        <p:spPr/>
        <p:txBody>
          <a:bodyPr/>
          <a:lstStyle/>
          <a:p>
            <a:fld id="{565CE74E-AB26-4998-AD42-012C4C1AD076}" type="slidenum">
              <a:rPr lang="zh-CN" altLang="en-US" smtClean="0"/>
              <a:t>25</a:t>
            </a:fld>
            <a:endParaRPr lang="zh-CN" altLang="en-US"/>
          </a:p>
        </p:txBody>
      </p:sp>
      <p:sp>
        <p:nvSpPr>
          <p:cNvPr id="5" name="文本框 4">
            <a:extLst>
              <a:ext uri="{FF2B5EF4-FFF2-40B4-BE49-F238E27FC236}">
                <a16:creationId xmlns:a16="http://schemas.microsoft.com/office/drawing/2014/main" id="{BA4639D4-7A0F-F590-D7A4-637B5E12E89B}"/>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项目全流程梳理：人类文明实践</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B4C3659D-CF99-5BF3-B1AD-337AD0056C60}"/>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pic>
        <p:nvPicPr>
          <p:cNvPr id="3" name="图片 2">
            <a:extLst>
              <a:ext uri="{FF2B5EF4-FFF2-40B4-BE49-F238E27FC236}">
                <a16:creationId xmlns:a16="http://schemas.microsoft.com/office/drawing/2014/main" id="{2CFBF3EE-C491-C635-4022-93EFB00A51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705344"/>
            <a:ext cx="11098924" cy="3761301"/>
          </a:xfrm>
          <a:prstGeom prst="rect">
            <a:avLst/>
          </a:prstGeom>
        </p:spPr>
      </p:pic>
      <p:sp>
        <p:nvSpPr>
          <p:cNvPr id="8" name="文本框 7">
            <a:extLst>
              <a:ext uri="{FF2B5EF4-FFF2-40B4-BE49-F238E27FC236}">
                <a16:creationId xmlns:a16="http://schemas.microsoft.com/office/drawing/2014/main" id="{4F14B3FB-A3E0-3D24-EF9C-C8F2330A8C2F}"/>
              </a:ext>
            </a:extLst>
          </p:cNvPr>
          <p:cNvSpPr txBox="1"/>
          <p:nvPr/>
        </p:nvSpPr>
        <p:spPr>
          <a:xfrm>
            <a:off x="269174" y="1113691"/>
            <a:ext cx="12122523" cy="461665"/>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企业家精神</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en-US" altLang="zh-CN" sz="2400" dirty="0" err="1">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Enterpreneuship</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2" name="图片 11">
            <a:extLst>
              <a:ext uri="{FF2B5EF4-FFF2-40B4-BE49-F238E27FC236}">
                <a16:creationId xmlns:a16="http://schemas.microsoft.com/office/drawing/2014/main" id="{DE1F6586-15C6-E947-D17F-FED4B3CDD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5112" y="2583989"/>
            <a:ext cx="2184400" cy="2171700"/>
          </a:xfrm>
          <a:prstGeom prst="rect">
            <a:avLst/>
          </a:prstGeom>
        </p:spPr>
      </p:pic>
      <p:pic>
        <p:nvPicPr>
          <p:cNvPr id="14" name="图片 13">
            <a:extLst>
              <a:ext uri="{FF2B5EF4-FFF2-40B4-BE49-F238E27FC236}">
                <a16:creationId xmlns:a16="http://schemas.microsoft.com/office/drawing/2014/main" id="{3D63F58E-2BFE-6FC7-8678-F846BCAAC4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794" y="3085639"/>
            <a:ext cx="7150100" cy="1168400"/>
          </a:xfrm>
          <a:prstGeom prst="rect">
            <a:avLst/>
          </a:prstGeom>
        </p:spPr>
      </p:pic>
    </p:spTree>
    <p:extLst>
      <p:ext uri="{BB962C8B-B14F-4D97-AF65-F5344CB8AC3E}">
        <p14:creationId xmlns:p14="http://schemas.microsoft.com/office/powerpoint/2010/main" val="205326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C62C3-6E42-3E5E-F119-32F661C67EF8}"/>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BC563DB-0FE9-A0D6-A7AE-98774771554B}"/>
              </a:ext>
            </a:extLst>
          </p:cNvPr>
          <p:cNvSpPr>
            <a:spLocks noGrp="1"/>
          </p:cNvSpPr>
          <p:nvPr>
            <p:ph type="sldNum" sz="quarter" idx="12"/>
          </p:nvPr>
        </p:nvSpPr>
        <p:spPr/>
        <p:txBody>
          <a:bodyPr/>
          <a:lstStyle/>
          <a:p>
            <a:fld id="{565CE74E-AB26-4998-AD42-012C4C1AD076}" type="slidenum">
              <a:rPr lang="zh-CN" altLang="en-US" smtClean="0"/>
              <a:t>26</a:t>
            </a:fld>
            <a:endParaRPr lang="zh-CN" altLang="en-US"/>
          </a:p>
        </p:txBody>
      </p:sp>
      <p:sp>
        <p:nvSpPr>
          <p:cNvPr id="5" name="文本框 4">
            <a:extLst>
              <a:ext uri="{FF2B5EF4-FFF2-40B4-BE49-F238E27FC236}">
                <a16:creationId xmlns:a16="http://schemas.microsoft.com/office/drawing/2014/main" id="{CC88A972-2348-C258-DF48-F1A04569BB72}"/>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项目全流程梳理：美工</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41BC33E5-D7E5-0A78-2320-DB5E1BCD755F}"/>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pic>
        <p:nvPicPr>
          <p:cNvPr id="7" name="视频 2">
            <a:hlinkClick r:id="" action="ppaction://media"/>
            <a:extLst>
              <a:ext uri="{FF2B5EF4-FFF2-40B4-BE49-F238E27FC236}">
                <a16:creationId xmlns:a16="http://schemas.microsoft.com/office/drawing/2014/main" id="{96DDF775-BAB8-913E-3590-2237C8E3B30C}"/>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269174" y="1119093"/>
            <a:ext cx="7683062" cy="4801914"/>
          </a:xfrm>
          <a:prstGeom prst="rect">
            <a:avLst/>
          </a:prstGeom>
        </p:spPr>
      </p:pic>
      <p:sp>
        <p:nvSpPr>
          <p:cNvPr id="9" name="文本框 8">
            <a:extLst>
              <a:ext uri="{FF2B5EF4-FFF2-40B4-BE49-F238E27FC236}">
                <a16:creationId xmlns:a16="http://schemas.microsoft.com/office/drawing/2014/main" id="{B91C01BB-9FBE-33F3-9501-21F0DD38BD16}"/>
              </a:ext>
            </a:extLst>
          </p:cNvPr>
          <p:cNvSpPr txBox="1"/>
          <p:nvPr/>
        </p:nvSpPr>
        <p:spPr>
          <a:xfrm>
            <a:off x="8292662" y="2883049"/>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创意性的滑页设计</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53815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6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637B5-95BC-FDF8-4EA9-BD6296656153}"/>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6F3C700-04A7-554E-C664-D9511F093A20}"/>
              </a:ext>
            </a:extLst>
          </p:cNvPr>
          <p:cNvSpPr>
            <a:spLocks noGrp="1"/>
          </p:cNvSpPr>
          <p:nvPr>
            <p:ph type="sldNum" sz="quarter" idx="12"/>
          </p:nvPr>
        </p:nvSpPr>
        <p:spPr/>
        <p:txBody>
          <a:bodyPr/>
          <a:lstStyle/>
          <a:p>
            <a:fld id="{565CE74E-AB26-4998-AD42-012C4C1AD076}" type="slidenum">
              <a:rPr lang="zh-CN" altLang="en-US" smtClean="0"/>
              <a:t>27</a:t>
            </a:fld>
            <a:endParaRPr lang="zh-CN" altLang="en-US"/>
          </a:p>
        </p:txBody>
      </p:sp>
      <p:sp>
        <p:nvSpPr>
          <p:cNvPr id="5" name="文本框 4">
            <a:extLst>
              <a:ext uri="{FF2B5EF4-FFF2-40B4-BE49-F238E27FC236}">
                <a16:creationId xmlns:a16="http://schemas.microsoft.com/office/drawing/2014/main" id="{1B2CC9A7-4602-3287-D43E-7E7B187DA557}"/>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项目全流程梳理：美工</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FCE90B84-6A29-6979-2CCF-FAC5E6320068}"/>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pic>
        <p:nvPicPr>
          <p:cNvPr id="3" name="图片 2">
            <a:extLst>
              <a:ext uri="{FF2B5EF4-FFF2-40B4-BE49-F238E27FC236}">
                <a16:creationId xmlns:a16="http://schemas.microsoft.com/office/drawing/2014/main" id="{1F7F575D-7957-5A7C-E202-96F9C9F56C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198179"/>
            <a:ext cx="7772400" cy="4857750"/>
          </a:xfrm>
          <a:prstGeom prst="rect">
            <a:avLst/>
          </a:prstGeom>
        </p:spPr>
      </p:pic>
      <p:sp>
        <p:nvSpPr>
          <p:cNvPr id="8" name="文本框 7">
            <a:extLst>
              <a:ext uri="{FF2B5EF4-FFF2-40B4-BE49-F238E27FC236}">
                <a16:creationId xmlns:a16="http://schemas.microsoft.com/office/drawing/2014/main" id="{F3C166DF-15D9-F6F0-2524-2C21D104E2C7}"/>
              </a:ext>
            </a:extLst>
          </p:cNvPr>
          <p:cNvSpPr txBox="1"/>
          <p:nvPr/>
        </p:nvSpPr>
        <p:spPr>
          <a:xfrm>
            <a:off x="8292662" y="2883049"/>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令人震惊的配色</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035048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A625A-E0FA-9256-9057-926FB380B2F4}"/>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3AB67ECA-2188-F465-B1C8-B9FFCE0DD31C}"/>
              </a:ext>
            </a:extLst>
          </p:cNvPr>
          <p:cNvSpPr>
            <a:spLocks noGrp="1"/>
          </p:cNvSpPr>
          <p:nvPr>
            <p:ph type="sldNum" sz="quarter" idx="12"/>
          </p:nvPr>
        </p:nvSpPr>
        <p:spPr/>
        <p:txBody>
          <a:bodyPr/>
          <a:lstStyle/>
          <a:p>
            <a:fld id="{565CE74E-AB26-4998-AD42-012C4C1AD076}" type="slidenum">
              <a:rPr lang="zh-CN" altLang="en-US" smtClean="0"/>
              <a:t>28</a:t>
            </a:fld>
            <a:endParaRPr lang="zh-CN" altLang="en-US"/>
          </a:p>
        </p:txBody>
      </p:sp>
      <p:sp>
        <p:nvSpPr>
          <p:cNvPr id="5" name="文本框 4">
            <a:extLst>
              <a:ext uri="{FF2B5EF4-FFF2-40B4-BE49-F238E27FC236}">
                <a16:creationId xmlns:a16="http://schemas.microsoft.com/office/drawing/2014/main" id="{C4E1CE6B-F82F-A96F-4152-D0FB4E5CCB67}"/>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项目全流程梳理：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启发</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A8FCA6C1-3FDE-6FD1-0F1F-57B302423D56}"/>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A138CC67-0DF8-02C4-3908-A0BE84439710}"/>
              </a:ext>
            </a:extLst>
          </p:cNvPr>
          <p:cNvSpPr txBox="1"/>
          <p:nvPr/>
        </p:nvSpPr>
        <p:spPr>
          <a:xfrm>
            <a:off x="269174" y="1113691"/>
            <a:ext cx="6594083" cy="461665"/>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Why Grand Prize?</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2" name="文本框 1">
            <a:extLst>
              <a:ext uri="{FF2B5EF4-FFF2-40B4-BE49-F238E27FC236}">
                <a16:creationId xmlns:a16="http://schemas.microsoft.com/office/drawing/2014/main" id="{1A348DDB-B12F-5C16-2C21-D6C024C3D0BA}"/>
              </a:ext>
            </a:extLst>
          </p:cNvPr>
          <p:cNvSpPr txBox="1"/>
          <p:nvPr/>
        </p:nvSpPr>
        <p:spPr>
          <a:xfrm>
            <a:off x="269174" y="1575356"/>
            <a:ext cx="4021434" cy="369332"/>
          </a:xfrm>
          <a:prstGeom prst="rect">
            <a:avLst/>
          </a:prstGeom>
          <a:noFill/>
        </p:spPr>
        <p:txBody>
          <a:bodyPr wrap="square" rtlCol="0">
            <a:spAutoFit/>
          </a:bodyPr>
          <a:lstStyle/>
          <a:p>
            <a:r>
              <a:rPr kumimoji="1" lang="en-US" altLang="zh-CN" dirty="0">
                <a:highlight>
                  <a:srgbClr val="FFFF00"/>
                </a:highlight>
                <a:latin typeface="Times New Roman" panose="02020603050405020304" pitchFamily="18" charset="0"/>
                <a:ea typeface="KaiTi" panose="02010609060101010101" pitchFamily="49" charset="-122"/>
                <a:cs typeface="Times New Roman" panose="02020603050405020304" pitchFamily="18" charset="0"/>
              </a:rPr>
              <a:t>Creative design</a:t>
            </a:r>
            <a:r>
              <a:rPr kumimoji="1" lang="zh-CN" altLang="en-US" dirty="0">
                <a:highlight>
                  <a:srgbClr val="FFFF00"/>
                </a:highlight>
                <a:latin typeface="Times New Roman" panose="02020603050405020304" pitchFamily="18" charset="0"/>
                <a:ea typeface="KaiTi" panose="02010609060101010101" pitchFamily="49" charset="-122"/>
                <a:cs typeface="Times New Roman" panose="02020603050405020304" pitchFamily="18" charset="0"/>
              </a:rPr>
              <a:t>：微生物联合体</a:t>
            </a:r>
            <a:endParaRPr kumimoji="1" lang="en-US" altLang="zh-CN" dirty="0">
              <a:highlight>
                <a:srgbClr val="FFFF00"/>
              </a:highlight>
              <a:latin typeface="Times New Roman" panose="02020603050405020304" pitchFamily="18" charset="0"/>
              <a:ea typeface="KaiTi" panose="02010609060101010101" pitchFamily="49" charset="-122"/>
              <a:cs typeface="Times New Roman" panose="02020603050405020304" pitchFamily="18" charset="0"/>
            </a:endParaRPr>
          </a:p>
        </p:txBody>
      </p:sp>
      <p:sp>
        <p:nvSpPr>
          <p:cNvPr id="9" name="文本框 8">
            <a:extLst>
              <a:ext uri="{FF2B5EF4-FFF2-40B4-BE49-F238E27FC236}">
                <a16:creationId xmlns:a16="http://schemas.microsoft.com/office/drawing/2014/main" id="{8A0E3D6C-4904-16A3-3079-451EDE3B5E65}"/>
              </a:ext>
            </a:extLst>
          </p:cNvPr>
          <p:cNvSpPr txBox="1"/>
          <p:nvPr/>
        </p:nvSpPr>
        <p:spPr>
          <a:xfrm>
            <a:off x="269174" y="1944688"/>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环保概念：</a:t>
            </a:r>
            <a:r>
              <a:rPr kumimoji="1" lang="zh-CN" altLang="en-US" dirty="0">
                <a:highlight>
                  <a:srgbClr val="FFFF00"/>
                </a:highlight>
                <a:latin typeface="Times New Roman" panose="02020603050405020304" pitchFamily="18" charset="0"/>
                <a:ea typeface="KaiTi" panose="02010609060101010101" pitchFamily="49" charset="-122"/>
                <a:cs typeface="Times New Roman" panose="02020603050405020304" pitchFamily="18" charset="0"/>
              </a:rPr>
              <a:t>碳中和</a:t>
            </a:r>
            <a:endParaRPr kumimoji="1" lang="en-US" altLang="zh-CN" dirty="0">
              <a:highlight>
                <a:srgbClr val="FFFF00"/>
              </a:highlight>
              <a:latin typeface="Times New Roman" panose="02020603050405020304" pitchFamily="18" charset="0"/>
              <a:ea typeface="KaiTi" panose="02010609060101010101" pitchFamily="49" charset="-122"/>
              <a:cs typeface="Times New Roman" panose="02020603050405020304" pitchFamily="18" charset="0"/>
            </a:endParaRPr>
          </a:p>
        </p:txBody>
      </p:sp>
      <p:sp>
        <p:nvSpPr>
          <p:cNvPr id="10" name="文本框 9">
            <a:extLst>
              <a:ext uri="{FF2B5EF4-FFF2-40B4-BE49-F238E27FC236}">
                <a16:creationId xmlns:a16="http://schemas.microsoft.com/office/drawing/2014/main" id="{9D35808A-57BC-BCE1-8F48-C2FF15E67538}"/>
              </a:ext>
            </a:extLst>
          </p:cNvPr>
          <p:cNvSpPr txBox="1"/>
          <p:nvPr/>
        </p:nvSpPr>
        <p:spPr>
          <a:xfrm>
            <a:off x="269174" y="2314020"/>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相对全面的建模</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11" name="文本框 10">
            <a:extLst>
              <a:ext uri="{FF2B5EF4-FFF2-40B4-BE49-F238E27FC236}">
                <a16:creationId xmlns:a16="http://schemas.microsoft.com/office/drawing/2014/main" id="{7AB48943-35CF-A6F1-1736-6077CD1D81D7}"/>
              </a:ext>
            </a:extLst>
          </p:cNvPr>
          <p:cNvSpPr txBox="1"/>
          <p:nvPr/>
        </p:nvSpPr>
        <p:spPr>
          <a:xfrm>
            <a:off x="269174" y="2683352"/>
            <a:ext cx="3394842" cy="1200329"/>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较高的完成度</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站在巨人的肩上</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t>
            </a:r>
          </a:p>
          <a:p>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微生物联合体、酶改造、</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RBS</a:t>
            </a:r>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，操纵子控制系统、筛选、模型修正、</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t>
            </a:r>
          </a:p>
        </p:txBody>
      </p:sp>
      <p:sp>
        <p:nvSpPr>
          <p:cNvPr id="12" name="文本框 11">
            <a:extLst>
              <a:ext uri="{FF2B5EF4-FFF2-40B4-BE49-F238E27FC236}">
                <a16:creationId xmlns:a16="http://schemas.microsoft.com/office/drawing/2014/main" id="{397255F6-2383-86E6-7578-80FA6E078730}"/>
              </a:ext>
            </a:extLst>
          </p:cNvPr>
          <p:cNvSpPr txBox="1"/>
          <p:nvPr/>
        </p:nvSpPr>
        <p:spPr>
          <a:xfrm>
            <a:off x="269174" y="3826475"/>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兜售概念</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13" name="文本框 12">
            <a:extLst>
              <a:ext uri="{FF2B5EF4-FFF2-40B4-BE49-F238E27FC236}">
                <a16:creationId xmlns:a16="http://schemas.microsoft.com/office/drawing/2014/main" id="{FBF8F0E4-0A38-F3C4-9486-27191F53DDBB}"/>
              </a:ext>
            </a:extLst>
          </p:cNvPr>
          <p:cNvSpPr txBox="1"/>
          <p:nvPr/>
        </p:nvSpPr>
        <p:spPr>
          <a:xfrm>
            <a:off x="4290608" y="1113691"/>
            <a:ext cx="6594083" cy="461665"/>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Further Improvement?</a:t>
            </a:r>
            <a:endPar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4" name="文本框 13">
            <a:extLst>
              <a:ext uri="{FF2B5EF4-FFF2-40B4-BE49-F238E27FC236}">
                <a16:creationId xmlns:a16="http://schemas.microsoft.com/office/drawing/2014/main" id="{D8B1AF86-C03C-1CD8-D5BA-8E62B56862C4}"/>
              </a:ext>
            </a:extLst>
          </p:cNvPr>
          <p:cNvSpPr txBox="1"/>
          <p:nvPr/>
        </p:nvSpPr>
        <p:spPr>
          <a:xfrm>
            <a:off x="4290607" y="1552349"/>
            <a:ext cx="5568095" cy="646331"/>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微生物联合体用于细胞工厂的难点：产物分离</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可能的方法：相分离？悬浮生长</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&amp;</a:t>
            </a:r>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贴壁生长</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&amp;</a:t>
            </a:r>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半透膜？</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25356C2C-E5A6-63B7-0F54-7A635C53C874}"/>
              </a:ext>
            </a:extLst>
          </p:cNvPr>
          <p:cNvSpPr/>
          <p:nvPr/>
        </p:nvSpPr>
        <p:spPr>
          <a:xfrm>
            <a:off x="7241627" y="2314020"/>
            <a:ext cx="3121572" cy="3612345"/>
          </a:xfrm>
          <a:prstGeom prst="rect">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8" name="直线连接符 17">
            <a:extLst>
              <a:ext uri="{FF2B5EF4-FFF2-40B4-BE49-F238E27FC236}">
                <a16:creationId xmlns:a16="http://schemas.microsoft.com/office/drawing/2014/main" id="{FF4FB45A-3CF5-B253-59F6-811180096958}"/>
              </a:ext>
            </a:extLst>
          </p:cNvPr>
          <p:cNvCxnSpPr>
            <a:stCxn id="15" idx="1"/>
            <a:endCxn id="15" idx="3"/>
          </p:cNvCxnSpPr>
          <p:nvPr/>
        </p:nvCxnSpPr>
        <p:spPr>
          <a:xfrm>
            <a:off x="7241627" y="4120193"/>
            <a:ext cx="3121572"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C5ED96B3-476D-088F-A439-6205FFAB8296}"/>
              </a:ext>
            </a:extLst>
          </p:cNvPr>
          <p:cNvSpPr txBox="1"/>
          <p:nvPr/>
        </p:nvSpPr>
        <p:spPr>
          <a:xfrm>
            <a:off x="8505697" y="3935526"/>
            <a:ext cx="593432" cy="369332"/>
          </a:xfrm>
          <a:prstGeom prst="rect">
            <a:avLst/>
          </a:prstGeom>
          <a:noFill/>
        </p:spPr>
        <p:txBody>
          <a:bodyPr wrap="none" rtlCol="0">
            <a:spAutoFit/>
          </a:bodyPr>
          <a:lstStyle/>
          <a:p>
            <a:r>
              <a:rPr kumimoji="1" lang="en-US" altLang="zh-CN" dirty="0"/>
              <a:t>cells</a:t>
            </a:r>
            <a:endParaRPr kumimoji="1" lang="zh-CN" altLang="en-US" dirty="0"/>
          </a:p>
        </p:txBody>
      </p:sp>
      <p:sp>
        <p:nvSpPr>
          <p:cNvPr id="20" name="文本框 19">
            <a:extLst>
              <a:ext uri="{FF2B5EF4-FFF2-40B4-BE49-F238E27FC236}">
                <a16:creationId xmlns:a16="http://schemas.microsoft.com/office/drawing/2014/main" id="{2AEBEB69-7189-8E52-54E3-E4FE4E65AC38}"/>
              </a:ext>
            </a:extLst>
          </p:cNvPr>
          <p:cNvSpPr txBox="1"/>
          <p:nvPr/>
        </p:nvSpPr>
        <p:spPr>
          <a:xfrm>
            <a:off x="8257488" y="3007377"/>
            <a:ext cx="1089850" cy="369332"/>
          </a:xfrm>
          <a:prstGeom prst="rect">
            <a:avLst/>
          </a:prstGeom>
          <a:noFill/>
        </p:spPr>
        <p:txBody>
          <a:bodyPr wrap="none" rtlCol="0">
            <a:spAutoFit/>
          </a:bodyPr>
          <a:lstStyle/>
          <a:p>
            <a:r>
              <a:rPr kumimoji="1" lang="en-US" altLang="zh-CN" dirty="0"/>
              <a:t>Product 1</a:t>
            </a:r>
            <a:endParaRPr kumimoji="1" lang="zh-CN" altLang="en-US" dirty="0"/>
          </a:p>
        </p:txBody>
      </p:sp>
      <p:sp>
        <p:nvSpPr>
          <p:cNvPr id="21" name="文本框 20">
            <a:extLst>
              <a:ext uri="{FF2B5EF4-FFF2-40B4-BE49-F238E27FC236}">
                <a16:creationId xmlns:a16="http://schemas.microsoft.com/office/drawing/2014/main" id="{E4F09E26-3726-CED4-E941-1090160EDBC6}"/>
              </a:ext>
            </a:extLst>
          </p:cNvPr>
          <p:cNvSpPr txBox="1"/>
          <p:nvPr/>
        </p:nvSpPr>
        <p:spPr>
          <a:xfrm>
            <a:off x="8257488" y="4813550"/>
            <a:ext cx="1089850" cy="369332"/>
          </a:xfrm>
          <a:prstGeom prst="rect">
            <a:avLst/>
          </a:prstGeom>
          <a:noFill/>
        </p:spPr>
        <p:txBody>
          <a:bodyPr wrap="none" rtlCol="0">
            <a:spAutoFit/>
          </a:bodyPr>
          <a:lstStyle/>
          <a:p>
            <a:pPr algn="just"/>
            <a:r>
              <a:rPr kumimoji="1" lang="en-US" altLang="zh-CN" dirty="0"/>
              <a:t>Product 2</a:t>
            </a:r>
            <a:endParaRPr kumimoji="1" lang="zh-CN" altLang="en-US" dirty="0"/>
          </a:p>
        </p:txBody>
      </p:sp>
      <p:sp>
        <p:nvSpPr>
          <p:cNvPr id="22" name="文本框 21">
            <a:extLst>
              <a:ext uri="{FF2B5EF4-FFF2-40B4-BE49-F238E27FC236}">
                <a16:creationId xmlns:a16="http://schemas.microsoft.com/office/drawing/2014/main" id="{C3189DB8-8B38-C580-8816-545BFA0D60C8}"/>
              </a:ext>
            </a:extLst>
          </p:cNvPr>
          <p:cNvSpPr txBox="1"/>
          <p:nvPr/>
        </p:nvSpPr>
        <p:spPr>
          <a:xfrm>
            <a:off x="4290607" y="2268006"/>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安全分析</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
        <p:nvSpPr>
          <p:cNvPr id="23" name="文本框 22">
            <a:extLst>
              <a:ext uri="{FF2B5EF4-FFF2-40B4-BE49-F238E27FC236}">
                <a16:creationId xmlns:a16="http://schemas.microsoft.com/office/drawing/2014/main" id="{13EFF4FA-8014-7E00-820D-4809F7CFDC6C}"/>
              </a:ext>
            </a:extLst>
          </p:cNvPr>
          <p:cNvSpPr txBox="1"/>
          <p:nvPr/>
        </p:nvSpPr>
        <p:spPr>
          <a:xfrm>
            <a:off x="4290607" y="2683352"/>
            <a:ext cx="4021434" cy="369332"/>
          </a:xfrm>
          <a:prstGeom prst="rect">
            <a:avLst/>
          </a:prstGeom>
          <a:noFill/>
        </p:spPr>
        <p:txBody>
          <a:bodyPr wrap="square" rtlCol="0">
            <a:spAutoFit/>
          </a:bodyPr>
          <a:lstStyle/>
          <a:p>
            <a:r>
              <a:rPr kumimoji="1" lang="zh-CN" altLang="en-US" dirty="0">
                <a:latin typeface="Times New Roman" panose="02020603050405020304" pitchFamily="18" charset="0"/>
                <a:ea typeface="KaiTi" panose="02010609060101010101" pitchFamily="49" charset="-122"/>
                <a:cs typeface="Times New Roman" panose="02020603050405020304" pitchFamily="18" charset="0"/>
              </a:rPr>
              <a:t>产品，硬件开发</a:t>
            </a:r>
            <a:endParaRPr kumimoji="1" lang="en-US" altLang="zh-CN" dirty="0">
              <a:latin typeface="Times New Roman" panose="02020603050405020304" pitchFamily="18" charset="0"/>
              <a:ea typeface="KaiTi"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86228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BF69A-B38E-DFEB-9F18-686AB659C319}"/>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830B49C-8AF7-12A7-AAB8-DF3C536ADE72}"/>
              </a:ext>
            </a:extLst>
          </p:cNvPr>
          <p:cNvSpPr>
            <a:spLocks noGrp="1"/>
          </p:cNvSpPr>
          <p:nvPr>
            <p:ph type="sldNum" sz="quarter" idx="12"/>
          </p:nvPr>
        </p:nvSpPr>
        <p:spPr/>
        <p:txBody>
          <a:bodyPr/>
          <a:lstStyle/>
          <a:p>
            <a:fld id="{565CE74E-AB26-4998-AD42-012C4C1AD076}" type="slidenum">
              <a:rPr lang="zh-CN" altLang="en-US" smtClean="0"/>
              <a:t>29</a:t>
            </a:fld>
            <a:endParaRPr lang="zh-CN" altLang="en-US" dirty="0"/>
          </a:p>
        </p:txBody>
      </p:sp>
      <p:sp>
        <p:nvSpPr>
          <p:cNvPr id="5" name="文本框 4">
            <a:extLst>
              <a:ext uri="{FF2B5EF4-FFF2-40B4-BE49-F238E27FC236}">
                <a16:creationId xmlns:a16="http://schemas.microsoft.com/office/drawing/2014/main" id="{A2030BEC-82BD-F051-82D3-BAE3AFDD150C}"/>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交流讨论</a:t>
            </a:r>
          </a:p>
        </p:txBody>
      </p:sp>
      <p:cxnSp>
        <p:nvCxnSpPr>
          <p:cNvPr id="6" name="直线连接符 5">
            <a:extLst>
              <a:ext uri="{FF2B5EF4-FFF2-40B4-BE49-F238E27FC236}">
                <a16:creationId xmlns:a16="http://schemas.microsoft.com/office/drawing/2014/main" id="{DE006BF7-4553-D32B-2D00-9814F2545F47}"/>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2" name="文本框 1">
            <a:extLst>
              <a:ext uri="{FF2B5EF4-FFF2-40B4-BE49-F238E27FC236}">
                <a16:creationId xmlns:a16="http://schemas.microsoft.com/office/drawing/2014/main" id="{2BFD8F19-2BC7-AAA7-963A-76D122E44674}"/>
              </a:ext>
            </a:extLst>
          </p:cNvPr>
          <p:cNvSpPr txBox="1"/>
          <p:nvPr/>
        </p:nvSpPr>
        <p:spPr>
          <a:xfrm>
            <a:off x="3702556" y="3013501"/>
            <a:ext cx="4838184" cy="830997"/>
          </a:xfrm>
          <a:prstGeom prst="rect">
            <a:avLst/>
          </a:prstGeom>
          <a:noFill/>
        </p:spPr>
        <p:txBody>
          <a:bodyPr wrap="none" rtlCol="0">
            <a:spAutoFit/>
          </a:bodyPr>
          <a:lstStyle/>
          <a:p>
            <a:r>
              <a:rPr kumimoji="1" lang="en-US" altLang="zh-CN" sz="4800" b="1" dirty="0">
                <a:solidFill>
                  <a:schemeClr val="accent2">
                    <a:lumMod val="75000"/>
                  </a:schemeClr>
                </a:solidFill>
                <a:latin typeface="Times New Roman" panose="02020603050405020304" pitchFamily="18" charset="0"/>
                <a:cs typeface="Times New Roman" panose="02020603050405020304" pitchFamily="18" charset="0"/>
              </a:rPr>
              <a:t>Ask me anything!</a:t>
            </a:r>
            <a:endParaRPr kumimoji="1" lang="zh-CN" altLang="en-US" sz="4800" b="1"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35293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83DE90-FAF2-0D00-F69F-0D022FCCB6B0}"/>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F48BD321-39A9-ECF0-5081-FA7432FAE218}"/>
              </a:ext>
            </a:extLst>
          </p:cNvPr>
          <p:cNvSpPr>
            <a:spLocks noGrp="1"/>
          </p:cNvSpPr>
          <p:nvPr>
            <p:ph type="sldNum" sz="quarter" idx="12"/>
          </p:nvPr>
        </p:nvSpPr>
        <p:spPr/>
        <p:txBody>
          <a:bodyPr/>
          <a:lstStyle/>
          <a:p>
            <a:fld id="{565CE74E-AB26-4998-AD42-012C4C1AD076}" type="slidenum">
              <a:rPr lang="zh-CN" altLang="en-US" smtClean="0"/>
              <a:t>3</a:t>
            </a:fld>
            <a:endParaRPr lang="zh-CN" altLang="en-US" dirty="0"/>
          </a:p>
        </p:txBody>
      </p:sp>
      <p:sp>
        <p:nvSpPr>
          <p:cNvPr id="5" name="文本框 4">
            <a:extLst>
              <a:ext uri="{FF2B5EF4-FFF2-40B4-BE49-F238E27FC236}">
                <a16:creationId xmlns:a16="http://schemas.microsoft.com/office/drawing/2014/main" id="{F1D5EED8-E07F-EEF6-CC07-393014C58BF4}"/>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总览</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36CD96CD-968C-F503-068B-C150CD4DD324}"/>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09FC22D7-623D-C1C0-0ED8-97D3A3F442F2}"/>
              </a:ext>
            </a:extLst>
          </p:cNvPr>
          <p:cNvSpPr txBox="1"/>
          <p:nvPr/>
        </p:nvSpPr>
        <p:spPr>
          <a:xfrm>
            <a:off x="269174" y="1113691"/>
            <a:ext cx="11449860" cy="461665"/>
          </a:xfrm>
          <a:prstGeom prst="rect">
            <a:avLst/>
          </a:prstGeom>
          <a:noFill/>
        </p:spPr>
        <p:txBody>
          <a:bodyPr wrap="square" rtlCol="0">
            <a:spAutoFit/>
          </a:bodyPr>
          <a:lstStyle/>
          <a:p>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ELIXIO</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：一种用于合成环保的紫罗兰香水的</a:t>
            </a:r>
            <a:r>
              <a:rPr kumimoji="1" lang="zh-CN" altLang="en-US" sz="2400" dirty="0">
                <a:solidFill>
                  <a:schemeClr val="accent2">
                    <a:lumMod val="75000"/>
                  </a:schemeClr>
                </a:solidFill>
                <a:highlight>
                  <a:srgbClr val="FFFF00"/>
                </a:highlight>
                <a:latin typeface="Times New Roman" panose="02020603050405020304" pitchFamily="18" charset="0"/>
                <a:ea typeface="KaiTi" panose="02010609060101010101" pitchFamily="49" charset="-122"/>
                <a:cs typeface="Times New Roman" panose="02020603050405020304" pitchFamily="18" charset="0"/>
              </a:rPr>
              <a:t>微生物联合体</a:t>
            </a:r>
            <a:endParaRPr kumimoji="1" lang="en-US" altLang="zh-CN" sz="2400" dirty="0">
              <a:solidFill>
                <a:schemeClr val="accent2">
                  <a:lumMod val="75000"/>
                </a:schemeClr>
              </a:solidFill>
              <a:highlight>
                <a:srgbClr val="FFFF00"/>
              </a:highlight>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FA2FB144-DE90-F311-2E0E-7461CE2A2E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294" y="1575356"/>
            <a:ext cx="7772400" cy="4398006"/>
          </a:xfrm>
          <a:prstGeom prst="rect">
            <a:avLst/>
          </a:prstGeom>
        </p:spPr>
      </p:pic>
      <p:sp>
        <p:nvSpPr>
          <p:cNvPr id="8" name="文本框 7">
            <a:extLst>
              <a:ext uri="{FF2B5EF4-FFF2-40B4-BE49-F238E27FC236}">
                <a16:creationId xmlns:a16="http://schemas.microsoft.com/office/drawing/2014/main" id="{CB19BDE4-CD7F-4A8B-2885-F07FC7561F9F}"/>
              </a:ext>
            </a:extLst>
          </p:cNvPr>
          <p:cNvSpPr txBox="1"/>
          <p:nvPr/>
        </p:nvSpPr>
        <p:spPr>
          <a:xfrm>
            <a:off x="8169263" y="2003044"/>
            <a:ext cx="3733622" cy="4524315"/>
          </a:xfrm>
          <a:prstGeom prst="rect">
            <a:avLst/>
          </a:prstGeom>
          <a:noFill/>
        </p:spPr>
        <p:txBody>
          <a:bodyPr wrap="square" rtlCol="0">
            <a:spAutoFit/>
          </a:bodyPr>
          <a:lstStyle/>
          <a:p>
            <a:endParaRPr kumimoji="1" lang="en-US" altLang="zh-CN"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endParaRPr>
          </a:p>
          <a:p>
            <a:r>
              <a:rPr kumimoji="1" lang="en-US" altLang="zh-CN" i="1" dirty="0" err="1">
                <a:latin typeface="Times New Roman" panose="02020603050405020304" pitchFamily="18" charset="0"/>
                <a:cs typeface="Times New Roman" panose="02020603050405020304" pitchFamily="18" charset="0"/>
              </a:rPr>
              <a:t>Synechococcus</a:t>
            </a:r>
            <a:r>
              <a:rPr kumimoji="1" lang="en-US" altLang="zh-CN" i="1" dirty="0">
                <a:latin typeface="Times New Roman" panose="02020603050405020304" pitchFamily="18" charset="0"/>
                <a:cs typeface="Times New Roman" panose="02020603050405020304" pitchFamily="18" charset="0"/>
              </a:rPr>
              <a:t> elongatus</a:t>
            </a: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一种蓝细菌</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rPr>
              <a:t>蓝细菌：光合作用产生氧气的主要承担者。结构简单，遗传多样性和生态型丰富，是微型生物生态学研究的模式种，且聚球藻基因组信息公布较早，具有成熟的遗传转化体系，在生理生化和分子生物学方面的背景信息较为清楚，是蓝藻模式种中的优势种，可作为化感物质抑藻分子机制研究的良好材料。</a:t>
            </a:r>
            <a:endParaRPr kumimoji="1" lang="en-US" altLang="zh-CN"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rPr>
              <a:t>问题：培养速度慢，可编程元件少</a:t>
            </a:r>
            <a:endParaRPr kumimoji="1" lang="en-US" altLang="zh-CN"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rPr>
              <a:t>扩大生产难度高</a:t>
            </a:r>
            <a:endParaRPr kumimoji="1" lang="en-US" altLang="zh-CN"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endParaRPr>
          </a:p>
          <a:p>
            <a:r>
              <a:rPr kumimoji="1" lang="en-US" altLang="zh-CN" i="1" dirty="0" err="1">
                <a:latin typeface="Times New Roman" panose="02020603050405020304" pitchFamily="18" charset="0"/>
                <a:cs typeface="Times New Roman" panose="02020603050405020304" pitchFamily="18" charset="0"/>
              </a:rPr>
              <a:t>Synechococcus</a:t>
            </a:r>
            <a:r>
              <a:rPr kumimoji="1" lang="en-US" altLang="zh-CN" i="1" dirty="0">
                <a:latin typeface="Times New Roman" panose="02020603050405020304" pitchFamily="18" charset="0"/>
                <a:cs typeface="Times New Roman" panose="02020603050405020304" pitchFamily="18" charset="0"/>
              </a:rPr>
              <a:t> elongatus</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有较高的生长速度，近年研究较多</a:t>
            </a:r>
            <a:endParaRPr kumimoji="1" lang="en-US" altLang="zh-CN" dirty="0">
              <a:latin typeface="Times New Roman" panose="02020603050405020304" pitchFamily="18" charset="0"/>
              <a:cs typeface="Times New Roman" panose="02020603050405020304" pitchFamily="18" charset="0"/>
            </a:endParaRPr>
          </a:p>
        </p:txBody>
      </p:sp>
      <p:sp>
        <p:nvSpPr>
          <p:cNvPr id="9" name="文本框 8">
            <a:extLst>
              <a:ext uri="{FF2B5EF4-FFF2-40B4-BE49-F238E27FC236}">
                <a16:creationId xmlns:a16="http://schemas.microsoft.com/office/drawing/2014/main" id="{FD6D45A1-9A2B-84BF-A40B-E172032685B1}"/>
              </a:ext>
            </a:extLst>
          </p:cNvPr>
          <p:cNvSpPr txBox="1"/>
          <p:nvPr/>
        </p:nvSpPr>
        <p:spPr>
          <a:xfrm>
            <a:off x="8169263" y="1541379"/>
            <a:ext cx="2597634" cy="923330"/>
          </a:xfrm>
          <a:prstGeom prst="rect">
            <a:avLst/>
          </a:prstGeom>
          <a:noFill/>
        </p:spPr>
        <p:txBody>
          <a:bodyPr wrap="none" rtlCol="0">
            <a:spAutoFit/>
          </a:bodyPr>
          <a:lstStyle/>
          <a:p>
            <a:r>
              <a:rPr kumimoji="1" lang="en-US" altLang="zh-CN" i="1" dirty="0">
                <a:latin typeface="Times New Roman" panose="02020603050405020304" pitchFamily="18" charset="0"/>
                <a:cs typeface="Times New Roman" panose="02020603050405020304" pitchFamily="18" charset="0"/>
              </a:rPr>
              <a:t>Saccharomyces cerevisiae</a:t>
            </a: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酿酒酵母，不必多说</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endParaRPr kumimoji="1" lang="zh-CN" altLang="en-US" dirty="0"/>
          </a:p>
        </p:txBody>
      </p:sp>
    </p:spTree>
    <p:extLst>
      <p:ext uri="{BB962C8B-B14F-4D97-AF65-F5344CB8AC3E}">
        <p14:creationId xmlns:p14="http://schemas.microsoft.com/office/powerpoint/2010/main" val="4242168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66CB2-B2A2-7CDA-4714-44E28D527F62}"/>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AD73A0C-9D67-53C3-5845-47BC1DD05869}"/>
              </a:ext>
            </a:extLst>
          </p:cNvPr>
          <p:cNvSpPr>
            <a:spLocks noGrp="1"/>
          </p:cNvSpPr>
          <p:nvPr>
            <p:ph type="sldNum" sz="quarter" idx="12"/>
          </p:nvPr>
        </p:nvSpPr>
        <p:spPr/>
        <p:txBody>
          <a:bodyPr/>
          <a:lstStyle/>
          <a:p>
            <a:fld id="{565CE74E-AB26-4998-AD42-012C4C1AD076}" type="slidenum">
              <a:rPr lang="zh-CN" altLang="en-US" smtClean="0"/>
              <a:t>4</a:t>
            </a:fld>
            <a:endParaRPr lang="zh-CN" altLang="en-US"/>
          </a:p>
        </p:txBody>
      </p:sp>
      <p:sp>
        <p:nvSpPr>
          <p:cNvPr id="5" name="文本框 4">
            <a:extLst>
              <a:ext uri="{FF2B5EF4-FFF2-40B4-BE49-F238E27FC236}">
                <a16:creationId xmlns:a16="http://schemas.microsoft.com/office/drawing/2014/main" id="{B8A9AAA9-B9C4-590E-7CD4-4E8B1E6C0973}"/>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背景</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02D9A569-032D-0B8D-B272-685BD527DA16}"/>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5149DD9A-D772-8D8F-F8EC-6399D3F5A3D6}"/>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rPr>
              <a:t>文化、香水、紫罗兰</a:t>
            </a:r>
            <a:endParaRPr kumimoji="1" lang="en-US" altLang="zh-CN"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B01BF253-A73E-E3C2-9279-095A31B7DA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4499" y="1705344"/>
            <a:ext cx="3963601" cy="3633911"/>
          </a:xfrm>
          <a:prstGeom prst="rect">
            <a:avLst/>
          </a:prstGeom>
        </p:spPr>
      </p:pic>
      <p:pic>
        <p:nvPicPr>
          <p:cNvPr id="11" name="图片 10">
            <a:extLst>
              <a:ext uri="{FF2B5EF4-FFF2-40B4-BE49-F238E27FC236}">
                <a16:creationId xmlns:a16="http://schemas.microsoft.com/office/drawing/2014/main" id="{F19B21CA-43FD-93ED-16A9-A675867672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6956" y="1705344"/>
            <a:ext cx="3790545" cy="3633911"/>
          </a:xfrm>
          <a:prstGeom prst="rect">
            <a:avLst/>
          </a:prstGeom>
        </p:spPr>
      </p:pic>
    </p:spTree>
    <p:extLst>
      <p:ext uri="{BB962C8B-B14F-4D97-AF65-F5344CB8AC3E}">
        <p14:creationId xmlns:p14="http://schemas.microsoft.com/office/powerpoint/2010/main" val="4294093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9DBBE-F07F-8A1B-BF3B-0647E8C68660}"/>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B7B4DFE-11FB-E1D6-8EF2-E9FBADCC2D57}"/>
              </a:ext>
            </a:extLst>
          </p:cNvPr>
          <p:cNvSpPr>
            <a:spLocks noGrp="1"/>
          </p:cNvSpPr>
          <p:nvPr>
            <p:ph type="sldNum" sz="quarter" idx="12"/>
          </p:nvPr>
        </p:nvSpPr>
        <p:spPr/>
        <p:txBody>
          <a:bodyPr/>
          <a:lstStyle/>
          <a:p>
            <a:fld id="{565CE74E-AB26-4998-AD42-012C4C1AD076}" type="slidenum">
              <a:rPr lang="zh-CN" altLang="en-US" smtClean="0"/>
              <a:t>5</a:t>
            </a:fld>
            <a:endParaRPr lang="zh-CN" altLang="en-US"/>
          </a:p>
        </p:txBody>
      </p:sp>
      <p:sp>
        <p:nvSpPr>
          <p:cNvPr id="5" name="文本框 4">
            <a:extLst>
              <a:ext uri="{FF2B5EF4-FFF2-40B4-BE49-F238E27FC236}">
                <a16:creationId xmlns:a16="http://schemas.microsoft.com/office/drawing/2014/main" id="{FDE2EA82-9977-B97C-4564-57BA9C9E590F}"/>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背景</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F77FABAB-3B79-A870-C2EC-8930E538339E}"/>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75C9EC55-71B7-F41C-ADCD-D01741D31049}"/>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rPr>
              <a:t>沉默的植物</a:t>
            </a:r>
            <a:endParaRPr kumimoji="1" lang="en-US" altLang="zh-CN"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endParaRPr>
          </a:p>
        </p:txBody>
      </p:sp>
      <p:pic>
        <p:nvPicPr>
          <p:cNvPr id="9" name="图片 8">
            <a:extLst>
              <a:ext uri="{FF2B5EF4-FFF2-40B4-BE49-F238E27FC236}">
                <a16:creationId xmlns:a16="http://schemas.microsoft.com/office/drawing/2014/main" id="{2D5943E7-2A53-AD2B-D635-83D38404EEB1}"/>
              </a:ext>
            </a:extLst>
          </p:cNvPr>
          <p:cNvPicPr>
            <a:picLocks noChangeAspect="1"/>
          </p:cNvPicPr>
          <p:nvPr/>
        </p:nvPicPr>
        <p:blipFill rotWithShape="1">
          <a:blip r:embed="rId4">
            <a:extLst>
              <a:ext uri="{28A0092B-C50C-407E-A947-70E740481C1C}">
                <a14:useLocalDpi xmlns:a14="http://schemas.microsoft.com/office/drawing/2010/main" val="0"/>
              </a:ext>
            </a:extLst>
          </a:blip>
          <a:srcRect l="1063" t="2367"/>
          <a:stretch/>
        </p:blipFill>
        <p:spPr>
          <a:xfrm>
            <a:off x="5402316" y="1750963"/>
            <a:ext cx="5503479" cy="2926255"/>
          </a:xfrm>
          <a:prstGeom prst="rect">
            <a:avLst/>
          </a:prstGeom>
        </p:spPr>
      </p:pic>
      <p:pic>
        <p:nvPicPr>
          <p:cNvPr id="3" name="图片 2">
            <a:extLst>
              <a:ext uri="{FF2B5EF4-FFF2-40B4-BE49-F238E27FC236}">
                <a16:creationId xmlns:a16="http://schemas.microsoft.com/office/drawing/2014/main" id="{D9572FEC-E7C3-3DB9-4FD7-FD678BF31C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81" y="1750963"/>
            <a:ext cx="4772295" cy="3828828"/>
          </a:xfrm>
          <a:prstGeom prst="rect">
            <a:avLst/>
          </a:prstGeom>
        </p:spPr>
      </p:pic>
    </p:spTree>
    <p:extLst>
      <p:ext uri="{BB962C8B-B14F-4D97-AF65-F5344CB8AC3E}">
        <p14:creationId xmlns:p14="http://schemas.microsoft.com/office/powerpoint/2010/main" val="331619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C50B3-0CC9-6A92-D496-59667088F11D}"/>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5A1E221B-681B-E0C7-41C9-7BCEFABB6CAB}"/>
              </a:ext>
            </a:extLst>
          </p:cNvPr>
          <p:cNvSpPr>
            <a:spLocks noGrp="1"/>
          </p:cNvSpPr>
          <p:nvPr>
            <p:ph type="sldNum" sz="quarter" idx="12"/>
          </p:nvPr>
        </p:nvSpPr>
        <p:spPr/>
        <p:txBody>
          <a:bodyPr/>
          <a:lstStyle/>
          <a:p>
            <a:fld id="{565CE74E-AB26-4998-AD42-012C4C1AD076}" type="slidenum">
              <a:rPr lang="zh-CN" altLang="en-US" smtClean="0"/>
              <a:t>6</a:t>
            </a:fld>
            <a:endParaRPr lang="zh-CN" altLang="en-US"/>
          </a:p>
        </p:txBody>
      </p:sp>
      <p:sp>
        <p:nvSpPr>
          <p:cNvPr id="5" name="文本框 4">
            <a:extLst>
              <a:ext uri="{FF2B5EF4-FFF2-40B4-BE49-F238E27FC236}">
                <a16:creationId xmlns:a16="http://schemas.microsoft.com/office/drawing/2014/main" id="{509FB866-8236-40E5-ED47-F3A51AF74AFC}"/>
              </a:ext>
            </a:extLst>
          </p:cNvPr>
          <p:cNvSpPr txBox="1"/>
          <p:nvPr>
            <p:custDataLst>
              <p:tags r:id="rId1"/>
            </p:custDataLst>
          </p:nvPr>
        </p:nvSpPr>
        <p:spPr>
          <a:xfrm>
            <a:off x="86326" y="168643"/>
            <a:ext cx="8206336"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背景</a:t>
            </a:r>
            <a:endPar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endParaRPr>
          </a:p>
        </p:txBody>
      </p:sp>
      <p:cxnSp>
        <p:nvCxnSpPr>
          <p:cNvPr id="6" name="直线连接符 5">
            <a:extLst>
              <a:ext uri="{FF2B5EF4-FFF2-40B4-BE49-F238E27FC236}">
                <a16:creationId xmlns:a16="http://schemas.microsoft.com/office/drawing/2014/main" id="{D8F42871-5502-9381-3297-14663E6C228C}"/>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EE61E4CA-AB20-244E-6415-3D0F7797F9F1}"/>
              </a:ext>
            </a:extLst>
          </p:cNvPr>
          <p:cNvSpPr txBox="1"/>
          <p:nvPr/>
        </p:nvSpPr>
        <p:spPr>
          <a:xfrm>
            <a:off x="269174" y="1113691"/>
            <a:ext cx="11449860" cy="830997"/>
          </a:xfrm>
          <a:prstGeom prst="rect">
            <a:avLst/>
          </a:prstGeom>
          <a:noFill/>
        </p:spPr>
        <p:txBody>
          <a:bodyPr wrap="square" rtlCol="0">
            <a:spAutoFit/>
          </a:bodyPr>
          <a:lstStyle/>
          <a:p>
            <a:r>
              <a:rPr kumimoji="1" lang="zh-CN" altLang="en-US"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rPr>
              <a:t>破译紫罗兰花香：</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violet</a:t>
            </a:r>
            <a:r>
              <a:rPr kumimoji="1" lang="en-US" altLang="zh-CN" sz="2400" dirty="0">
                <a:solidFill>
                  <a:schemeClr val="accent2">
                    <a:lumMod val="75000"/>
                  </a:schemeClr>
                </a:solidFill>
                <a:latin typeface="KaiTi" panose="02010609060101010101" pitchFamily="49" charset="-122"/>
                <a:ea typeface="KaiTi" panose="02010609060101010101" pitchFamily="49" charset="-122"/>
                <a:cs typeface="Times New Roman" panose="02020603050405020304" pitchFamily="18" charset="0"/>
              </a:rPr>
              <a:t> </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terpenes</a:t>
            </a:r>
            <a:r>
              <a:rPr kumimoji="1" lang="en-US" altLang="zh-CN" sz="2400" dirty="0">
                <a:solidFill>
                  <a:schemeClr val="tx1">
                    <a:lumMod val="50000"/>
                    <a:lumOff val="50000"/>
                  </a:schemeClr>
                </a:solidFill>
                <a:latin typeface="Times New Roman" panose="02020603050405020304" pitchFamily="18" charset="0"/>
                <a:ea typeface="KaiTi" panose="02010609060101010101" pitchFamily="49" charset="-122"/>
                <a:cs typeface="Times New Roman" panose="02020603050405020304" pitchFamily="18" charset="0"/>
              </a:rPr>
              <a:t>(</a:t>
            </a:r>
            <a:r>
              <a:rPr lang="zh-CN" altLang="en-US" sz="2400" b="0" i="0" u="none" strike="noStrike" dirty="0">
                <a:solidFill>
                  <a:schemeClr val="tx1">
                    <a:lumMod val="50000"/>
                    <a:lumOff val="50000"/>
                  </a:schemeClr>
                </a:solidFill>
                <a:effectLst/>
                <a:latin typeface="KaiTi" panose="02010609060101010101" pitchFamily="49" charset="-122"/>
                <a:ea typeface="KaiTi" panose="02010609060101010101" pitchFamily="49" charset="-122"/>
              </a:rPr>
              <a:t>萜烯</a:t>
            </a:r>
            <a:r>
              <a:rPr kumimoji="1" lang="en-US" altLang="zh-CN" sz="2400" b="0" i="0" u="none" strike="noStrike" dirty="0">
                <a:solidFill>
                  <a:schemeClr val="tx1">
                    <a:lumMod val="50000"/>
                    <a:lumOff val="50000"/>
                  </a:schemeClr>
                </a:solidFill>
                <a:effectLst/>
                <a:latin typeface="Times New Roman" panose="02020603050405020304" pitchFamily="18" charset="0"/>
                <a:ea typeface="KaiTi" panose="02010609060101010101" pitchFamily="49" charset="-122"/>
                <a:cs typeface="Times New Roman" panose="02020603050405020304" pitchFamily="18" charset="0"/>
              </a:rPr>
              <a:t>)</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r>
              <a:rPr kumimoji="1" lang="el-GR"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α-</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ionone, </a:t>
            </a:r>
            <a:r>
              <a:rPr kumimoji="1" lang="el-GR"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β-</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ionone, dihydro-</a:t>
            </a:r>
            <a:r>
              <a:rPr kumimoji="1" lang="el-GR"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β-</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I, linalool); violet leaf aldehydes (2E,6Z)-</a:t>
            </a:r>
            <a:r>
              <a:rPr kumimoji="1" lang="en-US" altLang="zh-CN" sz="2400" dirty="0" err="1">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nonadienal</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 and (2E,6Z)-</a:t>
            </a:r>
            <a:r>
              <a:rPr kumimoji="1" lang="en-US" altLang="zh-CN" sz="2400" dirty="0" err="1">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nonadienol</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a:t>
            </a:r>
          </a:p>
        </p:txBody>
      </p:sp>
      <p:pic>
        <p:nvPicPr>
          <p:cNvPr id="3" name="图片 2">
            <a:extLst>
              <a:ext uri="{FF2B5EF4-FFF2-40B4-BE49-F238E27FC236}">
                <a16:creationId xmlns:a16="http://schemas.microsoft.com/office/drawing/2014/main" id="{C1AA8D57-00DD-4132-A714-CF698066A2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966" y="2059367"/>
            <a:ext cx="4271295" cy="3861637"/>
          </a:xfrm>
          <a:prstGeom prst="rect">
            <a:avLst/>
          </a:prstGeom>
        </p:spPr>
      </p:pic>
      <p:pic>
        <p:nvPicPr>
          <p:cNvPr id="9" name="图片 8">
            <a:extLst>
              <a:ext uri="{FF2B5EF4-FFF2-40B4-BE49-F238E27FC236}">
                <a16:creationId xmlns:a16="http://schemas.microsoft.com/office/drawing/2014/main" id="{BCC272D3-510C-DC28-9E5E-F547DF3640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40040" y="2059368"/>
            <a:ext cx="6378994" cy="3861637"/>
          </a:xfrm>
          <a:prstGeom prst="rect">
            <a:avLst/>
          </a:prstGeom>
        </p:spPr>
      </p:pic>
    </p:spTree>
    <p:extLst>
      <p:ext uri="{BB962C8B-B14F-4D97-AF65-F5344CB8AC3E}">
        <p14:creationId xmlns:p14="http://schemas.microsoft.com/office/powerpoint/2010/main" val="2649501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43627-A205-97FA-BCEA-F752FE50BEE2}"/>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596EAA2-0ABC-F16F-F13F-8F5BD4088205}"/>
              </a:ext>
            </a:extLst>
          </p:cNvPr>
          <p:cNvSpPr>
            <a:spLocks noGrp="1"/>
          </p:cNvSpPr>
          <p:nvPr>
            <p:ph type="sldNum" sz="quarter" idx="12"/>
          </p:nvPr>
        </p:nvSpPr>
        <p:spPr/>
        <p:txBody>
          <a:bodyPr/>
          <a:lstStyle/>
          <a:p>
            <a:fld id="{565CE74E-AB26-4998-AD42-012C4C1AD076}" type="slidenum">
              <a:rPr lang="zh-CN" altLang="en-US" smtClean="0"/>
              <a:t>7</a:t>
            </a:fld>
            <a:endParaRPr lang="zh-CN" altLang="en-US"/>
          </a:p>
        </p:txBody>
      </p:sp>
      <p:sp>
        <p:nvSpPr>
          <p:cNvPr id="5" name="文本框 4">
            <a:extLst>
              <a:ext uri="{FF2B5EF4-FFF2-40B4-BE49-F238E27FC236}">
                <a16:creationId xmlns:a16="http://schemas.microsoft.com/office/drawing/2014/main" id="{70678D25-FB19-6BA0-5609-AC1211A75736}"/>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合成线路设计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1607EC2A-74C1-B4DC-F57B-498808F6F103}"/>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9DC64A85-B43F-9EA1-D882-161B05EDE480}"/>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天然酵母中并不存在合成</a:t>
            </a:r>
            <a:r>
              <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ionone, linalool</a:t>
            </a:r>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的通路，需要人工引入。</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7" name="图片 6">
            <a:extLst>
              <a:ext uri="{FF2B5EF4-FFF2-40B4-BE49-F238E27FC236}">
                <a16:creationId xmlns:a16="http://schemas.microsoft.com/office/drawing/2014/main" id="{CFE2AFCB-B9E4-1B00-9E5D-A354D123D6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174" y="1705344"/>
            <a:ext cx="3552675" cy="4199235"/>
          </a:xfrm>
          <a:prstGeom prst="rect">
            <a:avLst/>
          </a:prstGeom>
        </p:spPr>
      </p:pic>
      <p:sp>
        <p:nvSpPr>
          <p:cNvPr id="8" name="文本框 7">
            <a:extLst>
              <a:ext uri="{FF2B5EF4-FFF2-40B4-BE49-F238E27FC236}">
                <a16:creationId xmlns:a16="http://schemas.microsoft.com/office/drawing/2014/main" id="{4F4B5415-042F-4EFB-3A12-30115655AD25}"/>
              </a:ext>
            </a:extLst>
          </p:cNvPr>
          <p:cNvSpPr txBox="1"/>
          <p:nvPr/>
        </p:nvSpPr>
        <p:spPr>
          <a:xfrm>
            <a:off x="2045510" y="6236256"/>
            <a:ext cx="7336613" cy="369332"/>
          </a:xfrm>
          <a:prstGeom prst="rect">
            <a:avLst/>
          </a:prstGeom>
          <a:noFill/>
        </p:spPr>
        <p:txBody>
          <a:bodyPr wrap="square" rtlCol="0">
            <a:spAutoFit/>
          </a:bodyPr>
          <a:lstStyle/>
          <a:p>
            <a:r>
              <a:rPr kumimoji="1" lang="zh-CN" altLang="en-US" dirty="0">
                <a:solidFill>
                  <a:schemeClr val="tx1">
                    <a:lumMod val="50000"/>
                    <a:lumOff val="50000"/>
                  </a:schemeClr>
                </a:solidFill>
                <a:latin typeface="KaiTi" panose="02010609060101010101" pitchFamily="49" charset="-122"/>
                <a:ea typeface="KaiTi" panose="02010609060101010101" pitchFamily="49" charset="-122"/>
                <a:cs typeface="Times New Roman" panose="02020603050405020304" pitchFamily="18" charset="0"/>
              </a:rPr>
              <a:t>重要的代谢通路数据库：</a:t>
            </a:r>
            <a:r>
              <a:rPr kumimoji="1" lang="en-US" altLang="zh-CN" dirty="0">
                <a:solidFill>
                  <a:schemeClr val="tx1">
                    <a:lumMod val="50000"/>
                    <a:lumOff val="50000"/>
                  </a:schemeClr>
                </a:solidFill>
                <a:latin typeface="Times New Roman" panose="02020603050405020304" pitchFamily="18" charset="0"/>
                <a:ea typeface="KaiTi" panose="02010609060101010101" pitchFamily="49" charset="-122"/>
                <a:cs typeface="Times New Roman" panose="02020603050405020304" pitchFamily="18" charset="0"/>
              </a:rPr>
              <a:t>KEGG(https://</a:t>
            </a:r>
            <a:r>
              <a:rPr kumimoji="1" lang="en-US" altLang="zh-CN" dirty="0" err="1">
                <a:solidFill>
                  <a:schemeClr val="tx1">
                    <a:lumMod val="50000"/>
                    <a:lumOff val="50000"/>
                  </a:schemeClr>
                </a:solidFill>
                <a:latin typeface="Times New Roman" panose="02020603050405020304" pitchFamily="18" charset="0"/>
                <a:ea typeface="KaiTi" panose="02010609060101010101" pitchFamily="49" charset="-122"/>
                <a:cs typeface="Times New Roman" panose="02020603050405020304" pitchFamily="18" charset="0"/>
              </a:rPr>
              <a:t>www.kegg.jp</a:t>
            </a:r>
            <a:r>
              <a:rPr kumimoji="1" lang="en-US" altLang="zh-CN" dirty="0">
                <a:solidFill>
                  <a:schemeClr val="tx1">
                    <a:lumMod val="50000"/>
                    <a:lumOff val="50000"/>
                  </a:schemeClr>
                </a:solidFill>
                <a:latin typeface="Times New Roman" panose="02020603050405020304" pitchFamily="18" charset="0"/>
                <a:ea typeface="KaiTi" panose="02010609060101010101" pitchFamily="49" charset="-122"/>
                <a:cs typeface="Times New Roman" panose="02020603050405020304" pitchFamily="18" charset="0"/>
              </a:rPr>
              <a:t>)</a:t>
            </a:r>
            <a:endParaRPr kumimoji="1" lang="zh-CN" altLang="en-US" dirty="0">
              <a:solidFill>
                <a:schemeClr val="tx1">
                  <a:lumMod val="50000"/>
                  <a:lumOff val="50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sp>
        <p:nvSpPr>
          <p:cNvPr id="10" name="文本框 9">
            <a:extLst>
              <a:ext uri="{FF2B5EF4-FFF2-40B4-BE49-F238E27FC236}">
                <a16:creationId xmlns:a16="http://schemas.microsoft.com/office/drawing/2014/main" id="{853E7E2E-04CA-1807-8C2E-27750DA65603}"/>
              </a:ext>
            </a:extLst>
          </p:cNvPr>
          <p:cNvSpPr txBox="1"/>
          <p:nvPr/>
        </p:nvSpPr>
        <p:spPr>
          <a:xfrm>
            <a:off x="3983387" y="1705344"/>
            <a:ext cx="4021434" cy="2031325"/>
          </a:xfrm>
          <a:prstGeom prst="rect">
            <a:avLst/>
          </a:prstGeom>
          <a:noFill/>
        </p:spPr>
        <p:txBody>
          <a:bodyPr wrap="square" rtlCol="0">
            <a:spAutoFit/>
          </a:bodyPr>
          <a:lstStyle/>
          <a:p>
            <a:r>
              <a:rPr kumimoji="1" lang="zh-CN" altLang="en-US" dirty="0">
                <a:latin typeface="KaiTi" panose="02010609060101010101" pitchFamily="49" charset="-122"/>
                <a:ea typeface="KaiTi" panose="02010609060101010101" pitchFamily="49" charset="-122"/>
                <a:cs typeface="Times New Roman" panose="02020603050405020304" pitchFamily="18" charset="0"/>
              </a:rPr>
              <a:t>作者团队从一名相关方向的教授手里拿到了一个已经对生产番茄红素</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(lycopene)</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的酵母品系</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红色表示原系统中已经优化了的部分</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绿色为新添加的部分</a:t>
            </a:r>
            <a:r>
              <a:rPr kumimoji="1" lang="en-US" altLang="zh-CN" dirty="0">
                <a:latin typeface="KaiTi" panose="02010609060101010101" pitchFamily="49" charset="-122"/>
                <a:ea typeface="KaiTi" panose="02010609060101010101" pitchFamily="49" charset="-122"/>
                <a:cs typeface="Times New Roman" panose="02020603050405020304" pitchFamily="18" charset="0"/>
              </a:rPr>
              <a:t>(</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均为前人研究</a:t>
            </a:r>
            <a:r>
              <a:rPr kumimoji="1" lang="en-US" altLang="zh-CN" dirty="0">
                <a:latin typeface="KaiTi" panose="02010609060101010101" pitchFamily="49" charset="-122"/>
                <a:ea typeface="KaiTi" panose="02010609060101010101" pitchFamily="49" charset="-122"/>
                <a:cs typeface="Times New Roman" panose="02020603050405020304" pitchFamily="18" charset="0"/>
              </a:rPr>
              <a:t>)</a:t>
            </a:r>
          </a:p>
        </p:txBody>
      </p:sp>
      <p:sp>
        <p:nvSpPr>
          <p:cNvPr id="11" name="文本框 10">
            <a:extLst>
              <a:ext uri="{FF2B5EF4-FFF2-40B4-BE49-F238E27FC236}">
                <a16:creationId xmlns:a16="http://schemas.microsoft.com/office/drawing/2014/main" id="{F639ED79-BD0E-DAFE-6837-A0C53AB2F762}"/>
              </a:ext>
            </a:extLst>
          </p:cNvPr>
          <p:cNvSpPr txBox="1"/>
          <p:nvPr/>
        </p:nvSpPr>
        <p:spPr>
          <a:xfrm>
            <a:off x="3983387" y="3858990"/>
            <a:ext cx="4021434" cy="2031325"/>
          </a:xfrm>
          <a:prstGeom prst="rect">
            <a:avLst/>
          </a:prstGeom>
          <a:noFill/>
        </p:spPr>
        <p:txBody>
          <a:bodyPr wrap="square" rtlCol="0">
            <a:spAutoFit/>
          </a:bodyPr>
          <a:lstStyle/>
          <a:p>
            <a:r>
              <a:rPr kumimoji="1" lang="zh-CN" altLang="en-US" dirty="0">
                <a:latin typeface="KaiTi" panose="02010609060101010101" pitchFamily="49" charset="-122"/>
                <a:ea typeface="KaiTi" panose="02010609060101010101" pitchFamily="49" charset="-122"/>
                <a:cs typeface="Times New Roman" panose="02020603050405020304" pitchFamily="18" charset="0"/>
              </a:rPr>
              <a:t>进一步的问题，</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CCD1</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催化步骤被证明为反应的</a:t>
            </a:r>
            <a:r>
              <a:rPr kumimoji="1" lang="zh-CN" altLang="en-US" dirty="0">
                <a:solidFill>
                  <a:srgbClr val="FF0000"/>
                </a:solidFill>
                <a:latin typeface="KaiTi" panose="02010609060101010101" pitchFamily="49" charset="-122"/>
                <a:ea typeface="KaiTi" panose="02010609060101010101" pitchFamily="49" charset="-122"/>
                <a:cs typeface="Times New Roman" panose="02020603050405020304" pitchFamily="18" charset="0"/>
              </a:rPr>
              <a:t>决速步，</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对</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CCD1</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的优化直接影响整个反应速率</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zh-CN" altLang="en-US" dirty="0">
                <a:latin typeface="KaiTi" panose="02010609060101010101" pitchFamily="49" charset="-122"/>
                <a:ea typeface="KaiTi" panose="02010609060101010101" pitchFamily="49" charset="-122"/>
                <a:cs typeface="Times New Roman" panose="02020603050405020304" pitchFamily="18" charset="0"/>
              </a:rPr>
              <a:t>思路：蛋白结构优化</a:t>
            </a:r>
            <a:r>
              <a:rPr kumimoji="1" lang="en-US" altLang="zh-CN" dirty="0">
                <a:latin typeface="KaiTi" panose="02010609060101010101" pitchFamily="49" charset="-122"/>
                <a:ea typeface="KaiTi" panose="02010609060101010101" pitchFamily="49" charset="-122"/>
                <a:cs typeface="Times New Roman" panose="02020603050405020304" pitchFamily="18" charset="0"/>
              </a:rPr>
              <a:t>+</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缩短空间距离</a:t>
            </a:r>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a:p>
            <a:r>
              <a:rPr kumimoji="1" lang="en-US" altLang="zh-CN" dirty="0">
                <a:latin typeface="KaiTi" panose="02010609060101010101" pitchFamily="49" charset="-122"/>
                <a:ea typeface="KaiTi" panose="02010609060101010101" pitchFamily="49" charset="-122"/>
                <a:cs typeface="Times New Roman" panose="02020603050405020304" pitchFamily="18" charset="0"/>
              </a:rPr>
              <a:t>(</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前人研究迁移，</a:t>
            </a:r>
            <a:r>
              <a:rPr kumimoji="1" lang="en-US" altLang="zh-CN" i="1" dirty="0" err="1">
                <a:latin typeface="Times New Roman" panose="02020603050405020304" pitchFamily="18" charset="0"/>
                <a:ea typeface="KaiTi" panose="02010609060101010101" pitchFamily="49" charset="-122"/>
                <a:cs typeface="Times New Roman" panose="02020603050405020304" pitchFamily="18" charset="0"/>
              </a:rPr>
              <a:t>E.Coli</a:t>
            </a:r>
            <a:r>
              <a:rPr kumimoji="1" lang="en-US" altLang="zh-CN" i="1" dirty="0">
                <a:latin typeface="Times New Roman" panose="02020603050405020304" pitchFamily="18" charset="0"/>
                <a:ea typeface="KaiTi" panose="02010609060101010101" pitchFamily="49" charset="-122"/>
                <a:cs typeface="Times New Roman" panose="02020603050405020304" pitchFamily="18" charset="0"/>
              </a:rPr>
              <a:t> </a:t>
            </a:r>
            <a:r>
              <a:rPr kumimoji="1" lang="en-US" altLang="zh-CN" dirty="0">
                <a:latin typeface="Times New Roman" panose="02020603050405020304" pitchFamily="18" charset="0"/>
                <a:ea typeface="KaiTi" panose="02010609060101010101" pitchFamily="49" charset="-122"/>
                <a:cs typeface="Times New Roman" panose="02020603050405020304" pitchFamily="18" charset="0"/>
              </a:rPr>
              <a:t>to </a:t>
            </a:r>
            <a:r>
              <a:rPr kumimoji="1" lang="en-US" altLang="zh-CN" i="1" dirty="0" err="1">
                <a:latin typeface="Times New Roman" panose="02020603050405020304" pitchFamily="18" charset="0"/>
                <a:ea typeface="KaiTi" panose="02010609060101010101" pitchFamily="49" charset="-122"/>
                <a:cs typeface="Times New Roman" panose="02020603050405020304" pitchFamily="18" charset="0"/>
              </a:rPr>
              <a:t>S.cerevisiae</a:t>
            </a:r>
            <a:r>
              <a:rPr kumimoji="1" lang="en-US" altLang="zh-CN" dirty="0">
                <a:latin typeface="KaiTi" panose="02010609060101010101" pitchFamily="49" charset="-122"/>
                <a:ea typeface="KaiTi" panose="02010609060101010101" pitchFamily="49" charset="-122"/>
                <a:cs typeface="Times New Roman" panose="02020603050405020304" pitchFamily="18" charset="0"/>
              </a:rPr>
              <a:t>)</a:t>
            </a:r>
          </a:p>
          <a:p>
            <a:endParaRPr kumimoji="1" lang="en-US" altLang="zh-CN" dirty="0">
              <a:latin typeface="KaiTi" panose="02010609060101010101" pitchFamily="49" charset="-122"/>
              <a:ea typeface="KaiTi" panose="02010609060101010101" pitchFamily="49" charset="-122"/>
              <a:cs typeface="Times New Roman" panose="02020603050405020304" pitchFamily="18" charset="0"/>
            </a:endParaRPr>
          </a:p>
        </p:txBody>
      </p:sp>
      <p:pic>
        <p:nvPicPr>
          <p:cNvPr id="13" name="图片 12">
            <a:extLst>
              <a:ext uri="{FF2B5EF4-FFF2-40B4-BE49-F238E27FC236}">
                <a16:creationId xmlns:a16="http://schemas.microsoft.com/office/drawing/2014/main" id="{9A10FF21-47F3-EA10-532B-0A2A37720B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4498" y="1704183"/>
            <a:ext cx="2862876" cy="4196886"/>
          </a:xfrm>
          <a:prstGeom prst="rect">
            <a:avLst/>
          </a:prstGeom>
        </p:spPr>
      </p:pic>
    </p:spTree>
    <p:extLst>
      <p:ext uri="{BB962C8B-B14F-4D97-AF65-F5344CB8AC3E}">
        <p14:creationId xmlns:p14="http://schemas.microsoft.com/office/powerpoint/2010/main" val="2401364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F3ADF-02FC-82E7-17EC-C0B8250953B1}"/>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F7E6C39-3E55-909D-555B-159E5955C557}"/>
              </a:ext>
            </a:extLst>
          </p:cNvPr>
          <p:cNvSpPr>
            <a:spLocks noGrp="1"/>
          </p:cNvSpPr>
          <p:nvPr>
            <p:ph type="sldNum" sz="quarter" idx="12"/>
          </p:nvPr>
        </p:nvSpPr>
        <p:spPr/>
        <p:txBody>
          <a:bodyPr/>
          <a:lstStyle/>
          <a:p>
            <a:fld id="{565CE74E-AB26-4998-AD42-012C4C1AD076}" type="slidenum">
              <a:rPr lang="zh-CN" altLang="en-US" smtClean="0"/>
              <a:t>8</a:t>
            </a:fld>
            <a:endParaRPr lang="zh-CN" altLang="en-US"/>
          </a:p>
        </p:txBody>
      </p:sp>
      <p:sp>
        <p:nvSpPr>
          <p:cNvPr id="5" name="文本框 4">
            <a:extLst>
              <a:ext uri="{FF2B5EF4-FFF2-40B4-BE49-F238E27FC236}">
                <a16:creationId xmlns:a16="http://schemas.microsoft.com/office/drawing/2014/main" id="{CE10F0DD-03F9-B4B3-B2CA-E5D50F5E41F2}"/>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质粒设计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56DF9EB8-B3E0-653C-08BC-791C47A31753}"/>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BA78F70A-0B4A-65F4-1869-08DEAE341BC1}"/>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把相关的酶装载到质粒上，进一步递送进细胞里</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3" name="图片 2">
            <a:extLst>
              <a:ext uri="{FF2B5EF4-FFF2-40B4-BE49-F238E27FC236}">
                <a16:creationId xmlns:a16="http://schemas.microsoft.com/office/drawing/2014/main" id="{7F621591-4198-1A62-F42A-0A714AB459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53" y="1586714"/>
            <a:ext cx="6972978" cy="4396521"/>
          </a:xfrm>
          <a:prstGeom prst="rect">
            <a:avLst/>
          </a:prstGeom>
        </p:spPr>
      </p:pic>
      <p:sp>
        <p:nvSpPr>
          <p:cNvPr id="2" name="文本框 1">
            <a:extLst>
              <a:ext uri="{FF2B5EF4-FFF2-40B4-BE49-F238E27FC236}">
                <a16:creationId xmlns:a16="http://schemas.microsoft.com/office/drawing/2014/main" id="{AE74EE24-278B-C3ED-94DC-EE2673D9A062}"/>
              </a:ext>
            </a:extLst>
          </p:cNvPr>
          <p:cNvSpPr txBox="1"/>
          <p:nvPr/>
        </p:nvSpPr>
        <p:spPr>
          <a:xfrm>
            <a:off x="7767145" y="1870841"/>
            <a:ext cx="3951889" cy="646331"/>
          </a:xfrm>
          <a:prstGeom prst="rect">
            <a:avLst/>
          </a:prstGeom>
          <a:noFill/>
        </p:spPr>
        <p:txBody>
          <a:bodyPr wrap="square" rtlCol="0">
            <a:spAutoFit/>
          </a:bodyPr>
          <a:lstStyle/>
          <a:p>
            <a:r>
              <a:rPr kumimoji="1" lang="en-US" altLang="zh-CN" dirty="0">
                <a:latin typeface="Times New Roman" panose="02020603050405020304" pitchFamily="18" charset="0"/>
                <a:cs typeface="Times New Roman" panose="02020603050405020304" pitchFamily="18" charset="0"/>
              </a:rPr>
              <a:t>Selective locus nourseothricin: </a:t>
            </a:r>
            <a:r>
              <a:rPr kumimoji="1" lang="zh-CN" altLang="en-US" dirty="0">
                <a:latin typeface="KaiTi" panose="02010609060101010101" pitchFamily="49" charset="-122"/>
                <a:ea typeface="KaiTi" panose="02010609060101010101" pitchFamily="49" charset="-122"/>
                <a:cs typeface="Times New Roman" panose="02020603050405020304" pitchFamily="18" charset="0"/>
              </a:rPr>
              <a:t>标记基因</a:t>
            </a:r>
            <a:r>
              <a:rPr kumimoji="1" lang="zh-CN" altLang="en-US" dirty="0">
                <a:latin typeface="KaiTi" panose="02010609060101010101" pitchFamily="49" charset="-122"/>
                <a:ea typeface="KaiTi" panose="02010609060101010101" pitchFamily="49" charset="-122"/>
              </a:rPr>
              <a:t>，表达一种抗生素用于筛选</a:t>
            </a:r>
          </a:p>
        </p:txBody>
      </p:sp>
    </p:spTree>
    <p:extLst>
      <p:ext uri="{BB962C8B-B14F-4D97-AF65-F5344CB8AC3E}">
        <p14:creationId xmlns:p14="http://schemas.microsoft.com/office/powerpoint/2010/main" val="1274701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8BB5B-E8E3-9CCB-E869-DE02577FD333}"/>
            </a:ext>
          </a:extLst>
        </p:cNvPr>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CD00BDEF-98F9-2BEB-5481-F99CE8B22C2B}"/>
              </a:ext>
            </a:extLst>
          </p:cNvPr>
          <p:cNvSpPr>
            <a:spLocks noGrp="1"/>
          </p:cNvSpPr>
          <p:nvPr>
            <p:ph type="sldNum" sz="quarter" idx="12"/>
          </p:nvPr>
        </p:nvSpPr>
        <p:spPr/>
        <p:txBody>
          <a:bodyPr/>
          <a:lstStyle/>
          <a:p>
            <a:fld id="{565CE74E-AB26-4998-AD42-012C4C1AD076}" type="slidenum">
              <a:rPr lang="zh-CN" altLang="en-US" smtClean="0"/>
              <a:t>9</a:t>
            </a:fld>
            <a:endParaRPr lang="zh-CN" altLang="en-US"/>
          </a:p>
        </p:txBody>
      </p:sp>
      <p:sp>
        <p:nvSpPr>
          <p:cNvPr id="5" name="文本框 4">
            <a:extLst>
              <a:ext uri="{FF2B5EF4-FFF2-40B4-BE49-F238E27FC236}">
                <a16:creationId xmlns:a16="http://schemas.microsoft.com/office/drawing/2014/main" id="{66543DD1-D78F-AE93-6997-7CD6EB099699}"/>
              </a:ext>
            </a:extLst>
          </p:cNvPr>
          <p:cNvSpPr txBox="1"/>
          <p:nvPr>
            <p:custDataLst>
              <p:tags r:id="rId1"/>
            </p:custDataLst>
          </p:nvPr>
        </p:nvSpPr>
        <p:spPr>
          <a:xfrm>
            <a:off x="86325" y="168643"/>
            <a:ext cx="9295799" cy="769441"/>
          </a:xfrm>
          <a:prstGeom prst="rect">
            <a:avLst/>
          </a:prstGeom>
          <a:noFill/>
        </p:spPr>
        <p:txBody>
          <a:bodyPr wrap="square" rtlCol="0">
            <a:spAutoFit/>
          </a:bodyPr>
          <a:lstStyle/>
          <a:p>
            <a:r>
              <a:rPr kumimoji="1" lang="zh-CN" altLang="en-US" sz="4400" b="1" dirty="0">
                <a:latin typeface="KaiTi" panose="02010609060101010101" pitchFamily="49" charset="-122"/>
                <a:ea typeface="KaiTi" panose="02010609060101010101" pitchFamily="49" charset="-122"/>
              </a:rPr>
              <a:t>项目梳理：</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质粒设计</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r>
              <a:rPr kumimoji="1" lang="zh-CN" altLang="en-US" sz="4400" b="1" dirty="0">
                <a:latin typeface="Times New Roman" panose="02020603050405020304" pitchFamily="18" charset="0"/>
                <a:ea typeface="KaiTi" panose="02010609060101010101" pitchFamily="49" charset="-122"/>
                <a:cs typeface="Times New Roman" panose="02020603050405020304" pitchFamily="18" charset="0"/>
              </a:rPr>
              <a:t>酵母</a:t>
            </a:r>
            <a:r>
              <a:rPr kumimoji="1" lang="en-US" altLang="zh-CN" sz="4400" b="1" dirty="0">
                <a:latin typeface="Times New Roman" panose="02020603050405020304" pitchFamily="18" charset="0"/>
                <a:ea typeface="KaiTi" panose="02010609060101010101" pitchFamily="49" charset="-122"/>
                <a:cs typeface="Times New Roman" panose="02020603050405020304" pitchFamily="18" charset="0"/>
              </a:rPr>
              <a:t>)</a:t>
            </a:r>
          </a:p>
        </p:txBody>
      </p:sp>
      <p:cxnSp>
        <p:nvCxnSpPr>
          <p:cNvPr id="6" name="直线连接符 5">
            <a:extLst>
              <a:ext uri="{FF2B5EF4-FFF2-40B4-BE49-F238E27FC236}">
                <a16:creationId xmlns:a16="http://schemas.microsoft.com/office/drawing/2014/main" id="{5EC0192C-84D5-AFAF-5459-372F36D7B6F1}"/>
              </a:ext>
            </a:extLst>
          </p:cNvPr>
          <p:cNvCxnSpPr/>
          <p:nvPr/>
        </p:nvCxnSpPr>
        <p:spPr>
          <a:xfrm>
            <a:off x="269174" y="936993"/>
            <a:ext cx="3394842" cy="0"/>
          </a:xfrm>
          <a:prstGeom prst="line">
            <a:avLst/>
          </a:prstGeom>
          <a:ln w="38100"/>
        </p:spPr>
        <p:style>
          <a:lnRef idx="3">
            <a:schemeClr val="accent4"/>
          </a:lnRef>
          <a:fillRef idx="0">
            <a:schemeClr val="accent4"/>
          </a:fillRef>
          <a:effectRef idx="2">
            <a:schemeClr val="accent4"/>
          </a:effectRef>
          <a:fontRef idx="minor">
            <a:schemeClr val="tx1"/>
          </a:fontRef>
        </p:style>
      </p:cxnSp>
      <p:sp>
        <p:nvSpPr>
          <p:cNvPr id="17" name="文本框 16">
            <a:extLst>
              <a:ext uri="{FF2B5EF4-FFF2-40B4-BE49-F238E27FC236}">
                <a16:creationId xmlns:a16="http://schemas.microsoft.com/office/drawing/2014/main" id="{A2A7D249-09A5-A7F5-3F98-0FD2C4807F17}"/>
              </a:ext>
            </a:extLst>
          </p:cNvPr>
          <p:cNvSpPr txBox="1"/>
          <p:nvPr/>
        </p:nvSpPr>
        <p:spPr>
          <a:xfrm>
            <a:off x="269174" y="1113691"/>
            <a:ext cx="11449860" cy="461665"/>
          </a:xfrm>
          <a:prstGeom prst="rect">
            <a:avLst/>
          </a:prstGeom>
          <a:noFill/>
        </p:spPr>
        <p:txBody>
          <a:bodyPr wrap="square" rtlCol="0">
            <a:spAutoFit/>
          </a:bodyPr>
          <a:lstStyle/>
          <a:p>
            <a:r>
              <a:rPr kumimoji="1" lang="zh-CN" altLang="en-US"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rPr>
              <a:t>把相关的酶装载到质粒上，进一步递送进细胞里</a:t>
            </a:r>
            <a:endParaRPr kumimoji="1" lang="en-US" altLang="zh-CN" sz="2400" dirty="0">
              <a:solidFill>
                <a:schemeClr val="accent2">
                  <a:lumMod val="75000"/>
                </a:schemeClr>
              </a:solidFill>
              <a:latin typeface="Times New Roman" panose="02020603050405020304" pitchFamily="18" charset="0"/>
              <a:ea typeface="KaiTi" panose="02010609060101010101" pitchFamily="49" charset="-122"/>
              <a:cs typeface="Times New Roman" panose="02020603050405020304" pitchFamily="18" charset="0"/>
            </a:endParaRPr>
          </a:p>
        </p:txBody>
      </p:sp>
      <p:pic>
        <p:nvPicPr>
          <p:cNvPr id="12" name="图片 11">
            <a:extLst>
              <a:ext uri="{FF2B5EF4-FFF2-40B4-BE49-F238E27FC236}">
                <a16:creationId xmlns:a16="http://schemas.microsoft.com/office/drawing/2014/main" id="{4202733F-F927-D776-5F6E-D90333BC98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788" y="1586714"/>
            <a:ext cx="7207858" cy="4334293"/>
          </a:xfrm>
          <a:prstGeom prst="rect">
            <a:avLst/>
          </a:prstGeom>
        </p:spPr>
      </p:pic>
    </p:spTree>
    <p:extLst>
      <p:ext uri="{BB962C8B-B14F-4D97-AF65-F5344CB8AC3E}">
        <p14:creationId xmlns:p14="http://schemas.microsoft.com/office/powerpoint/2010/main" val="4128945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QzZmJiNWI5ZDY2NzBkYTlhMzk4YzI3YjU3YmFjNTYifQ=="/>
  <p:tag name="RESOURCE_RECORD_KEY" val="{&quot;13&quot;:[436497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1178</TotalTime>
  <Words>1172</Words>
  <Application>Microsoft Macintosh PowerPoint</Application>
  <PresentationFormat>宽屏</PresentationFormat>
  <Paragraphs>179</Paragraphs>
  <Slides>29</Slides>
  <Notes>29</Notes>
  <HiddenSlides>0</HiddenSlides>
  <MMClips>1</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29</vt:i4>
      </vt:variant>
    </vt:vector>
  </HeadingPairs>
  <TitlesOfParts>
    <vt:vector size="40" baseType="lpstr">
      <vt:lpstr>等线</vt:lpstr>
      <vt:lpstr>KaiTi</vt:lpstr>
      <vt:lpstr>SimSun</vt:lpstr>
      <vt:lpstr>Arial</vt:lpstr>
      <vt:lpstr>Arial Black</vt:lpstr>
      <vt:lpstr>Calibri</vt:lpstr>
      <vt:lpstr>Times New Roman</vt:lpstr>
      <vt:lpstr>Wingdings</vt:lpstr>
      <vt:lpstr>WPS</vt:lpstr>
      <vt:lpstr>1_WPS</vt:lpstr>
      <vt:lpstr>自定义设计方案</vt:lpstr>
      <vt:lpstr>iGEM项目分享 Toulouse INSA-UPS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iGEM项目分享 2021-NUS_Singapore</dc:title>
  <dc:creator/>
  <cp:lastModifiedBy>玮杰 李</cp:lastModifiedBy>
  <cp:revision>21</cp:revision>
  <dcterms:created xsi:type="dcterms:W3CDTF">2023-08-09T12:44:00Z</dcterms:created>
  <dcterms:modified xsi:type="dcterms:W3CDTF">2024-02-03T12:01:41Z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2052-12.1.0.16250</vt:lpwstr>
  </property>
</Properties>
</file>