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61" r:id="rId3"/>
  </p:sldMasterIdLst>
  <p:notesMasterIdLst>
    <p:notesMasterId r:id="rId17"/>
  </p:notesMasterIdLst>
  <p:handoutMasterIdLst>
    <p:handoutMasterId r:id="rId18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5" r:id="rId11"/>
    <p:sldId id="266" r:id="rId12"/>
    <p:sldId id="268" r:id="rId13"/>
    <p:sldId id="264" r:id="rId14"/>
    <p:sldId id="263" r:id="rId15"/>
    <p:sldId id="267" r:id="rId16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E4CF2-C3D1-196C-A07C-D05DB2B015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E10BFD1-1CCF-F715-2725-EA59157DE9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7F0754D-AA0B-2EBA-239E-440099A054D9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18CCF8C-5A95-40B0-C30C-4181E39776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1704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51F57-4C27-8740-7064-8A8C11237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22EF646C-A211-24C4-D57D-E25D894F844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C77CE7B-DB51-EEDE-A289-E7BC30859D2E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0D201D-CBFC-6A37-C397-E88490567E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71365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827AEB-91B9-8C29-FF7C-4C34F98FD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F17F6AB-7C15-6AB3-345E-AD63FDA22B7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6F3F5B5-573D-BC08-6005-07436614043B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AC304C6-B314-4238-87D8-A895595033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21413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14376-1ED1-F4EF-23BD-B3801B708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092527D-91F7-65AD-70C2-EDFD376A0D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CAE345-D474-7BF8-E4AC-D2217274C46E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76D8203-78A3-FA27-316A-BA2C69D4AE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2632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818CBE-C0C6-6A14-ABD2-C67565BCCA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0896A1C-25F5-A05A-DE88-48593C51B6F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2C21C39-D441-2A37-D1FB-B7B4C38A47B1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E28E4D8-3249-D448-E1F1-1F2E55624C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6639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4D26F-3259-B24C-B5C3-710297390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B82C9BA1-369E-89C1-7BCA-0F5DF0AF35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6F138C-E7CE-8EDE-E5F8-565D7BA98A14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CBD32B1-58D6-3391-154C-9CBF0B3F57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927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AFA41A-698E-A24D-44D3-585571780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B6CBDFC-4688-1EBD-C3FD-0245DACF21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608007A-B494-3C30-04FE-457DB8B4CBF5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0FB654E-7DD3-AFF9-C630-1FD7AF8667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6122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84C4DC-A709-8255-73E7-96F36FB72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ACEFB66-6C3C-61D3-0EE8-766B6EB299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E84AC9C-F8DB-F932-7D96-6C91285A32AA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FC1624D-83ED-17D3-EEE5-8963AA675D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3828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F65F5-A4C6-A902-128C-8BEB4EFBCC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6F68E80-34D6-A908-DEDE-0B5DF2D9B22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A759634-F35B-CBA1-C9C8-BB5AE4151B26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2334CF-474D-08D7-7494-B118FCEA81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8198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F0C92-6ACB-6779-1B1A-7937CCF7F9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D9D87B3-6339-F81F-781E-CC9AE344B73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B28EDBB-AB0B-745C-E182-9F0D9A81C7F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8A88F39-7755-B012-758C-B3B703FEE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8130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Master" Target="../slideMasters/slideMaster1.xml"/><Relationship Id="rId18" Type="http://schemas.openxmlformats.org/officeDocument/2006/relationships/image" Target="../media/image8.png"/><Relationship Id="rId3" Type="http://schemas.openxmlformats.org/officeDocument/2006/relationships/tags" Target="../tags/tag4.xml"/><Relationship Id="rId21" Type="http://schemas.openxmlformats.org/officeDocument/2006/relationships/image" Target="../media/image11.png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7.png"/><Relationship Id="rId25" Type="http://schemas.openxmlformats.org/officeDocument/2006/relationships/image" Target="../media/image15.png"/><Relationship Id="rId2" Type="http://schemas.openxmlformats.org/officeDocument/2006/relationships/tags" Target="../tags/tag3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image" Target="../media/image14.png"/><Relationship Id="rId5" Type="http://schemas.openxmlformats.org/officeDocument/2006/relationships/tags" Target="../tags/tag6.xml"/><Relationship Id="rId15" Type="http://schemas.openxmlformats.org/officeDocument/2006/relationships/image" Target="../media/image5.png"/><Relationship Id="rId23" Type="http://schemas.openxmlformats.org/officeDocument/2006/relationships/image" Target="../media/image13.png"/><Relationship Id="rId10" Type="http://schemas.openxmlformats.org/officeDocument/2006/relationships/tags" Target="../tags/tag11.xml"/><Relationship Id="rId19" Type="http://schemas.openxmlformats.org/officeDocument/2006/relationships/image" Target="../media/image9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4.png"/><Relationship Id="rId22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82125" y="648970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 Black" panose="020B0A04020102020204" charset="0"/>
                <a:cs typeface="Arial Black" panose="020B0A04020102020204" charset="0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微信图片_20240129231428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356235" y="2933700"/>
            <a:ext cx="1038225" cy="828675"/>
          </a:xfrm>
          <a:prstGeom prst="rect">
            <a:avLst/>
          </a:prstGeom>
        </p:spPr>
      </p:pic>
      <p:pic>
        <p:nvPicPr>
          <p:cNvPr id="8" name="图片 7" descr="微信图片_2024012923143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524635" y="2933700"/>
            <a:ext cx="523875" cy="552450"/>
          </a:xfrm>
          <a:prstGeom prst="rect">
            <a:avLst/>
          </a:prstGeom>
        </p:spPr>
      </p:pic>
      <p:pic>
        <p:nvPicPr>
          <p:cNvPr id="9" name="图片 8" descr="微信图片_20240129231438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2328545" y="2676525"/>
            <a:ext cx="1533525" cy="809625"/>
          </a:xfrm>
          <a:prstGeom prst="rect">
            <a:avLst/>
          </a:prstGeom>
        </p:spPr>
      </p:pic>
      <p:pic>
        <p:nvPicPr>
          <p:cNvPr id="11" name="图片 10" descr="微信图片_2024012923174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4922520" y="2740025"/>
            <a:ext cx="1466850" cy="838200"/>
          </a:xfrm>
          <a:prstGeom prst="rect">
            <a:avLst/>
          </a:prstGeom>
        </p:spPr>
      </p:pic>
      <p:pic>
        <p:nvPicPr>
          <p:cNvPr id="12" name="图片 11" descr="微信图片_202401292317301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5892165" y="2667000"/>
            <a:ext cx="1228725" cy="819150"/>
          </a:xfrm>
          <a:prstGeom prst="rect">
            <a:avLst/>
          </a:prstGeom>
        </p:spPr>
      </p:pic>
      <p:pic>
        <p:nvPicPr>
          <p:cNvPr id="13" name="图片 12" descr="微信图片_20240129231730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6747510" y="2676525"/>
            <a:ext cx="1143000" cy="809625"/>
          </a:xfrm>
          <a:prstGeom prst="rect">
            <a:avLst/>
          </a:prstGeom>
        </p:spPr>
      </p:pic>
      <p:pic>
        <p:nvPicPr>
          <p:cNvPr id="14" name="图片 13" descr="微信图片_202401292317303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7665085" y="2628900"/>
            <a:ext cx="1257300" cy="857250"/>
          </a:xfrm>
          <a:prstGeom prst="rect">
            <a:avLst/>
          </a:prstGeom>
        </p:spPr>
      </p:pic>
      <p:pic>
        <p:nvPicPr>
          <p:cNvPr id="15" name="图片 14" descr="微信图片_202401292317304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8510270" y="2740025"/>
            <a:ext cx="1190625" cy="866775"/>
          </a:xfrm>
          <a:prstGeom prst="rect">
            <a:avLst/>
          </a:prstGeom>
        </p:spPr>
      </p:pic>
      <p:pic>
        <p:nvPicPr>
          <p:cNvPr id="17" name="图片 16" descr="微信图片_202401292317442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9150985" y="2740025"/>
            <a:ext cx="1371600" cy="866775"/>
          </a:xfrm>
          <a:prstGeom prst="rect">
            <a:avLst/>
          </a:prstGeom>
        </p:spPr>
      </p:pic>
      <p:pic>
        <p:nvPicPr>
          <p:cNvPr id="10" name="图片 9" descr="微信图片_20240129231730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3862070" y="2609850"/>
            <a:ext cx="1181100" cy="876300"/>
          </a:xfrm>
          <a:prstGeom prst="rect">
            <a:avLst/>
          </a:prstGeom>
        </p:spPr>
      </p:pic>
      <p:pic>
        <p:nvPicPr>
          <p:cNvPr id="16" name="图片 15" descr="微信图片_202401292317441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9952990" y="2341245"/>
            <a:ext cx="1152525" cy="838200"/>
          </a:xfrm>
          <a:prstGeom prst="rect">
            <a:avLst/>
          </a:prstGeom>
        </p:spPr>
      </p:pic>
      <p:pic>
        <p:nvPicPr>
          <p:cNvPr id="18" name="图片 17" descr="微信图片_202401292317443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10751185" y="2417445"/>
            <a:ext cx="819150" cy="762000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image" Target="../media/image2.png"/><Relationship Id="rId18" Type="http://schemas.openxmlformats.org/officeDocument/2006/relationships/image" Target="../media/image13.png"/><Relationship Id="rId3" Type="http://schemas.openxmlformats.org/officeDocument/2006/relationships/tags" Target="../tags/tag14.xml"/><Relationship Id="rId21" Type="http://schemas.openxmlformats.org/officeDocument/2006/relationships/image" Target="../media/image11.png"/><Relationship Id="rId7" Type="http://schemas.openxmlformats.org/officeDocument/2006/relationships/tags" Target="../tags/tag18.xml"/><Relationship Id="rId12" Type="http://schemas.openxmlformats.org/officeDocument/2006/relationships/image" Target="../media/image1.png"/><Relationship Id="rId17" Type="http://schemas.openxmlformats.org/officeDocument/2006/relationships/image" Target="../media/image10.png"/><Relationship Id="rId2" Type="http://schemas.openxmlformats.org/officeDocument/2006/relationships/theme" Target="../theme/theme2.xml"/><Relationship Id="rId16" Type="http://schemas.openxmlformats.org/officeDocument/2006/relationships/image" Target="../media/image6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image" Target="../media/image5.png"/><Relationship Id="rId10" Type="http://schemas.openxmlformats.org/officeDocument/2006/relationships/tags" Target="../tags/tag21.xml"/><Relationship Id="rId19" Type="http://schemas.openxmlformats.org/officeDocument/2006/relationships/image" Target="../media/image14.png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tags" Target="../tags/tag33.xml"/><Relationship Id="rId18" Type="http://schemas.openxmlformats.org/officeDocument/2006/relationships/tags" Target="../tags/tag38.xml"/><Relationship Id="rId26" Type="http://schemas.openxmlformats.org/officeDocument/2006/relationships/image" Target="../media/image11.png"/><Relationship Id="rId3" Type="http://schemas.openxmlformats.org/officeDocument/2006/relationships/tags" Target="../tags/tag23.xml"/><Relationship Id="rId21" Type="http://schemas.openxmlformats.org/officeDocument/2006/relationships/image" Target="../media/image6.png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17" Type="http://schemas.openxmlformats.org/officeDocument/2006/relationships/tags" Target="../tags/tag37.xml"/><Relationship Id="rId25" Type="http://schemas.openxmlformats.org/officeDocument/2006/relationships/image" Target="../media/image10.png"/><Relationship Id="rId2" Type="http://schemas.openxmlformats.org/officeDocument/2006/relationships/theme" Target="../theme/theme3.xml"/><Relationship Id="rId16" Type="http://schemas.openxmlformats.org/officeDocument/2006/relationships/tags" Target="../tags/tag36.xml"/><Relationship Id="rId20" Type="http://schemas.openxmlformats.org/officeDocument/2006/relationships/image" Target="../media/image5.png"/><Relationship Id="rId29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24" Type="http://schemas.openxmlformats.org/officeDocument/2006/relationships/image" Target="../media/image9.png"/><Relationship Id="rId32" Type="http://schemas.openxmlformats.org/officeDocument/2006/relationships/image" Target="../media/image16.png"/><Relationship Id="rId5" Type="http://schemas.openxmlformats.org/officeDocument/2006/relationships/tags" Target="../tags/tag25.xml"/><Relationship Id="rId15" Type="http://schemas.openxmlformats.org/officeDocument/2006/relationships/tags" Target="../tags/tag35.xml"/><Relationship Id="rId23" Type="http://schemas.openxmlformats.org/officeDocument/2006/relationships/image" Target="../media/image8.png"/><Relationship Id="rId28" Type="http://schemas.openxmlformats.org/officeDocument/2006/relationships/image" Target="../media/image13.png"/><Relationship Id="rId10" Type="http://schemas.openxmlformats.org/officeDocument/2006/relationships/tags" Target="../tags/tag30.xml"/><Relationship Id="rId19" Type="http://schemas.openxmlformats.org/officeDocument/2006/relationships/image" Target="../media/image4.png"/><Relationship Id="rId31" Type="http://schemas.openxmlformats.org/officeDocument/2006/relationships/image" Target="../media/image1.png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tags" Target="../tags/tag34.xml"/><Relationship Id="rId22" Type="http://schemas.openxmlformats.org/officeDocument/2006/relationships/image" Target="../media/image7.png"/><Relationship Id="rId27" Type="http://schemas.openxmlformats.org/officeDocument/2006/relationships/image" Target="../media/image12.png"/><Relationship Id="rId30" Type="http://schemas.openxmlformats.org/officeDocument/2006/relationships/image" Target="../media/image1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9F8CA"/>
            </a:gs>
            <a:gs pos="4000">
              <a:srgbClr val="4EAADD"/>
            </a:gs>
          </a:gsLst>
          <a:lin ang="1434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 descr="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345930" y="-76200"/>
            <a:ext cx="1922780" cy="1222375"/>
          </a:xfrm>
          <a:prstGeom prst="rect">
            <a:avLst/>
          </a:prstGeom>
        </p:spPr>
      </p:pic>
      <p:pic>
        <p:nvPicPr>
          <p:cNvPr id="11" name="图片 10" descr="2F02A66E31BF084FE340463BB47_B9A95F73_185BC"/>
          <p:cNvPicPr>
            <a:picLocks noChangeAspect="1"/>
          </p:cNvPicPr>
          <p:nvPr userDrawn="1"/>
        </p:nvPicPr>
        <p:blipFill>
          <a:blip r:embed="rId13"/>
          <a:srcRect l="27678" r="29463"/>
          <a:stretch>
            <a:fillRect/>
          </a:stretch>
        </p:blipFill>
        <p:spPr>
          <a:xfrm>
            <a:off x="10914698" y="-76200"/>
            <a:ext cx="1372235" cy="1372235"/>
          </a:xfrm>
          <a:prstGeom prst="rect">
            <a:avLst/>
          </a:prstGeom>
        </p:spPr>
      </p:pic>
      <p:pic>
        <p:nvPicPr>
          <p:cNvPr id="13" name="图片 12" descr="微信图片_20240129231814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5962650"/>
            <a:ext cx="2257425" cy="895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9F8CA"/>
            </a:gs>
            <a:gs pos="4000">
              <a:srgbClr val="4EAADD"/>
            </a:gs>
          </a:gsLst>
          <a:lin ang="1434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 descr="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345930" y="-76200"/>
            <a:ext cx="1922780" cy="1222375"/>
          </a:xfrm>
          <a:prstGeom prst="rect">
            <a:avLst/>
          </a:prstGeom>
        </p:spPr>
      </p:pic>
      <p:pic>
        <p:nvPicPr>
          <p:cNvPr id="11" name="图片 10" descr="2F02A66E31BF084FE340463BB47_B9A95F73_185BC"/>
          <p:cNvPicPr>
            <a:picLocks noChangeAspect="1"/>
          </p:cNvPicPr>
          <p:nvPr userDrawn="1"/>
        </p:nvPicPr>
        <p:blipFill>
          <a:blip r:embed="rId13"/>
          <a:srcRect l="27678" r="29463"/>
          <a:stretch>
            <a:fillRect/>
          </a:stretch>
        </p:blipFill>
        <p:spPr>
          <a:xfrm>
            <a:off x="10914698" y="-76200"/>
            <a:ext cx="1372235" cy="1372235"/>
          </a:xfrm>
          <a:prstGeom prst="rect">
            <a:avLst/>
          </a:prstGeom>
        </p:spPr>
      </p:pic>
      <p:sp>
        <p:nvSpPr>
          <p:cNvPr id="7" name="文本框 6"/>
          <p:cNvSpPr txBox="1"/>
          <p:nvPr userDrawn="1">
            <p:custDataLst>
              <p:tags r:id="rId3"/>
            </p:custDataLst>
          </p:nvPr>
        </p:nvSpPr>
        <p:spPr>
          <a:xfrm>
            <a:off x="2119630" y="858520"/>
            <a:ext cx="40640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目录</a:t>
            </a:r>
            <a:r>
              <a:rPr lang="en-US" altLang="zh-CN" sz="4400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contents</a:t>
            </a:r>
          </a:p>
        </p:txBody>
      </p:sp>
      <p:pic>
        <p:nvPicPr>
          <p:cNvPr id="8" name="图片 7" descr="微信图片_20240129231428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966595" y="1674495"/>
            <a:ext cx="1038225" cy="828675"/>
          </a:xfrm>
          <a:prstGeom prst="rect">
            <a:avLst/>
          </a:prstGeom>
        </p:spPr>
      </p:pic>
      <p:pic>
        <p:nvPicPr>
          <p:cNvPr id="10" name="图片 9" descr="微信图片_20240129231433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2242820" y="2837180"/>
            <a:ext cx="523875" cy="552450"/>
          </a:xfrm>
          <a:prstGeom prst="rect">
            <a:avLst/>
          </a:prstGeom>
        </p:spPr>
      </p:pic>
      <p:pic>
        <p:nvPicPr>
          <p:cNvPr id="12" name="图片 11" descr="微信图片_20240129231438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1814830" y="3752215"/>
            <a:ext cx="1533525" cy="809625"/>
          </a:xfrm>
          <a:prstGeom prst="rect">
            <a:avLst/>
          </a:prstGeom>
        </p:spPr>
      </p:pic>
      <p:pic>
        <p:nvPicPr>
          <p:cNvPr id="14" name="图片 13" descr="微信图片_202401292317303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1905000" y="4667250"/>
            <a:ext cx="1257300" cy="857250"/>
          </a:xfrm>
          <a:prstGeom prst="rect">
            <a:avLst/>
          </a:prstGeom>
        </p:spPr>
      </p:pic>
      <p:pic>
        <p:nvPicPr>
          <p:cNvPr id="13" name="图片 12" descr="微信图片_20240129231730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5002530" y="1670685"/>
            <a:ext cx="1181100" cy="876300"/>
          </a:xfrm>
          <a:prstGeom prst="rect">
            <a:avLst/>
          </a:prstGeom>
        </p:spPr>
      </p:pic>
      <p:pic>
        <p:nvPicPr>
          <p:cNvPr id="16" name="图片 15" descr="微信图片_202401292317441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4991100" y="2761615"/>
            <a:ext cx="1152525" cy="838200"/>
          </a:xfrm>
          <a:prstGeom prst="rect">
            <a:avLst/>
          </a:prstGeom>
        </p:spPr>
      </p:pic>
      <p:pic>
        <p:nvPicPr>
          <p:cNvPr id="18" name="图片 17" descr="微信图片_202401292317443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5066665" y="3766820"/>
            <a:ext cx="819150" cy="762000"/>
          </a:xfrm>
          <a:prstGeom prst="rect">
            <a:avLst/>
          </a:prstGeom>
        </p:spPr>
      </p:pic>
      <p:pic>
        <p:nvPicPr>
          <p:cNvPr id="15" name="图片 14" descr="微信图片_202401292317304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5019040" y="4766310"/>
            <a:ext cx="1190625" cy="8667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ransition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rgbClr val="F9F8CA"/>
            </a:gs>
            <a:gs pos="4000">
              <a:srgbClr val="4EAADD"/>
            </a:gs>
          </a:gsLst>
          <a:lin ang="143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微信图片_20240129231428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356235" y="1061085"/>
            <a:ext cx="1038225" cy="828675"/>
          </a:xfrm>
          <a:prstGeom prst="rect">
            <a:avLst/>
          </a:prstGeom>
        </p:spPr>
      </p:pic>
      <p:pic>
        <p:nvPicPr>
          <p:cNvPr id="8" name="图片 7" descr="微信图片_2024012923143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1524635" y="1247140"/>
            <a:ext cx="523875" cy="552450"/>
          </a:xfrm>
          <a:prstGeom prst="rect">
            <a:avLst/>
          </a:prstGeom>
        </p:spPr>
      </p:pic>
      <p:pic>
        <p:nvPicPr>
          <p:cNvPr id="9" name="图片 8" descr="微信图片_20240129231438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2048510" y="1099185"/>
            <a:ext cx="1533525" cy="809625"/>
          </a:xfrm>
          <a:prstGeom prst="rect">
            <a:avLst/>
          </a:prstGeom>
        </p:spPr>
      </p:pic>
      <p:pic>
        <p:nvPicPr>
          <p:cNvPr id="11" name="图片 10" descr="微信图片_20240129231744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4004945" y="1032510"/>
            <a:ext cx="1466850" cy="838200"/>
          </a:xfrm>
          <a:prstGeom prst="rect">
            <a:avLst/>
          </a:prstGeom>
        </p:spPr>
      </p:pic>
      <p:pic>
        <p:nvPicPr>
          <p:cNvPr id="12" name="图片 11" descr="微信图片_202401292317301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4955540" y="1099185"/>
            <a:ext cx="1228725" cy="819150"/>
          </a:xfrm>
          <a:prstGeom prst="rect">
            <a:avLst/>
          </a:prstGeom>
        </p:spPr>
      </p:pic>
      <p:pic>
        <p:nvPicPr>
          <p:cNvPr id="13" name="图片 12" descr="微信图片_202401292317302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356235" y="2055495"/>
            <a:ext cx="1143000" cy="809625"/>
          </a:xfrm>
          <a:prstGeom prst="rect">
            <a:avLst/>
          </a:prstGeom>
        </p:spPr>
      </p:pic>
      <p:pic>
        <p:nvPicPr>
          <p:cNvPr id="14" name="图片 13" descr="微信图片_202401292317303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1158240" y="2007870"/>
            <a:ext cx="1257300" cy="857250"/>
          </a:xfrm>
          <a:prstGeom prst="rect">
            <a:avLst/>
          </a:prstGeom>
        </p:spPr>
      </p:pic>
      <p:pic>
        <p:nvPicPr>
          <p:cNvPr id="15" name="图片 14" descr="微信图片_202401292317304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2219960" y="2118360"/>
            <a:ext cx="1190625" cy="866775"/>
          </a:xfrm>
          <a:prstGeom prst="rect">
            <a:avLst/>
          </a:prstGeom>
        </p:spPr>
      </p:pic>
      <p:pic>
        <p:nvPicPr>
          <p:cNvPr id="17" name="图片 16" descr="微信图片_202401292317442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3011805" y="2055495"/>
            <a:ext cx="1371600" cy="866775"/>
          </a:xfrm>
          <a:prstGeom prst="rect">
            <a:avLst/>
          </a:prstGeom>
        </p:spPr>
      </p:pic>
      <p:pic>
        <p:nvPicPr>
          <p:cNvPr id="10" name="图片 9" descr="微信图片_20240129231730"/>
          <p:cNvPicPr>
            <a:picLocks noChangeAspect="1"/>
          </p:cNvPicPr>
          <p:nvPr userDrawn="1">
            <p:custDataLst>
              <p:tags r:id="rId16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3202305" y="1042035"/>
            <a:ext cx="1181100" cy="876300"/>
          </a:xfrm>
          <a:prstGeom prst="rect">
            <a:avLst/>
          </a:prstGeom>
        </p:spPr>
      </p:pic>
      <p:pic>
        <p:nvPicPr>
          <p:cNvPr id="16" name="图片 15" descr="微信图片_202401292317441"/>
          <p:cNvPicPr>
            <a:picLocks noChangeAspect="1"/>
          </p:cNvPicPr>
          <p:nvPr userDrawn="1">
            <p:custDataLst>
              <p:tags r:id="rId17"/>
            </p:custDataLst>
          </p:nvPr>
        </p:nvPicPr>
        <p:blipFill>
          <a:blip r:embed="rId29"/>
          <a:stretch>
            <a:fillRect/>
          </a:stretch>
        </p:blipFill>
        <p:spPr>
          <a:xfrm>
            <a:off x="4114800" y="2146935"/>
            <a:ext cx="1152525" cy="838200"/>
          </a:xfrm>
          <a:prstGeom prst="rect">
            <a:avLst/>
          </a:prstGeom>
        </p:spPr>
      </p:pic>
      <p:pic>
        <p:nvPicPr>
          <p:cNvPr id="18" name="图片 17" descr="微信图片_202401292317443"/>
          <p:cNvPicPr>
            <a:picLocks noChangeAspect="1"/>
          </p:cNvPicPr>
          <p:nvPr userDrawn="1">
            <p:custDataLst>
              <p:tags r:id="rId18"/>
            </p:custDataLst>
          </p:nvPr>
        </p:nvPicPr>
        <p:blipFill>
          <a:blip r:embed="rId30"/>
          <a:stretch>
            <a:fillRect/>
          </a:stretch>
        </p:blipFill>
        <p:spPr>
          <a:xfrm>
            <a:off x="5085080" y="2118360"/>
            <a:ext cx="819150" cy="762000"/>
          </a:xfrm>
          <a:prstGeom prst="rect">
            <a:avLst/>
          </a:prstGeom>
        </p:spPr>
      </p:pic>
      <p:pic>
        <p:nvPicPr>
          <p:cNvPr id="19" name="图片 18" descr="1"/>
          <p:cNvPicPr>
            <a:picLocks noChangeAspect="1"/>
          </p:cNvPicPr>
          <p:nvPr userDrawn="1"/>
        </p:nvPicPr>
        <p:blipFill>
          <a:blip r:embed="rId31"/>
          <a:stretch>
            <a:fillRect/>
          </a:stretch>
        </p:blipFill>
        <p:spPr>
          <a:xfrm>
            <a:off x="7179945" y="1247140"/>
            <a:ext cx="2457450" cy="1562100"/>
          </a:xfrm>
          <a:prstGeom prst="rect">
            <a:avLst/>
          </a:prstGeom>
        </p:spPr>
      </p:pic>
      <p:pic>
        <p:nvPicPr>
          <p:cNvPr id="20" name="图片 19" descr="微信图片_20240129231814"/>
          <p:cNvPicPr>
            <a:picLocks noChangeAspect="1"/>
          </p:cNvPicPr>
          <p:nvPr userDrawn="1"/>
        </p:nvPicPr>
        <p:blipFill>
          <a:blip r:embed="rId32"/>
          <a:stretch>
            <a:fillRect/>
          </a:stretch>
        </p:blipFill>
        <p:spPr>
          <a:xfrm>
            <a:off x="7379970" y="3228340"/>
            <a:ext cx="2257425" cy="895350"/>
          </a:xfrm>
          <a:prstGeom prst="rect">
            <a:avLst/>
          </a:prstGeom>
        </p:spPr>
      </p:pic>
    </p:spTree>
    <p:custDataLst>
      <p:tags r:id="rId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>
    <p:push dir="u"/>
  </p:transition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13" Type="http://schemas.openxmlformats.org/officeDocument/2006/relationships/image" Target="../media/image13.png"/><Relationship Id="rId3" Type="http://schemas.openxmlformats.org/officeDocument/2006/relationships/tags" Target="../tags/tag41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10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image" Target="../media/image6.png"/><Relationship Id="rId5" Type="http://schemas.openxmlformats.org/officeDocument/2006/relationships/tags" Target="../tags/tag43.xml"/><Relationship Id="rId10" Type="http://schemas.openxmlformats.org/officeDocument/2006/relationships/image" Target="../media/image5.png"/><Relationship Id="rId4" Type="http://schemas.openxmlformats.org/officeDocument/2006/relationships/tags" Target="../tags/tag42.xml"/><Relationship Id="rId9" Type="http://schemas.openxmlformats.org/officeDocument/2006/relationships/image" Target="../media/image4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2022-TU-Eindhoven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汇报人：探微</a:t>
            </a:r>
            <a:r>
              <a:rPr lang="en-US" altLang="zh-CN" dirty="0"/>
              <a:t>-</a:t>
            </a:r>
            <a:r>
              <a:rPr lang="zh-CN" altLang="en-US" dirty="0"/>
              <a:t>环</a:t>
            </a:r>
            <a:r>
              <a:rPr lang="en-US" altLang="zh-CN" dirty="0"/>
              <a:t>3 </a:t>
            </a:r>
            <a:r>
              <a:rPr lang="zh-CN" altLang="en-US" dirty="0"/>
              <a:t>龚建廷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38C54-9BA7-256B-E4A6-6F9F91B0D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2C29B3F-B180-6999-8997-5870C9950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charset="0"/>
                <a:ea typeface="微软雅黑" panose="020B0503020204020204" pitchFamily="34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309345D-8947-81ED-CDD2-FB32914A8AB0}"/>
              </a:ext>
            </a:extLst>
          </p:cNvPr>
          <p:cNvSpPr txBox="1"/>
          <p:nvPr/>
        </p:nvSpPr>
        <p:spPr>
          <a:xfrm>
            <a:off x="482080" y="540682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Model(Results)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111BBA4-9D58-A535-07FA-D7145521497B}"/>
              </a:ext>
            </a:extLst>
          </p:cNvPr>
          <p:cNvSpPr txBox="1"/>
          <p:nvPr/>
        </p:nvSpPr>
        <p:spPr>
          <a:xfrm>
            <a:off x="821093" y="1175657"/>
            <a:ext cx="109634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解离常数的结果如下：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K </a:t>
            </a:r>
            <a:r>
              <a:rPr kumimoji="0" lang="en-US" altLang="zh-CN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1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影响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IL-10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某一时刻的浓度，但不影响平衡浓度</a:t>
            </a: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，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对于所有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K </a:t>
            </a:r>
            <a:r>
              <a:rPr kumimoji="0" lang="en-US" altLang="zh-CN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1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值，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36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小时后达到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IL-10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浓度的平衡，但图中没有描述。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252324F-2E53-9254-83BB-8265B20ED3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127364"/>
            <a:ext cx="5645020" cy="436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684417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1389DD-42F3-D53E-4C97-83433FD08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3D5C6F6-5102-CE64-A676-553A76762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charset="0"/>
                <a:ea typeface="微软雅黑" panose="020B0503020204020204" pitchFamily="34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3E42CA1-B11C-2668-F17D-3EA1D4A9CBE8}"/>
              </a:ext>
            </a:extLst>
          </p:cNvPr>
          <p:cNvSpPr txBox="1"/>
          <p:nvPr/>
        </p:nvSpPr>
        <p:spPr>
          <a:xfrm>
            <a:off x="463418" y="316748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Human Practice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444F6FE-4CED-5C9A-D967-5CD5C28AD40F}"/>
              </a:ext>
            </a:extLst>
          </p:cNvPr>
          <p:cNvSpPr txBox="1"/>
          <p:nvPr/>
        </p:nvSpPr>
        <p:spPr>
          <a:xfrm>
            <a:off x="1175658" y="717181"/>
            <a:ext cx="8117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这个组的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HP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项目</a:t>
            </a: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比较有意思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，有专家的访谈，有企业家身份（</a:t>
            </a:r>
            <a:r>
              <a:rPr lang="zh-CN" altLang="en-US" dirty="0">
                <a:solidFill>
                  <a:prstClr val="black"/>
                </a:solidFill>
              </a:rPr>
              <a:t>怎么翻译？）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，</a:t>
            </a: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有相关法律的分析，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有教育项目（课程设计竟然也用了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DBTL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循环），另外这个各方关系的分析也很不错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BB2FF2B-B91A-5AFA-D1C9-3813642307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27" y="1710233"/>
            <a:ext cx="5123482" cy="263783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92426B3-AD31-94FD-7CA9-CB264CD2FC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27" y="4314587"/>
            <a:ext cx="6596742" cy="254023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7FA0236-7F02-114F-9411-680CFBC43E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749" y="1710233"/>
            <a:ext cx="6729164" cy="316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74498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C3C8F4-CA9A-DE03-0CA7-FEC9160AE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6E108C4-B2D1-DC61-CFA9-833320690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charset="0"/>
                <a:ea typeface="微软雅黑" panose="020B0503020204020204" pitchFamily="34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2103082-A06B-36AD-57E8-9E8B7F8ABF72}"/>
              </a:ext>
            </a:extLst>
          </p:cNvPr>
          <p:cNvSpPr txBox="1"/>
          <p:nvPr/>
        </p:nvSpPr>
        <p:spPr>
          <a:xfrm>
            <a:off x="482080" y="540682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Others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F88A61F-1859-5829-B737-2E3C871171CF}"/>
              </a:ext>
            </a:extLst>
          </p:cNvPr>
          <p:cNvSpPr txBox="1"/>
          <p:nvPr/>
        </p:nvSpPr>
        <p:spPr>
          <a:xfrm>
            <a:off x="1138335" y="1063902"/>
            <a:ext cx="8117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Awards: Grand prize</a:t>
            </a:r>
            <a:r>
              <a:rPr lang="en-US" altLang="zh-CN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, Best Therapeutics Project, Best Model, Best Human Practice, Best Supporting Entrepreneurship, Best Presentation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C77D64F-009A-4990-4A97-915B52253D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51" b="19493"/>
          <a:stretch/>
        </p:blipFill>
        <p:spPr>
          <a:xfrm>
            <a:off x="0" y="1856791"/>
            <a:ext cx="12192000" cy="196876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AE76B6C-B577-649F-3530-4E5087F0FCD4}"/>
              </a:ext>
            </a:extLst>
          </p:cNvPr>
          <p:cNvSpPr txBox="1"/>
          <p:nvPr/>
        </p:nvSpPr>
        <p:spPr>
          <a:xfrm>
            <a:off x="1203649" y="3972109"/>
            <a:ext cx="84628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优点：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，多次有意识地将</a:t>
            </a:r>
            <a:r>
              <a:rPr lang="en-US" altLang="zh-CN" dirty="0"/>
              <a:t>DBTL</a:t>
            </a:r>
            <a:r>
              <a:rPr lang="zh-CN" altLang="en-US" dirty="0"/>
              <a:t>的概念运用到湿实验的记录中，创新性使用</a:t>
            </a:r>
            <a:r>
              <a:rPr lang="en-US" altLang="zh-CN" dirty="0"/>
              <a:t>research</a:t>
            </a:r>
          </a:p>
          <a:p>
            <a:r>
              <a:rPr lang="en-US" altLang="zh-CN" dirty="0"/>
              <a:t>2</a:t>
            </a:r>
            <a:r>
              <a:rPr lang="zh-CN" altLang="en-US" dirty="0"/>
              <a:t>，</a:t>
            </a:r>
            <a:r>
              <a:rPr lang="zh-CN" altLang="en-US"/>
              <a:t>数据建模较为完善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，丰富的</a:t>
            </a:r>
            <a:r>
              <a:rPr lang="en-US" altLang="zh-CN" dirty="0"/>
              <a:t>HP</a:t>
            </a:r>
            <a:r>
              <a:rPr lang="zh-CN" altLang="en-US" dirty="0"/>
              <a:t>活动，对产品的未来发展作了充分的考虑（与项目完成度形成鲜明对比），</a:t>
            </a:r>
            <a:r>
              <a:rPr lang="en-US" altLang="zh-CN" dirty="0"/>
              <a:t>HP</a:t>
            </a:r>
            <a:r>
              <a:rPr lang="zh-CN" altLang="en-US" dirty="0"/>
              <a:t>指导湿实验和建模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，</a:t>
            </a:r>
            <a:r>
              <a:rPr lang="en-US" altLang="zh-CN" dirty="0"/>
              <a:t>Wiki</a:t>
            </a:r>
            <a:r>
              <a:rPr lang="zh-CN" altLang="en-US" dirty="0"/>
              <a:t>上每一页都有一句名言</a:t>
            </a:r>
            <a:endParaRPr lang="en-US" altLang="zh-CN" dirty="0"/>
          </a:p>
          <a:p>
            <a:r>
              <a:rPr lang="zh-CN" altLang="en-US" dirty="0"/>
              <a:t>缺点：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，湿实验的完成度较低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，创新性较弱</a:t>
            </a:r>
          </a:p>
        </p:txBody>
      </p:sp>
    </p:spTree>
    <p:extLst>
      <p:ext uri="{BB962C8B-B14F-4D97-AF65-F5344CB8AC3E}">
        <p14:creationId xmlns:p14="http://schemas.microsoft.com/office/powerpoint/2010/main" val="3889039677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2F6F87-A6F4-048B-0598-3ADF96752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4B3D089-EC33-C28E-DE43-3BA1534CA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charset="0"/>
                <a:ea typeface="微软雅黑" panose="020B0503020204020204" pitchFamily="34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FCEEE59-6A57-29E9-CB0E-58317D7F85BA}"/>
              </a:ext>
            </a:extLst>
          </p:cNvPr>
          <p:cNvSpPr txBox="1"/>
          <p:nvPr/>
        </p:nvSpPr>
        <p:spPr>
          <a:xfrm>
            <a:off x="2873830" y="2967335"/>
            <a:ext cx="7968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/>
              <a:t>汇报完毕 谢谢大家</a:t>
            </a:r>
          </a:p>
        </p:txBody>
      </p:sp>
    </p:spTree>
    <p:extLst>
      <p:ext uri="{BB962C8B-B14F-4D97-AF65-F5344CB8AC3E}">
        <p14:creationId xmlns:p14="http://schemas.microsoft.com/office/powerpoint/2010/main" val="160497195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>
            <p:custDataLst>
              <p:tags r:id="rId1"/>
            </p:custDataLst>
          </p:nvPr>
        </p:nvSpPr>
        <p:spPr>
          <a:xfrm>
            <a:off x="2119630" y="858520"/>
            <a:ext cx="40640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目录</a:t>
            </a:r>
            <a:r>
              <a:rPr lang="en-US" altLang="zh-CN" sz="4400" b="1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contents</a:t>
            </a:r>
          </a:p>
        </p:txBody>
      </p:sp>
      <p:pic>
        <p:nvPicPr>
          <p:cNvPr id="8" name="图片 7" descr="微信图片_2024012923142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966595" y="1674495"/>
            <a:ext cx="1038225" cy="828675"/>
          </a:xfrm>
          <a:prstGeom prst="rect">
            <a:avLst/>
          </a:prstGeom>
        </p:spPr>
      </p:pic>
      <p:pic>
        <p:nvPicPr>
          <p:cNvPr id="10" name="图片 9" descr="微信图片_2024012923143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2242820" y="2837180"/>
            <a:ext cx="523875" cy="552450"/>
          </a:xfrm>
          <a:prstGeom prst="rect">
            <a:avLst/>
          </a:prstGeom>
        </p:spPr>
      </p:pic>
      <p:pic>
        <p:nvPicPr>
          <p:cNvPr id="12" name="图片 11" descr="微信图片_20240129231438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814830" y="3752215"/>
            <a:ext cx="1533525" cy="809625"/>
          </a:xfrm>
          <a:prstGeom prst="rect">
            <a:avLst/>
          </a:prstGeom>
        </p:spPr>
      </p:pic>
      <p:pic>
        <p:nvPicPr>
          <p:cNvPr id="14" name="图片 13" descr="微信图片_202401292317303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905000" y="4667250"/>
            <a:ext cx="1257300" cy="857250"/>
          </a:xfrm>
          <a:prstGeom prst="rect">
            <a:avLst/>
          </a:prstGeom>
        </p:spPr>
      </p:pic>
      <p:pic>
        <p:nvPicPr>
          <p:cNvPr id="13" name="图片 12" descr="微信图片_20240129231730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002530" y="1670685"/>
            <a:ext cx="1181100" cy="87630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068FC11-9311-B4ED-335A-EB4D1B0F50D8}"/>
              </a:ext>
            </a:extLst>
          </p:cNvPr>
          <p:cNvSpPr txBox="1"/>
          <p:nvPr/>
        </p:nvSpPr>
        <p:spPr>
          <a:xfrm>
            <a:off x="3004820" y="1929179"/>
            <a:ext cx="1832651" cy="383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Backgrounds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A6D5C16-B6AD-B615-3506-19CE2981AFFE}"/>
              </a:ext>
            </a:extLst>
          </p:cNvPr>
          <p:cNvSpPr txBox="1"/>
          <p:nvPr/>
        </p:nvSpPr>
        <p:spPr>
          <a:xfrm>
            <a:off x="3004820" y="3006172"/>
            <a:ext cx="1260410" cy="383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!MPACT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1C35B29-4030-B988-FE40-6A42AE09CB20}"/>
              </a:ext>
            </a:extLst>
          </p:cNvPr>
          <p:cNvSpPr txBox="1"/>
          <p:nvPr/>
        </p:nvSpPr>
        <p:spPr>
          <a:xfrm>
            <a:off x="3004820" y="4094816"/>
            <a:ext cx="1832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Wet Lab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F1C7A73-C725-C3DE-5AA0-E3F95853E002}"/>
              </a:ext>
            </a:extLst>
          </p:cNvPr>
          <p:cNvSpPr txBox="1"/>
          <p:nvPr/>
        </p:nvSpPr>
        <p:spPr>
          <a:xfrm>
            <a:off x="2957985" y="5055878"/>
            <a:ext cx="1354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Model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1B605BD-89D8-AC9F-9A30-B54BD0EABB3E}"/>
              </a:ext>
            </a:extLst>
          </p:cNvPr>
          <p:cNvSpPr txBox="1"/>
          <p:nvPr/>
        </p:nvSpPr>
        <p:spPr>
          <a:xfrm>
            <a:off x="5889030" y="2928738"/>
            <a:ext cx="2097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Others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6C6854DC-2D4E-C1FC-9399-AD4E4021329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50521" y="2692744"/>
            <a:ext cx="1152244" cy="84132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0173B125-EB41-79A0-ABDF-73C000919276}"/>
              </a:ext>
            </a:extLst>
          </p:cNvPr>
          <p:cNvSpPr txBox="1"/>
          <p:nvPr/>
        </p:nvSpPr>
        <p:spPr>
          <a:xfrm>
            <a:off x="5889030" y="2008623"/>
            <a:ext cx="2097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Human Practice</a:t>
            </a:r>
            <a:endParaRPr lang="zh-CN" altLang="en-US" dirty="0"/>
          </a:p>
        </p:txBody>
      </p:sp>
    </p:spTree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8428966-3144-106A-A26B-4305A3C94A64}"/>
              </a:ext>
            </a:extLst>
          </p:cNvPr>
          <p:cNvSpPr txBox="1"/>
          <p:nvPr/>
        </p:nvSpPr>
        <p:spPr>
          <a:xfrm>
            <a:off x="799321" y="678304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Backgrounds</a:t>
            </a:r>
            <a:endParaRPr lang="zh-CN" altLang="en-US" sz="28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D032F16-A1D8-29A0-8B1A-8A7798F45576}"/>
              </a:ext>
            </a:extLst>
          </p:cNvPr>
          <p:cNvSpPr txBox="1"/>
          <p:nvPr/>
        </p:nvSpPr>
        <p:spPr>
          <a:xfrm>
            <a:off x="1147665" y="1201524"/>
            <a:ext cx="8714792" cy="2638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/>
              <a:t>抗中性粒细胞细胞质抗体（</a:t>
            </a:r>
            <a:r>
              <a:rPr lang="en-US" altLang="zh-CN" sz="1600" dirty="0"/>
              <a:t>ANCA</a:t>
            </a:r>
            <a:r>
              <a:rPr lang="zh-CN" altLang="en-US" sz="1600" dirty="0"/>
              <a:t>）相关血管炎（</a:t>
            </a:r>
            <a:r>
              <a:rPr lang="en-US" altLang="zh-CN" sz="1600" dirty="0"/>
              <a:t>AAV</a:t>
            </a:r>
            <a:r>
              <a:rPr lang="zh-CN" altLang="en-US" sz="1600" dirty="0"/>
              <a:t>）的其中一种：肉芽肿性多血管炎（</a:t>
            </a:r>
            <a:r>
              <a:rPr lang="en-US" altLang="zh-CN" sz="1600" dirty="0"/>
              <a:t>GPA</a:t>
            </a:r>
            <a:r>
              <a:rPr lang="zh-CN" altLang="en-US" sz="1600" dirty="0"/>
              <a:t>）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AAV </a:t>
            </a:r>
            <a:r>
              <a:rPr lang="zh-CN" altLang="en-US" sz="1600" dirty="0"/>
              <a:t>与致病性抗中性粒细胞胞浆抗体 （</a:t>
            </a:r>
            <a:r>
              <a:rPr lang="en-US" altLang="zh-CN" sz="1600" dirty="0"/>
              <a:t>ANCA</a:t>
            </a:r>
            <a:r>
              <a:rPr lang="zh-CN" altLang="en-US" sz="1600" dirty="0"/>
              <a:t>） 的产生有关，这些抗体靶向两种主要抗原：白细胞蛋白酶 </a:t>
            </a:r>
            <a:r>
              <a:rPr lang="en-US" altLang="zh-CN" sz="1600" dirty="0"/>
              <a:t>3 </a:t>
            </a:r>
            <a:r>
              <a:rPr lang="zh-CN" altLang="en-US" sz="1600" dirty="0"/>
              <a:t>（</a:t>
            </a:r>
            <a:r>
              <a:rPr lang="en-US" altLang="zh-CN" sz="1600" dirty="0"/>
              <a:t>PR3</a:t>
            </a:r>
            <a:r>
              <a:rPr lang="zh-CN" altLang="en-US" sz="1600" dirty="0"/>
              <a:t>） 和髓过氧化物酶 （</a:t>
            </a:r>
            <a:r>
              <a:rPr lang="en-US" altLang="zh-CN" sz="1600" dirty="0"/>
              <a:t>MPO</a:t>
            </a:r>
            <a:r>
              <a:rPr lang="zh-CN" altLang="en-US" sz="1600" dirty="0"/>
              <a:t>）。大多数</a:t>
            </a:r>
            <a:r>
              <a:rPr lang="en-US" altLang="zh-CN" sz="1600" dirty="0"/>
              <a:t>GPA</a:t>
            </a:r>
            <a:r>
              <a:rPr lang="zh-CN" altLang="en-US" sz="1600" dirty="0"/>
              <a:t>病例具有靶向</a:t>
            </a:r>
            <a:r>
              <a:rPr lang="en-US" altLang="zh-CN" sz="1600" dirty="0"/>
              <a:t>PR3</a:t>
            </a:r>
            <a:r>
              <a:rPr lang="zh-CN" altLang="en-US" sz="1600" dirty="0"/>
              <a:t>的</a:t>
            </a:r>
            <a:r>
              <a:rPr lang="en-US" altLang="zh-CN" sz="1600" dirty="0"/>
              <a:t>ANCA</a:t>
            </a:r>
            <a:r>
              <a:rPr lang="zh-CN" altLang="en-US" sz="1600" dirty="0"/>
              <a:t>自身抗体。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目前的治疗方式和缺点：通过对免疫系统的非特异性抑制进行治疗，会带来严重的副作用，并且难以解决疾病复发的问题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Human Practice :interviews with Utrecht University Medical Center, Novartis, and Catherina Hospital </a:t>
            </a:r>
            <a:r>
              <a:rPr lang="zh-CN" altLang="en-US" sz="1600" dirty="0"/>
              <a:t>证明</a:t>
            </a:r>
            <a:r>
              <a:rPr lang="en-US" altLang="zh-CN" sz="1600" dirty="0"/>
              <a:t> IL-10</a:t>
            </a:r>
            <a:r>
              <a:rPr lang="zh-CN" altLang="en-US" sz="1600" dirty="0"/>
              <a:t>的局部释放被认为在治疗自身免疫性疾病方面具有巨大潜力</a:t>
            </a:r>
            <a:endParaRPr lang="en-US" altLang="zh-CN" sz="16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4445B51-F7C3-CF95-5E8A-7148C1FE0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866" y="3887742"/>
            <a:ext cx="7240556" cy="2167826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167AAB-0C29-2294-CA7B-9786E801F9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674E771-F094-C3F4-39CE-6AE7AFB78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charset="0"/>
                <a:ea typeface="微软雅黑" panose="020B0503020204020204" pitchFamily="34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9BB9E34-19B6-3441-4DF7-81C92F51A867}"/>
              </a:ext>
            </a:extLst>
          </p:cNvPr>
          <p:cNvSpPr txBox="1"/>
          <p:nvPr/>
        </p:nvSpPr>
        <p:spPr>
          <a:xfrm>
            <a:off x="482080" y="540682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!</a:t>
            </a:r>
            <a:r>
              <a:rPr lang="en-US" altLang="zh-CN" sz="2800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M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PACT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AD5C5DE-CD61-DAAB-923D-81BECC0BFFE0}"/>
              </a:ext>
            </a:extLst>
          </p:cNvPr>
          <p:cNvSpPr txBox="1"/>
          <p:nvPr/>
        </p:nvSpPr>
        <p:spPr>
          <a:xfrm>
            <a:off x="1175657" y="1063902"/>
            <a:ext cx="4581331" cy="4484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解决方案：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!MPACT: a Modular and Personalized Autoimmune Cell Therapy</a:t>
            </a:r>
          </a:p>
          <a:p>
            <a:pPr lvl="0">
              <a:lnSpc>
                <a:spcPct val="150000"/>
              </a:lnSpc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!MPACT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类似于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CAR T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细胞：从患者身上收获的免疫细胞将与合成受体进行基因工程改造并繁殖，之后这些细胞将被注射回患者体内。</a:t>
            </a:r>
            <a:r>
              <a:rPr lang="zh-CN" altLang="en-US" sz="1600" dirty="0">
                <a:solidFill>
                  <a:prstClr val="black"/>
                </a:solidFill>
              </a:rPr>
              <a:t>在体内，工程细胞将如图所示发挥作用以对抗炎症。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600" dirty="0">
                <a:solidFill>
                  <a:prstClr val="black"/>
                </a:solidFill>
              </a:rPr>
              <a:t>ANCA</a:t>
            </a:r>
            <a:r>
              <a:rPr lang="zh-CN" altLang="en-US" sz="1600" dirty="0">
                <a:solidFill>
                  <a:prstClr val="black"/>
                </a:solidFill>
              </a:rPr>
              <a:t>受体的构建基于</a:t>
            </a:r>
            <a:r>
              <a:rPr lang="en-US" altLang="zh-CN" sz="1600" dirty="0" err="1">
                <a:solidFill>
                  <a:prstClr val="black"/>
                </a:solidFill>
              </a:rPr>
              <a:t>Scheller</a:t>
            </a:r>
            <a:r>
              <a:rPr lang="zh-CN" altLang="en-US" sz="1600" dirty="0">
                <a:solidFill>
                  <a:prstClr val="black"/>
                </a:solidFill>
              </a:rPr>
              <a:t>等人描述的</a:t>
            </a:r>
            <a:r>
              <a:rPr lang="en-US" altLang="zh-CN" sz="1600" dirty="0">
                <a:solidFill>
                  <a:prstClr val="black"/>
                </a:solidFill>
              </a:rPr>
              <a:t>the Generalized Extracellular Molecule Sensor (GEMS) platform </a:t>
            </a:r>
            <a:r>
              <a:rPr lang="zh-CN" altLang="en-US" sz="1600" dirty="0">
                <a:solidFill>
                  <a:prstClr val="black"/>
                </a:solidFill>
              </a:rPr>
              <a:t>，</a:t>
            </a:r>
            <a:r>
              <a:rPr lang="en-US" altLang="zh-CN" sz="1600" dirty="0">
                <a:solidFill>
                  <a:prstClr val="black"/>
                </a:solidFill>
              </a:rPr>
              <a:t>ANCA</a:t>
            </a:r>
            <a:r>
              <a:rPr lang="zh-CN" altLang="en-US" sz="1600" dirty="0">
                <a:solidFill>
                  <a:prstClr val="black"/>
                </a:solidFill>
              </a:rPr>
              <a:t>和受体的结合激活了</a:t>
            </a:r>
            <a:r>
              <a:rPr lang="en-US" altLang="zh-CN" sz="1600" dirty="0">
                <a:solidFill>
                  <a:prstClr val="black"/>
                </a:solidFill>
              </a:rPr>
              <a:t>JAK/STAT</a:t>
            </a:r>
            <a:r>
              <a:rPr lang="zh-CN" altLang="en-US" sz="1600" dirty="0">
                <a:solidFill>
                  <a:prstClr val="black"/>
                </a:solidFill>
              </a:rPr>
              <a:t>信号通路，继而促进</a:t>
            </a:r>
            <a:r>
              <a:rPr lang="en-US" altLang="zh-CN" sz="1600" dirty="0">
                <a:solidFill>
                  <a:prstClr val="black"/>
                </a:solidFill>
              </a:rPr>
              <a:t>IL-10</a:t>
            </a:r>
            <a:r>
              <a:rPr lang="zh-CN" altLang="en-US" sz="1600" dirty="0">
                <a:solidFill>
                  <a:prstClr val="black"/>
                </a:solidFill>
              </a:rPr>
              <a:t>的合成</a:t>
            </a:r>
            <a:endParaRPr lang="en-US" altLang="zh-CN" sz="16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sz="1600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HP</a:t>
            </a:r>
            <a:r>
              <a:rPr lang="zh-CN" altLang="en-US" sz="1600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中</a:t>
            </a:r>
            <a:r>
              <a:rPr lang="en-US" altLang="zh-CN" sz="1600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Maastricht University Medical Center</a:t>
            </a:r>
            <a:r>
              <a:rPr lang="zh-CN" altLang="en-US" sz="1600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肯定了他们的设想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363EF32-4DAD-F00C-4C8D-DAC2F31C40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988" y="1203437"/>
            <a:ext cx="6307987" cy="459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33386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5AD81-FBD2-3370-442E-D82F2F63E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25842CC-973E-8200-71F4-10107DD29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charset="0"/>
                <a:ea typeface="微软雅黑" panose="020B0503020204020204" pitchFamily="34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6C2A53D-5939-5905-DE14-96D0B4A214EC}"/>
              </a:ext>
            </a:extLst>
          </p:cNvPr>
          <p:cNvSpPr txBox="1"/>
          <p:nvPr/>
        </p:nvSpPr>
        <p:spPr>
          <a:xfrm>
            <a:off x="444757" y="512690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Wet Lab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870C347-F6F7-AE88-011C-06E20C015F42}"/>
              </a:ext>
            </a:extLst>
          </p:cNvPr>
          <p:cNvSpPr txBox="1"/>
          <p:nvPr/>
        </p:nvSpPr>
        <p:spPr>
          <a:xfrm>
            <a:off x="1077000" y="1173026"/>
            <a:ext cx="71926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湿实验部分连续采用了</a:t>
            </a:r>
            <a:r>
              <a:rPr lang="en-US" altLang="zh-CN" dirty="0"/>
              <a:t>5</a:t>
            </a:r>
            <a:r>
              <a:rPr lang="zh-CN" altLang="en-US" dirty="0"/>
              <a:t>次</a:t>
            </a:r>
            <a:r>
              <a:rPr lang="en-US" altLang="zh-CN" dirty="0"/>
              <a:t>DBTL</a:t>
            </a:r>
            <a:r>
              <a:rPr lang="zh-CN" altLang="en-US" dirty="0"/>
              <a:t>迭代试图克隆</a:t>
            </a:r>
            <a:r>
              <a:rPr lang="en-US" altLang="zh-CN" dirty="0"/>
              <a:t>PR3</a:t>
            </a:r>
            <a:r>
              <a:rPr lang="zh-CN" altLang="en-US" dirty="0"/>
              <a:t>的胞外结构域并合成上图中的受体，但结果均以失败告终</a:t>
            </a:r>
            <a:endParaRPr lang="en-US" altLang="zh-CN" dirty="0"/>
          </a:p>
          <a:p>
            <a:r>
              <a:rPr lang="zh-CN" altLang="en-US" dirty="0"/>
              <a:t>方案一为直接用</a:t>
            </a:r>
            <a:r>
              <a:rPr lang="en-US" altLang="zh-CN" dirty="0" err="1"/>
              <a:t>BamHI</a:t>
            </a:r>
            <a:r>
              <a:rPr lang="zh-CN" altLang="en-US" dirty="0"/>
              <a:t>和</a:t>
            </a:r>
            <a:r>
              <a:rPr lang="en-US" altLang="zh-CN" dirty="0" err="1"/>
              <a:t>EcoRI</a:t>
            </a:r>
            <a:r>
              <a:rPr lang="zh-CN" altLang="en-US" dirty="0"/>
              <a:t>双酶切，因为</a:t>
            </a:r>
            <a:r>
              <a:rPr lang="en-US" altLang="zh-CN" dirty="0" err="1"/>
              <a:t>BamHI</a:t>
            </a:r>
            <a:r>
              <a:rPr lang="zh-CN" altLang="en-US" dirty="0"/>
              <a:t>消化连接子而失败。</a:t>
            </a:r>
            <a:endParaRPr lang="en-US" altLang="zh-CN" dirty="0"/>
          </a:p>
          <a:p>
            <a:r>
              <a:rPr lang="zh-CN" altLang="en-US" dirty="0"/>
              <a:t>方案二如下图，但是连接或者酶切过程仍然没有成功（</a:t>
            </a:r>
            <a:r>
              <a:rPr lang="en-US" altLang="zh-CN" dirty="0"/>
              <a:t>Wiki</a:t>
            </a:r>
            <a:r>
              <a:rPr lang="zh-CN" altLang="en-US" dirty="0"/>
              <a:t>中没有说明原因）</a:t>
            </a:r>
            <a:endParaRPr lang="en-US" altLang="zh-CN" dirty="0"/>
          </a:p>
          <a:p>
            <a:r>
              <a:rPr lang="zh-CN" altLang="en-US" dirty="0"/>
              <a:t>方案三如右图，采用</a:t>
            </a:r>
            <a:r>
              <a:rPr lang="en-US" altLang="zh-CN" dirty="0"/>
              <a:t>Gibson</a:t>
            </a:r>
            <a:r>
              <a:rPr lang="zh-CN" altLang="en-US" dirty="0"/>
              <a:t>组装法，尝试利用线性化的质粒重叠延伸</a:t>
            </a:r>
            <a:r>
              <a:rPr lang="en-US" altLang="zh-CN" dirty="0"/>
              <a:t>PCR</a:t>
            </a:r>
            <a:r>
              <a:rPr lang="zh-CN" altLang="en-US" dirty="0"/>
              <a:t>得到产物，实验失败的原因可能是设计的引物存在其他结合位点</a:t>
            </a:r>
            <a:endParaRPr lang="en-US" altLang="zh-CN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E34FF468-750C-2038-77ED-1447962BA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000" y="3148129"/>
            <a:ext cx="3750907" cy="339779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BE4C4653-7F6A-F872-9603-ED5F53B3BC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630" y="1315616"/>
            <a:ext cx="3651204" cy="517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148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D85210-FD2A-8243-F137-89996B808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059DBFB-4ADB-9611-5E4B-6A6A09DC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charset="0"/>
                <a:ea typeface="微软雅黑" panose="020B0503020204020204" pitchFamily="34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0B115E6-2354-4654-7747-C0DCA707F72B}"/>
              </a:ext>
            </a:extLst>
          </p:cNvPr>
          <p:cNvSpPr txBox="1"/>
          <p:nvPr/>
        </p:nvSpPr>
        <p:spPr>
          <a:xfrm>
            <a:off x="482080" y="540682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Wet Lab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B24F2D7-90EE-118E-5134-24BE008C2959}"/>
              </a:ext>
            </a:extLst>
          </p:cNvPr>
          <p:cNvSpPr txBox="1"/>
          <p:nvPr/>
        </p:nvSpPr>
        <p:spPr>
          <a:xfrm>
            <a:off x="918625" y="935803"/>
            <a:ext cx="6154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方案四</a:t>
            </a:r>
            <a:endParaRPr lang="en-US" altLang="zh-CN" dirty="0"/>
          </a:p>
          <a:p>
            <a:r>
              <a:rPr lang="zh-CN" altLang="en-US" dirty="0"/>
              <a:t>序列分析表明，质粒中分泌信号内存在一个</a:t>
            </a:r>
            <a:r>
              <a:rPr lang="en-US" altLang="zh-CN" dirty="0"/>
              <a:t>Kfl1</a:t>
            </a:r>
            <a:r>
              <a:rPr lang="zh-CN" altLang="en-US" dirty="0"/>
              <a:t>酶切位点，如图所示，此处尝试用重叠延伸</a:t>
            </a:r>
            <a:r>
              <a:rPr lang="en-US" altLang="zh-CN" dirty="0"/>
              <a:t>PCR</a:t>
            </a:r>
            <a:r>
              <a:rPr lang="zh-CN" altLang="en-US" dirty="0"/>
              <a:t>获得</a:t>
            </a:r>
            <a:r>
              <a:rPr lang="en-US" altLang="zh-CN" dirty="0"/>
              <a:t>PR3</a:t>
            </a:r>
            <a:r>
              <a:rPr lang="zh-CN" altLang="en-US" dirty="0"/>
              <a:t>片段，并用</a:t>
            </a:r>
            <a:r>
              <a:rPr lang="en-US" altLang="zh-CN" dirty="0"/>
              <a:t>Kfl1 and </a:t>
            </a:r>
            <a:r>
              <a:rPr lang="en-US" altLang="zh-CN" dirty="0" err="1"/>
              <a:t>EcoRI</a:t>
            </a:r>
            <a:r>
              <a:rPr lang="zh-CN" altLang="en-US" dirty="0"/>
              <a:t>酶切，最后进行连接（需要保证分泌信号的完整性）</a:t>
            </a:r>
            <a:endParaRPr lang="en-US" altLang="zh-CN" dirty="0"/>
          </a:p>
          <a:p>
            <a:r>
              <a:rPr lang="zh-CN" altLang="en-US" dirty="0"/>
              <a:t>琼脂培养基上没有出现菌落，失败原因未知，可能是</a:t>
            </a:r>
            <a:r>
              <a:rPr lang="en-US" altLang="zh-CN" dirty="0"/>
              <a:t>PR3</a:t>
            </a:r>
            <a:r>
              <a:rPr lang="zh-CN" altLang="en-US" dirty="0"/>
              <a:t>片段</a:t>
            </a:r>
            <a:r>
              <a:rPr lang="en-US" altLang="zh-CN" dirty="0"/>
              <a:t>PCR</a:t>
            </a:r>
            <a:r>
              <a:rPr lang="zh-CN" altLang="en-US" dirty="0"/>
              <a:t>扩增失败（如图，出现涂片）</a:t>
            </a:r>
            <a:endParaRPr lang="en-US" altLang="zh-CN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7A196E8-C129-EC91-AC21-BBF3D8B438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561" y="1063902"/>
            <a:ext cx="4619764" cy="509147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4D79D1E-E7FD-396D-AF35-0F21C9CE5B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439" y="3153746"/>
            <a:ext cx="2819121" cy="298730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B8900C4E-893B-011B-C952-849A173C151C}"/>
              </a:ext>
            </a:extLst>
          </p:cNvPr>
          <p:cNvSpPr txBox="1"/>
          <p:nvPr/>
        </p:nvSpPr>
        <p:spPr>
          <a:xfrm>
            <a:off x="793102" y="2727619"/>
            <a:ext cx="3893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方案五 订购了新的</a:t>
            </a:r>
            <a:r>
              <a:rPr lang="en-US" altLang="zh-CN" dirty="0"/>
              <a:t>PR3</a:t>
            </a:r>
            <a:r>
              <a:rPr lang="zh-CN" altLang="en-US" dirty="0"/>
              <a:t>片段，尝试用简单的酶切和连接方法得到产物，质粒处理方式和方案四类似。转化实验仍然失败，可能是未消化的质粒导致（存疑，方案四为什么没有提到）</a:t>
            </a:r>
            <a:endParaRPr lang="en-US" altLang="zh-CN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D14C6891-BEFE-023A-D51D-360E3CE27C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504" t="41032" r="-1" b="29153"/>
          <a:stretch/>
        </p:blipFill>
        <p:spPr>
          <a:xfrm>
            <a:off x="2182677" y="4424618"/>
            <a:ext cx="2503761" cy="173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501158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7C3110-408D-194F-9108-F2E4D0B9D0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A4CD06B-0E83-F919-5D6B-EA75CA4DF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charset="0"/>
                <a:ea typeface="微软雅黑" panose="020B0503020204020204" pitchFamily="34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BA9CCFF-416A-4E80-FA1E-D9902291A734}"/>
              </a:ext>
            </a:extLst>
          </p:cNvPr>
          <p:cNvSpPr txBox="1"/>
          <p:nvPr/>
        </p:nvSpPr>
        <p:spPr>
          <a:xfrm>
            <a:off x="482080" y="540682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Model(Methods)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D7BC388-97BB-2DBF-AFD0-FF3D5A25AC8B}"/>
              </a:ext>
            </a:extLst>
          </p:cNvPr>
          <p:cNvSpPr txBox="1"/>
          <p:nvPr/>
        </p:nvSpPr>
        <p:spPr>
          <a:xfrm>
            <a:off x="1166326" y="1063902"/>
            <a:ext cx="9069355" cy="503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由于少量增加</a:t>
            </a:r>
            <a:r>
              <a:rPr lang="en-US" altLang="zh-CN" dirty="0"/>
              <a:t>IL-10</a:t>
            </a:r>
            <a:r>
              <a:rPr lang="zh-CN" altLang="en-US" dirty="0"/>
              <a:t>浓度，可能会对免疫系统产生重大影响，从而可能导致不良反应。因此，控制和预测</a:t>
            </a:r>
            <a:r>
              <a:rPr lang="en-US" altLang="zh-CN" dirty="0"/>
              <a:t>IL-10</a:t>
            </a:r>
            <a:r>
              <a:rPr lang="zh-CN" altLang="en-US" dirty="0"/>
              <a:t>的浓度非常重要。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目的：研究</a:t>
            </a:r>
            <a:r>
              <a:rPr lang="en-US" altLang="zh-CN" dirty="0"/>
              <a:t>IL-10</a:t>
            </a:r>
            <a:r>
              <a:rPr lang="zh-CN" altLang="en-US" dirty="0"/>
              <a:t>的产生规律，探索哪些参数最敏感，对</a:t>
            </a:r>
            <a:r>
              <a:rPr lang="en-US" altLang="zh-CN" dirty="0"/>
              <a:t>IL-10</a:t>
            </a:r>
            <a:r>
              <a:rPr lang="zh-CN" altLang="en-US" dirty="0"/>
              <a:t>产生的影响最大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模型结构：该模型基于 </a:t>
            </a:r>
            <a:r>
              <a:rPr lang="en-US" altLang="zh-CN" dirty="0"/>
              <a:t>Yamada </a:t>
            </a:r>
            <a:r>
              <a:rPr lang="zh-CN" altLang="en-US" dirty="0"/>
              <a:t>等人 （</a:t>
            </a:r>
            <a:r>
              <a:rPr lang="en-US" altLang="zh-CN" dirty="0"/>
              <a:t>2003</a:t>
            </a:r>
            <a:r>
              <a:rPr lang="zh-CN" altLang="en-US" dirty="0"/>
              <a:t>） 的 </a:t>
            </a:r>
            <a:r>
              <a:rPr lang="en-US" altLang="zh-CN" dirty="0"/>
              <a:t>JAK/STAT1 </a:t>
            </a:r>
            <a:r>
              <a:rPr lang="zh-CN" altLang="en-US" dirty="0"/>
              <a:t>信号模型，因为信号通路在细胞中是保守的，并且 </a:t>
            </a:r>
            <a:r>
              <a:rPr lang="en-US" altLang="zh-CN" dirty="0"/>
              <a:t>STAT1 </a:t>
            </a:r>
            <a:r>
              <a:rPr lang="zh-CN" altLang="en-US" dirty="0"/>
              <a:t>和 </a:t>
            </a:r>
            <a:r>
              <a:rPr lang="en-US" altLang="zh-CN" dirty="0"/>
              <a:t>STAT3 </a:t>
            </a:r>
            <a:r>
              <a:rPr lang="zh-CN" altLang="en-US" dirty="0"/>
              <a:t>具有相同的细胞过程。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该模型由 </a:t>
            </a:r>
            <a:r>
              <a:rPr lang="en-US" altLang="zh-CN" dirty="0"/>
              <a:t>22 </a:t>
            </a:r>
            <a:r>
              <a:rPr lang="zh-CN" altLang="en-US" dirty="0"/>
              <a:t>个常微分方程组成，用于描述单个蛋白质或蛋白质复合物的浓度平衡。这些常微分方程全部遵循质量作用定律，除了描述转录和翻译的反应运用米氏方程（假设唯一的转录因子是细胞核中的二聚化 </a:t>
            </a:r>
            <a:r>
              <a:rPr lang="en-US" altLang="zh-CN" dirty="0"/>
              <a:t>STAT3</a:t>
            </a:r>
            <a:r>
              <a:rPr lang="zh-CN" altLang="en-US" dirty="0"/>
              <a:t>，令</a:t>
            </a:r>
            <a:r>
              <a:rPr lang="en-US" altLang="zh-CN" dirty="0"/>
              <a:t>Hill</a:t>
            </a:r>
            <a:r>
              <a:rPr lang="zh-CN" altLang="en-US" dirty="0"/>
              <a:t>系数为</a:t>
            </a:r>
            <a:r>
              <a:rPr lang="en-US" altLang="zh-CN" dirty="0"/>
              <a:t>1</a:t>
            </a:r>
            <a:r>
              <a:rPr lang="zh-CN" altLang="en-US" dirty="0"/>
              <a:t>）。所有反应常数均从文献中查询得知。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基本假设：假设细胞被分成两个体积相等的隔室（细胞质和细胞核），内质网和高尔基体体积相等，胞外配体（</a:t>
            </a:r>
            <a:r>
              <a:rPr lang="en-US" altLang="zh-CN"/>
              <a:t>ANCA</a:t>
            </a:r>
            <a:r>
              <a:rPr lang="zh-CN" altLang="en-US" dirty="0"/>
              <a:t>）浓度不变，胞外</a:t>
            </a:r>
            <a:r>
              <a:rPr lang="en-US" altLang="zh-CN" dirty="0"/>
              <a:t>IL-10</a:t>
            </a:r>
            <a:r>
              <a:rPr lang="zh-CN" altLang="en-US" dirty="0"/>
              <a:t>的降解遵循一级反应动力学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优势：只需调整几个基本参数就可以应用到其他</a:t>
            </a:r>
            <a:r>
              <a:rPr lang="en-US" altLang="zh-CN" dirty="0"/>
              <a:t>JAK/STAT</a:t>
            </a:r>
            <a:r>
              <a:rPr lang="zh-CN" altLang="en-US" dirty="0"/>
              <a:t>通路上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76326181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555B3A-A366-5390-FECF-36FFF8AF9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CCB2E72-810D-05B3-ACFC-E3B5AA501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charset="0"/>
                <a:ea typeface="微软雅黑" panose="020B0503020204020204" pitchFamily="34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C7258DF-58FD-31A3-6619-DD43A7B11BB5}"/>
              </a:ext>
            </a:extLst>
          </p:cNvPr>
          <p:cNvSpPr txBox="1"/>
          <p:nvPr/>
        </p:nvSpPr>
        <p:spPr>
          <a:xfrm>
            <a:off x="482080" y="540682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Model(Results)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D694996-30BE-1578-4C6A-2BA62A8841DA}"/>
              </a:ext>
            </a:extLst>
          </p:cNvPr>
          <p:cNvSpPr txBox="1"/>
          <p:nvPr/>
        </p:nvSpPr>
        <p:spPr>
          <a:xfrm>
            <a:off x="830424" y="1175657"/>
            <a:ext cx="6270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系统行为（中间过程较为复杂，不在此示出）</a:t>
            </a:r>
            <a:endParaRPr lang="en-US" altLang="zh-CN" dirty="0"/>
          </a:p>
          <a:p>
            <a:r>
              <a:rPr lang="en-US" altLang="zh-CN" dirty="0"/>
              <a:t>B</a:t>
            </a:r>
            <a:r>
              <a:rPr lang="zh-CN" altLang="en-US" dirty="0"/>
              <a:t>图为</a:t>
            </a:r>
            <a:r>
              <a:rPr lang="en-US" altLang="zh-CN" dirty="0"/>
              <a:t>A</a:t>
            </a:r>
            <a:r>
              <a:rPr lang="zh-CN" altLang="en-US" dirty="0"/>
              <a:t>图的放大</a:t>
            </a:r>
            <a:endParaRPr lang="en-US" altLang="zh-CN" dirty="0"/>
          </a:p>
          <a:p>
            <a:r>
              <a:rPr lang="zh-CN" altLang="en-US" dirty="0"/>
              <a:t>约</a:t>
            </a:r>
            <a:r>
              <a:rPr lang="en-US" altLang="zh-CN" dirty="0"/>
              <a:t>30</a:t>
            </a:r>
            <a:r>
              <a:rPr lang="zh-CN" altLang="en-US" dirty="0"/>
              <a:t>分钟后开始出现</a:t>
            </a:r>
            <a:r>
              <a:rPr lang="en-US" altLang="zh-CN" dirty="0"/>
              <a:t>IL-10</a:t>
            </a:r>
            <a:r>
              <a:rPr lang="zh-CN" altLang="en-US" dirty="0"/>
              <a:t>分泌，内质网和高尔基体中</a:t>
            </a:r>
            <a:r>
              <a:rPr lang="en-US" altLang="zh-CN" dirty="0"/>
              <a:t>IL-10</a:t>
            </a:r>
            <a:r>
              <a:rPr lang="zh-CN" altLang="en-US" dirty="0"/>
              <a:t>先后达到平衡，且平衡含量相同，因为模型中二者的输出速率常数均相同，胞外</a:t>
            </a:r>
            <a:r>
              <a:rPr lang="en-US" altLang="zh-CN" dirty="0"/>
              <a:t>IL-10</a:t>
            </a:r>
            <a:r>
              <a:rPr lang="zh-CN" altLang="en-US" dirty="0"/>
              <a:t>最后达到稳定状态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7595CD9-B4AB-20DD-30C7-07283F06FB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686" y="2652985"/>
            <a:ext cx="9308226" cy="374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675797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362F63-B234-9B4C-B98C-A1A46AC56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B10CFB3-2B6D-0CBC-C3BA-8B33573FC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charset="0"/>
                <a:ea typeface="微软雅黑" panose="020B0503020204020204" pitchFamily="34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8555BA1-8517-7235-B992-EBC87A0F5C55}"/>
              </a:ext>
            </a:extLst>
          </p:cNvPr>
          <p:cNvSpPr txBox="1"/>
          <p:nvPr/>
        </p:nvSpPr>
        <p:spPr>
          <a:xfrm>
            <a:off x="482080" y="540682"/>
            <a:ext cx="262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Model(Results)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415DFB8-A242-6E7B-1B16-9D4C90C2A576}"/>
              </a:ext>
            </a:extLst>
          </p:cNvPr>
          <p:cNvSpPr txBox="1"/>
          <p:nvPr/>
        </p:nvSpPr>
        <p:spPr>
          <a:xfrm>
            <a:off x="830424" y="1175657"/>
            <a:ext cx="10963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IL-10</a:t>
            </a: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产量的影响因素</a:t>
            </a:r>
            <a:endParaRPr lang="en-US" altLang="zh-CN" dirty="0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方法：</a:t>
            </a:r>
            <a:r>
              <a:rPr lang="en-US" altLang="zh-CN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Multiple Parameter Sensitivity Analysis (</a:t>
            </a: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多参数灵敏度分析</a:t>
            </a:r>
            <a:r>
              <a:rPr lang="en-US" altLang="zh-CN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MPSA)</a:t>
            </a: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：</a:t>
            </a:r>
            <a:endParaRPr lang="en-US" altLang="zh-CN" dirty="0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该模型主要探究了受体（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GEMS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）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-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配体</a:t>
            </a: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ANCA</a:t>
            </a: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）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比</a:t>
            </a:r>
            <a:r>
              <a:rPr kumimoji="0" lang="zh-CN" alt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en-US" altLang="zh-CN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K</a:t>
            </a:r>
            <a:r>
              <a:rPr kumimoji="0" lang="en-US" altLang="zh-CN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</a:t>
            </a:r>
            <a:r>
              <a:rPr kumimoji="0" lang="en-US" altLang="zh-CN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（两者的解离常数）的影响</a:t>
            </a:r>
            <a:endParaRPr kumimoji="0" lang="en-US" altLang="zh-CN" sz="18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aseline="0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受体</a:t>
            </a:r>
            <a:r>
              <a:rPr lang="en-US" altLang="zh-CN" baseline="0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-</a:t>
            </a:r>
            <a:r>
              <a:rPr lang="zh-CN" altLang="en-US" baseline="0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配体比的结果如下：</a:t>
            </a:r>
            <a:endParaRPr lang="en-US" altLang="zh-CN" baseline="0" dirty="0">
              <a:solidFill>
                <a:prstClr val="black"/>
              </a:solidFill>
              <a:latin typeface="Calibri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激活信号通路的最小受体</a:t>
            </a:r>
            <a:r>
              <a:rPr lang="en-US" altLang="zh-CN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配体比：</a:t>
            </a:r>
            <a:r>
              <a:rPr lang="en-US" altLang="zh-CN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最大受体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-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配体比：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500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，此后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IL-10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产量不随受体增加而增加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4BE8EC2-609C-B2CF-1A4C-7F604364EE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60"/>
          <a:stretch/>
        </p:blipFill>
        <p:spPr>
          <a:xfrm>
            <a:off x="1139889" y="2929983"/>
            <a:ext cx="10344540" cy="359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224938"/>
      </p:ext>
    </p:extLst>
  </p:cSld>
  <p:clrMapOvr>
    <a:masterClrMapping/>
  </p:clrMapOvr>
  <p:transition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QzZmJiNWI5ZDY2NzBkYTlhMzk4YzI3YjU3YmFjNTYifQ=="/>
  <p:tag name="RESOURCE_RECORD_KEY" val="{&quot;13&quot;:[4364974]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1101</Words>
  <Application>Microsoft Office PowerPoint</Application>
  <PresentationFormat>宽屏</PresentationFormat>
  <Paragraphs>89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等线</vt:lpstr>
      <vt:lpstr>Arial</vt:lpstr>
      <vt:lpstr>Arial Black</vt:lpstr>
      <vt:lpstr>Calibri</vt:lpstr>
      <vt:lpstr>Wingdings</vt:lpstr>
      <vt:lpstr>WPS</vt:lpstr>
      <vt:lpstr>1_WPS</vt:lpstr>
      <vt:lpstr>自定义设计方案</vt:lpstr>
      <vt:lpstr>2022-TU-Eindhoven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iGEM竞赛中有关PET降解的项目分享</dc:title>
  <dc:creator/>
  <cp:lastModifiedBy>Jianting Gong</cp:lastModifiedBy>
  <cp:revision>132</cp:revision>
  <dcterms:created xsi:type="dcterms:W3CDTF">2023-08-09T12:44:00Z</dcterms:created>
  <dcterms:modified xsi:type="dcterms:W3CDTF">2024-02-03T13:31:46Z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2052-12.1.0.16250</vt:lpwstr>
  </property>
</Properties>
</file>