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61" r:id="rId4"/>
  </p:sldMasterIdLst>
  <p:notesMasterIdLst>
    <p:notesMasterId r:id="rId6"/>
  </p:notesMasterIdLst>
  <p:handoutMasterIdLst>
    <p:handoutMasterId r:id="rId13"/>
  </p:handoutMasterIdLst>
  <p:sldIdLst>
    <p:sldId id="256" r:id="rId5"/>
    <p:sldId id="258" r:id="rId7"/>
    <p:sldId id="260" r:id="rId8"/>
    <p:sldId id="261" r:id="rId9"/>
    <p:sldId id="262" r:id="rId10"/>
    <p:sldId id="259" r:id="rId11"/>
    <p:sldId id="263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gs" Target="tags/tag4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5" Type="http://schemas.openxmlformats.org/officeDocument/2006/relationships/image" Target="../media/image12.png"/><Relationship Id="rId24" Type="http://schemas.openxmlformats.org/officeDocument/2006/relationships/tags" Target="../tags/tag12.xml"/><Relationship Id="rId23" Type="http://schemas.openxmlformats.org/officeDocument/2006/relationships/image" Target="../media/image11.png"/><Relationship Id="rId22" Type="http://schemas.openxmlformats.org/officeDocument/2006/relationships/tags" Target="../tags/tag11.xml"/><Relationship Id="rId21" Type="http://schemas.openxmlformats.org/officeDocument/2006/relationships/image" Target="../media/image10.png"/><Relationship Id="rId20" Type="http://schemas.openxmlformats.org/officeDocument/2006/relationships/tags" Target="../tags/tag10.xml"/><Relationship Id="rId2" Type="http://schemas.openxmlformats.org/officeDocument/2006/relationships/tags" Target="../tags/tag1.xml"/><Relationship Id="rId19" Type="http://schemas.openxmlformats.org/officeDocument/2006/relationships/image" Target="../media/image9.png"/><Relationship Id="rId18" Type="http://schemas.openxmlformats.org/officeDocument/2006/relationships/tags" Target="../tags/tag9.xml"/><Relationship Id="rId17" Type="http://schemas.openxmlformats.org/officeDocument/2006/relationships/image" Target="../media/image8.png"/><Relationship Id="rId16" Type="http://schemas.openxmlformats.org/officeDocument/2006/relationships/tags" Target="../tags/tag8.xml"/><Relationship Id="rId15" Type="http://schemas.openxmlformats.org/officeDocument/2006/relationships/image" Target="../media/image7.png"/><Relationship Id="rId14" Type="http://schemas.openxmlformats.org/officeDocument/2006/relationships/tags" Target="../tags/tag7.xml"/><Relationship Id="rId13" Type="http://schemas.openxmlformats.org/officeDocument/2006/relationships/image" Target="../media/image6.png"/><Relationship Id="rId12" Type="http://schemas.openxmlformats.org/officeDocument/2006/relationships/tags" Target="../tags/tag6.xml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82125" y="6489700"/>
            <a:ext cx="27432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anose="020B0A04020102020204" charset="0"/>
                <a:cs typeface="Arial Black" panose="020B0A04020102020204" charset="0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235" y="2933700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24635" y="293370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2328545" y="267652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922520" y="2740025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892165" y="2667000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6747510" y="267652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665085" y="262890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8510270" y="2740025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9150985" y="274002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3862070" y="2609850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22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9952990" y="234124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24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0751185" y="2417445"/>
            <a:ext cx="819150" cy="762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2.png"/><Relationship Id="rId7" Type="http://schemas.openxmlformats.org/officeDocument/2006/relationships/tags" Target="../tags/tag15.xml"/><Relationship Id="rId6" Type="http://schemas.openxmlformats.org/officeDocument/2006/relationships/image" Target="../media/image1.png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4.png"/><Relationship Id="rId21" Type="http://schemas.openxmlformats.org/officeDocument/2006/relationships/theme" Target="../theme/theme2.xml"/><Relationship Id="rId20" Type="http://schemas.openxmlformats.org/officeDocument/2006/relationships/image" Target="../media/image8.png"/><Relationship Id="rId2" Type="http://schemas.openxmlformats.org/officeDocument/2006/relationships/image" Target="../media/image13.png"/><Relationship Id="rId19" Type="http://schemas.openxmlformats.org/officeDocument/2006/relationships/tags" Target="../tags/tag21.xml"/><Relationship Id="rId18" Type="http://schemas.openxmlformats.org/officeDocument/2006/relationships/image" Target="../media/image12.png"/><Relationship Id="rId17" Type="http://schemas.openxmlformats.org/officeDocument/2006/relationships/tags" Target="../tags/tag20.xml"/><Relationship Id="rId16" Type="http://schemas.openxmlformats.org/officeDocument/2006/relationships/image" Target="../media/image11.png"/><Relationship Id="rId15" Type="http://schemas.openxmlformats.org/officeDocument/2006/relationships/tags" Target="../tags/tag19.xml"/><Relationship Id="rId14" Type="http://schemas.openxmlformats.org/officeDocument/2006/relationships/image" Target="../media/image10.png"/><Relationship Id="rId13" Type="http://schemas.openxmlformats.org/officeDocument/2006/relationships/tags" Target="../tags/tag18.xml"/><Relationship Id="rId12" Type="http://schemas.openxmlformats.org/officeDocument/2006/relationships/image" Target="../media/image7.png"/><Relationship Id="rId11" Type="http://schemas.openxmlformats.org/officeDocument/2006/relationships/tags" Target="../tags/tag17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image" Target="../media/image2.png"/><Relationship Id="rId7" Type="http://schemas.openxmlformats.org/officeDocument/2006/relationships/tags" Target="../tags/tag26.xml"/><Relationship Id="rId6" Type="http://schemas.openxmlformats.org/officeDocument/2006/relationships/image" Target="../media/image1.png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2" Type="http://schemas.openxmlformats.org/officeDocument/2006/relationships/theme" Target="../theme/theme3.xml"/><Relationship Id="rId31" Type="http://schemas.openxmlformats.org/officeDocument/2006/relationships/tags" Target="../tags/tag37.xml"/><Relationship Id="rId30" Type="http://schemas.openxmlformats.org/officeDocument/2006/relationships/image" Target="../media/image16.png"/><Relationship Id="rId3" Type="http://schemas.openxmlformats.org/officeDocument/2006/relationships/tags" Target="../tags/tag23.xml"/><Relationship Id="rId29" Type="http://schemas.openxmlformats.org/officeDocument/2006/relationships/image" Target="../media/image13.png"/><Relationship Id="rId28" Type="http://schemas.openxmlformats.org/officeDocument/2006/relationships/image" Target="../media/image12.png"/><Relationship Id="rId27" Type="http://schemas.openxmlformats.org/officeDocument/2006/relationships/tags" Target="../tags/tag36.xml"/><Relationship Id="rId26" Type="http://schemas.openxmlformats.org/officeDocument/2006/relationships/image" Target="../media/image11.png"/><Relationship Id="rId25" Type="http://schemas.openxmlformats.org/officeDocument/2006/relationships/tags" Target="../tags/tag35.xml"/><Relationship Id="rId24" Type="http://schemas.openxmlformats.org/officeDocument/2006/relationships/image" Target="../media/image10.png"/><Relationship Id="rId23" Type="http://schemas.openxmlformats.org/officeDocument/2006/relationships/tags" Target="../tags/tag34.xml"/><Relationship Id="rId22" Type="http://schemas.openxmlformats.org/officeDocument/2006/relationships/image" Target="../media/image9.png"/><Relationship Id="rId21" Type="http://schemas.openxmlformats.org/officeDocument/2006/relationships/tags" Target="../tags/tag33.xml"/><Relationship Id="rId20" Type="http://schemas.openxmlformats.org/officeDocument/2006/relationships/image" Target="../media/image8.png"/><Relationship Id="rId2" Type="http://schemas.openxmlformats.org/officeDocument/2006/relationships/tags" Target="../tags/tag22.xml"/><Relationship Id="rId19" Type="http://schemas.openxmlformats.org/officeDocument/2006/relationships/tags" Target="../tags/tag32.xml"/><Relationship Id="rId18" Type="http://schemas.openxmlformats.org/officeDocument/2006/relationships/image" Target="../media/image7.png"/><Relationship Id="rId17" Type="http://schemas.openxmlformats.org/officeDocument/2006/relationships/tags" Target="../tags/tag31.xml"/><Relationship Id="rId16" Type="http://schemas.openxmlformats.org/officeDocument/2006/relationships/image" Target="../media/image6.png"/><Relationship Id="rId15" Type="http://schemas.openxmlformats.org/officeDocument/2006/relationships/tags" Target="../tags/tag30.xml"/><Relationship Id="rId14" Type="http://schemas.openxmlformats.org/officeDocument/2006/relationships/image" Target="../media/image5.png"/><Relationship Id="rId13" Type="http://schemas.openxmlformats.org/officeDocument/2006/relationships/tags" Target="../tags/tag29.xml"/><Relationship Id="rId12" Type="http://schemas.openxmlformats.org/officeDocument/2006/relationships/image" Target="../media/image4.png"/><Relationship Id="rId11" Type="http://schemas.openxmlformats.org/officeDocument/2006/relationships/tags" Target="../tags/tag28.xml"/><Relationship Id="rId10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12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pic>
        <p:nvPicPr>
          <p:cNvPr id="13" name="图片 12" descr="微信图片_20240129231814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5962650"/>
            <a:ext cx="2257425" cy="8953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9" name="图片 8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45930" y="-76200"/>
            <a:ext cx="1922780" cy="1222375"/>
          </a:xfrm>
          <a:prstGeom prst="rect">
            <a:avLst/>
          </a:prstGeom>
        </p:spPr>
      </p:pic>
      <p:pic>
        <p:nvPicPr>
          <p:cNvPr id="11" name="图片 10" descr="2F02A66E31BF084FE340463BB47_B9A95F73_185BC"/>
          <p:cNvPicPr>
            <a:picLocks noChangeAspect="1"/>
          </p:cNvPicPr>
          <p:nvPr userDrawn="1"/>
        </p:nvPicPr>
        <p:blipFill>
          <a:blip r:embed="rId3"/>
          <a:srcRect l="27678" r="29463"/>
          <a:stretch>
            <a:fillRect/>
          </a:stretch>
        </p:blipFill>
        <p:spPr>
          <a:xfrm>
            <a:off x="10914698" y="-76200"/>
            <a:ext cx="1372235" cy="137223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2119630" y="858520"/>
            <a:ext cx="406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目录</a:t>
            </a:r>
            <a:r>
              <a:rPr lang="en-US" altLang="zh-CN" sz="44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contents</a:t>
            </a:r>
            <a:endParaRPr lang="en-US" altLang="zh-CN" sz="44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pic>
        <p:nvPicPr>
          <p:cNvPr id="8" name="图片 7" descr="微信图片_2024012923142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66595" y="1674495"/>
            <a:ext cx="1038225" cy="828675"/>
          </a:xfrm>
          <a:prstGeom prst="rect">
            <a:avLst/>
          </a:prstGeom>
        </p:spPr>
      </p:pic>
      <p:pic>
        <p:nvPicPr>
          <p:cNvPr id="10" name="图片 9" descr="微信图片_2024012923143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242820" y="2837180"/>
            <a:ext cx="523875" cy="552450"/>
          </a:xfrm>
          <a:prstGeom prst="rect">
            <a:avLst/>
          </a:prstGeom>
        </p:spPr>
      </p:pic>
      <p:pic>
        <p:nvPicPr>
          <p:cNvPr id="12" name="图片 11" descr="微信图片_2024012923143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14830" y="3752215"/>
            <a:ext cx="1533525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905000" y="4667250"/>
            <a:ext cx="1257300" cy="857250"/>
          </a:xfrm>
          <a:prstGeom prst="rect">
            <a:avLst/>
          </a:prstGeom>
        </p:spPr>
      </p:pic>
      <p:pic>
        <p:nvPicPr>
          <p:cNvPr id="13" name="图片 12" descr="微信图片_20240129231730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5002530" y="167068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991100" y="276161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5066665" y="3766820"/>
            <a:ext cx="819150" cy="76200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5019040" y="4766310"/>
            <a:ext cx="1190625" cy="866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100000">
              <a:srgbClr val="F9F8CA"/>
            </a:gs>
            <a:gs pos="4000">
              <a:srgbClr val="4EAADD"/>
            </a:gs>
          </a:gsLst>
          <a:lin ang="143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微信图片_2024012923142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56235" y="1061085"/>
            <a:ext cx="1038225" cy="828675"/>
          </a:xfrm>
          <a:prstGeom prst="rect">
            <a:avLst/>
          </a:prstGeom>
        </p:spPr>
      </p:pic>
      <p:pic>
        <p:nvPicPr>
          <p:cNvPr id="8" name="图片 7" descr="微信图片_2024012923143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24635" y="1247140"/>
            <a:ext cx="523875" cy="552450"/>
          </a:xfrm>
          <a:prstGeom prst="rect">
            <a:avLst/>
          </a:prstGeom>
        </p:spPr>
      </p:pic>
      <p:pic>
        <p:nvPicPr>
          <p:cNvPr id="9" name="图片 8" descr="微信图片_20240129231438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048510" y="1099185"/>
            <a:ext cx="1533525" cy="809625"/>
          </a:xfrm>
          <a:prstGeom prst="rect">
            <a:avLst/>
          </a:prstGeom>
        </p:spPr>
      </p:pic>
      <p:pic>
        <p:nvPicPr>
          <p:cNvPr id="11" name="图片 10" descr="微信图片_20240129231744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004945" y="1032510"/>
            <a:ext cx="1466850" cy="838200"/>
          </a:xfrm>
          <a:prstGeom prst="rect">
            <a:avLst/>
          </a:prstGeom>
        </p:spPr>
      </p:pic>
      <p:pic>
        <p:nvPicPr>
          <p:cNvPr id="12" name="图片 11" descr="微信图片_20240129231730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55540" y="1099185"/>
            <a:ext cx="1228725" cy="819150"/>
          </a:xfrm>
          <a:prstGeom prst="rect">
            <a:avLst/>
          </a:prstGeom>
        </p:spPr>
      </p:pic>
      <p:pic>
        <p:nvPicPr>
          <p:cNvPr id="13" name="图片 12" descr="微信图片_20240129231730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56235" y="2055495"/>
            <a:ext cx="1143000" cy="809625"/>
          </a:xfrm>
          <a:prstGeom prst="rect">
            <a:avLst/>
          </a:prstGeom>
        </p:spPr>
      </p:pic>
      <p:pic>
        <p:nvPicPr>
          <p:cNvPr id="14" name="图片 13" descr="微信图片_20240129231730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158240" y="2007870"/>
            <a:ext cx="1257300" cy="857250"/>
          </a:xfrm>
          <a:prstGeom prst="rect">
            <a:avLst/>
          </a:prstGeom>
        </p:spPr>
      </p:pic>
      <p:pic>
        <p:nvPicPr>
          <p:cNvPr id="15" name="图片 14" descr="微信图片_202401292317304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2219960" y="2118360"/>
            <a:ext cx="1190625" cy="866775"/>
          </a:xfrm>
          <a:prstGeom prst="rect">
            <a:avLst/>
          </a:prstGeom>
        </p:spPr>
      </p:pic>
      <p:pic>
        <p:nvPicPr>
          <p:cNvPr id="17" name="图片 16" descr="微信图片_202401292317442"/>
          <p:cNvPicPr>
            <a:picLocks noChangeAspect="1"/>
          </p:cNvPicPr>
          <p:nvPr userDrawn="1"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3011805" y="2055495"/>
            <a:ext cx="1371600" cy="866775"/>
          </a:xfrm>
          <a:prstGeom prst="rect">
            <a:avLst/>
          </a:prstGeom>
        </p:spPr>
      </p:pic>
      <p:pic>
        <p:nvPicPr>
          <p:cNvPr id="10" name="图片 9" descr="微信图片_20240129231730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3202305" y="1042035"/>
            <a:ext cx="1181100" cy="876300"/>
          </a:xfrm>
          <a:prstGeom prst="rect">
            <a:avLst/>
          </a:prstGeom>
        </p:spPr>
      </p:pic>
      <p:pic>
        <p:nvPicPr>
          <p:cNvPr id="16" name="图片 15" descr="微信图片_202401292317441"/>
          <p:cNvPicPr>
            <a:picLocks noChangeAspect="1"/>
          </p:cNvPicPr>
          <p:nvPr userDrawn="1"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4114800" y="2146935"/>
            <a:ext cx="1152525" cy="838200"/>
          </a:xfrm>
          <a:prstGeom prst="rect">
            <a:avLst/>
          </a:prstGeom>
        </p:spPr>
      </p:pic>
      <p:pic>
        <p:nvPicPr>
          <p:cNvPr id="18" name="图片 17" descr="微信图片_202401292317443"/>
          <p:cNvPicPr>
            <a:picLocks noChangeAspect="1"/>
          </p:cNvPicPr>
          <p:nvPr userDrawn="1"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5085080" y="2118360"/>
            <a:ext cx="819150" cy="762000"/>
          </a:xfrm>
          <a:prstGeom prst="rect">
            <a:avLst/>
          </a:prstGeom>
        </p:spPr>
      </p:pic>
      <p:pic>
        <p:nvPicPr>
          <p:cNvPr id="19" name="图片 18" descr="1"/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7179945" y="1247140"/>
            <a:ext cx="2457450" cy="1562100"/>
          </a:xfrm>
          <a:prstGeom prst="rect">
            <a:avLst/>
          </a:prstGeom>
        </p:spPr>
      </p:pic>
      <p:pic>
        <p:nvPicPr>
          <p:cNvPr id="20" name="图片 19" descr="微信图片_20240129231814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7379970" y="3228340"/>
            <a:ext cx="2257425" cy="895350"/>
          </a:xfrm>
          <a:prstGeom prst="rect">
            <a:avLst/>
          </a:prstGeom>
        </p:spPr>
      </p:pic>
    </p:spTree>
    <p:custDataLst>
      <p:tags r:id="rId3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2.png"/><Relationship Id="rId7" Type="http://schemas.openxmlformats.org/officeDocument/2006/relationships/tags" Target="../tags/tag44.xml"/><Relationship Id="rId6" Type="http://schemas.openxmlformats.org/officeDocument/2006/relationships/image" Target="../media/image21.png"/><Relationship Id="rId5" Type="http://schemas.openxmlformats.org/officeDocument/2006/relationships/tags" Target="../tags/tag43.xml"/><Relationship Id="rId4" Type="http://schemas.openxmlformats.org/officeDocument/2006/relationships/image" Target="../media/image20.png"/><Relationship Id="rId3" Type="http://schemas.openxmlformats.org/officeDocument/2006/relationships/tags" Target="../tags/tag42.xml"/><Relationship Id="rId2" Type="http://schemas.openxmlformats.org/officeDocument/2006/relationships/image" Target="../media/image19.png"/><Relationship Id="rId10" Type="http://schemas.openxmlformats.org/officeDocument/2006/relationships/notesSlide" Target="../notesSlides/notesSlide4.xml"/><Relationship Id="rId1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tags" Target="../tags/tag47.xml"/><Relationship Id="rId4" Type="http://schemas.openxmlformats.org/officeDocument/2006/relationships/image" Target="../media/image24.png"/><Relationship Id="rId3" Type="http://schemas.openxmlformats.org/officeDocument/2006/relationships/tags" Target="../tags/tag46.xml"/><Relationship Id="rId2" Type="http://schemas.openxmlformats.org/officeDocument/2006/relationships/image" Target="../media/image23.png"/><Relationship Id="rId1" Type="http://schemas.openxmlformats.org/officeDocument/2006/relationships/tags" Target="../tags/tag4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00013"/>
            <a:ext cx="9144000" cy="2387600"/>
          </a:xfrm>
        </p:spPr>
        <p:txBody>
          <a:bodyPr/>
          <a:p>
            <a:r>
              <a:rPr lang="en-US" altLang="zh-CN"/>
              <a:t>2023Tec-Chihuahua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2387600"/>
            <a:ext cx="9144000" cy="1965960"/>
          </a:xfrm>
        </p:spPr>
        <p:txBody>
          <a:bodyPr>
            <a:normAutofit fontScale="80000"/>
          </a:bodyPr>
          <a:p>
            <a:r>
              <a:rPr lang="zh-CN" altLang="en-US" sz="3000"/>
              <a:t>AureoBos: Recombinant Enzibiotics as The Future of Non-Antibiotic Bovine Mastitis Treatment</a:t>
            </a:r>
            <a:endParaRPr lang="zh-CN" altLang="en-US" sz="3000"/>
          </a:p>
          <a:p>
            <a:r>
              <a:rPr lang="zh-CN" altLang="en-US" sz="2300" i="1">
                <a:latin typeface="Times New Roman" panose="02020603050405020304" charset="0"/>
                <a:cs typeface="Times New Roman" panose="02020603050405020304" charset="0"/>
              </a:rPr>
              <a:t>The best food and nutrition project </a:t>
            </a:r>
            <a:endParaRPr lang="zh-CN" altLang="en-US" sz="2300" i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300" i="1">
                <a:latin typeface="Times New Roman" panose="02020603050405020304" charset="0"/>
                <a:cs typeface="Times New Roman" panose="02020603050405020304" charset="0"/>
              </a:rPr>
              <a:t>Special Prize: Entrepreneurship</a:t>
            </a:r>
            <a:endParaRPr lang="zh-CN" altLang="en-US" sz="2300" i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2300" i="1">
                <a:latin typeface="Times New Roman" panose="02020603050405020304" charset="0"/>
                <a:cs typeface="Times New Roman" panose="02020603050405020304" charset="0"/>
              </a:rPr>
              <a:t>Special Prize Nomination: Human Practices</a:t>
            </a:r>
            <a:endParaRPr lang="zh-CN" altLang="en-US" sz="2300" i="1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647190" y="4849495"/>
            <a:ext cx="94056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值得学习之处：</a:t>
            </a:r>
            <a:endParaRPr lang="zh-CN" altLang="en-US"/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human practice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落到实处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  <a:sym typeface="+mn-ea"/>
              </a:rPr>
              <a:t>——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让项目有更高的价值、与政府企业等合作；企业家精神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）凡是涉及到的内容都有细节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）融合蛋白相关技术，以及融合不同功能片段思路来源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）借噬菌体之手影响细菌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0385" y="431800"/>
            <a:ext cx="93116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项目简介：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/>
              <a:t>背景</a:t>
            </a:r>
            <a:r>
              <a:rPr lang="en-US" altLang="zh-CN"/>
              <a:t>——</a:t>
            </a:r>
            <a:r>
              <a:rPr lang="zh-CN" altLang="en-US"/>
              <a:t>（由队员提议而注意到的）有效治疗牛乳腺炎的现实需要（耐药性菌出现）</a:t>
            </a:r>
            <a:r>
              <a:rPr lang="en-US" altLang="zh-CN"/>
              <a:t>+2017 TU Delft and 2021 IISER Kolkata</a:t>
            </a:r>
            <a:r>
              <a:rPr lang="zh-CN" altLang="en-US"/>
              <a:t>针对牛乳腺炎诊断的工作</a:t>
            </a:r>
            <a:endParaRPr lang="en-US" altLang="zh-CN"/>
          </a:p>
          <a:p>
            <a:r>
              <a:rPr lang="zh-CN" altLang="en-US"/>
              <a:t>内容</a:t>
            </a:r>
            <a:r>
              <a:rPr lang="en-US" altLang="zh-CN"/>
              <a:t>——</a:t>
            </a:r>
            <a:r>
              <a:rPr lang="zh-CN" altLang="en-US"/>
              <a:t>利用工程菌生产人工设计的内溶素，通过注射的方式进入奶牛体内杀死导致牛乳腺炎的致病菌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54710" y="2283460"/>
            <a:ext cx="5747385" cy="3708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573010" y="2211705"/>
            <a:ext cx="404241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融合蛋白的设计：</a:t>
            </a:r>
            <a:endParaRPr lang="zh-CN" altLang="en-US"/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）主要发挥作用的部分来源于噬菌体，其基因片段表达的内溶素（本质为水解细胞膜、细胞壁的酶）可使细菌细胞裂解（避免了菌类进化出抗生素抗性的干扰）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）查阅文献发现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in vivo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这些蛋白的半衰期只有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20min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，因此融合一段 </a:t>
            </a:r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albumin-binding domain</a:t>
            </a:r>
            <a:endParaRPr lang="zh-CN" altLang="en-US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血清白蛋白用于稳定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）针对革兰氏阴性菌（外层有脂多糖）：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LysSS, polycationic nonapeptide（定向？） and CeCA（针对脂多糖）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7515" y="177800"/>
            <a:ext cx="68605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实验设计与操作</a:t>
            </a:r>
            <a:endParaRPr lang="zh-CN" altLang="en-US" sz="2000" b="1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1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5200" y="576580"/>
            <a:ext cx="5704840" cy="5704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152005" y="1280160"/>
            <a:ext cx="4972685" cy="5354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ROUND 0</a:t>
            </a:r>
            <a:r>
              <a:rPr lang="zh-CN" altLang="en-US"/>
              <a:t>：选取部件，设计质粒</a:t>
            </a:r>
            <a:endParaRPr lang="zh-CN" altLang="en-US"/>
          </a:p>
          <a:p>
            <a:r>
              <a:rPr lang="zh-CN" altLang="en-US"/>
              <a:t>in-depth protein analysis</a:t>
            </a:r>
            <a:r>
              <a:rPr lang="en-US" altLang="zh-CN"/>
              <a:t>-</a:t>
            </a:r>
            <a:r>
              <a:rPr lang="zh-CN" altLang="en-US"/>
              <a:t>确定关键</a:t>
            </a:r>
            <a:r>
              <a:rPr lang="en-US" altLang="zh-CN"/>
              <a:t>domain</a:t>
            </a:r>
            <a:endParaRPr lang="en-US" altLang="zh-CN"/>
          </a:p>
          <a:p>
            <a:r>
              <a:rPr lang="en-US" altLang="zh-CN"/>
              <a:t>Alpha Fold 2</a:t>
            </a:r>
            <a:r>
              <a:rPr lang="zh-CN" altLang="en-US"/>
              <a:t>分析结构确定活性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ROUND 1</a:t>
            </a:r>
            <a:r>
              <a:rPr lang="zh-CN" altLang="en-US"/>
              <a:t>：质粒组装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</a:rPr>
              <a:t> Golden Gate </a:t>
            </a:r>
            <a:r>
              <a:rPr lang="zh-CN" altLang="en-US"/>
              <a:t>assembly reactions</a:t>
            </a:r>
            <a:r>
              <a:rPr lang="zh-CN" altLang="en-US">
                <a:solidFill>
                  <a:srgbClr val="FF0000"/>
                </a:solidFill>
              </a:rPr>
              <a:t>（一锅法）</a:t>
            </a:r>
            <a:endParaRPr lang="zh-CN" altLang="en-US">
              <a:solidFill>
                <a:srgbClr val="FF0000"/>
              </a:solidFill>
            </a:endParaRPr>
          </a:p>
          <a:p>
            <a:r>
              <a:rPr lang="zh-CN" altLang="en-US"/>
              <a:t>两种抗生素，筛选有卡那霉素抗性的</a:t>
            </a:r>
            <a:endParaRPr lang="zh-CN" altLang="en-US"/>
          </a:p>
          <a:p>
            <a:r>
              <a:rPr lang="en-US" altLang="zh-CN"/>
              <a:t> </a:t>
            </a:r>
            <a:endParaRPr lang="en-US" altLang="zh-CN"/>
          </a:p>
          <a:p>
            <a:r>
              <a:rPr lang="en-US" altLang="zh-CN"/>
              <a:t>ROUND 2</a:t>
            </a:r>
            <a:r>
              <a:rPr lang="zh-CN" altLang="en-US"/>
              <a:t>：蛋白表达与诱导动力学研究</a:t>
            </a:r>
            <a:endParaRPr lang="zh-CN" altLang="en-US"/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a T7 promoter with LacO regulatory regions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Protein Induction Kinetics：选择控制蛋白表达的最适IPTG浓度、最佳的诱导表达时间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r>
              <a:rPr lang="en-US" altLang="zh-CN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IPTG</a:t>
            </a:r>
            <a:r>
              <a:rPr lang="zh-CN" altLang="en-US">
                <a:latin typeface="Times New Roman" panose="02020603050405020304" charset="0"/>
                <a:ea typeface="楷体" panose="02010609060101010101" charset="-122"/>
                <a:cs typeface="Times New Roman" panose="02020603050405020304" charset="0"/>
              </a:rPr>
              <a:t>诱导模型分析</a:t>
            </a:r>
            <a:endParaRPr lang="zh-CN" altLang="en-US">
              <a:latin typeface="Times New Roman" panose="02020603050405020304" charset="0"/>
              <a:ea typeface="楷体" panose="02010609060101010101" charset="-122"/>
              <a:cs typeface="Times New Roman" panose="02020603050405020304" charset="0"/>
            </a:endParaRPr>
          </a:p>
          <a:p>
            <a:endParaRPr lang="zh-CN" altLang="en-US"/>
          </a:p>
          <a:p>
            <a:r>
              <a:rPr lang="en-US" altLang="zh-CN"/>
              <a:t>ROUND3</a:t>
            </a:r>
            <a:r>
              <a:rPr lang="zh-CN" altLang="en-US"/>
              <a:t>：蛋白纯化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ROUND4</a:t>
            </a:r>
            <a:r>
              <a:rPr lang="zh-CN" altLang="en-US"/>
              <a:t>：验证对细菌的杀伤力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未写明：响应面方法(RSM)寻找最适内溶素浓度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25220" y="563880"/>
            <a:ext cx="1119251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human practice</a:t>
            </a:r>
            <a:r>
              <a:rPr lang="zh-CN" altLang="en-US"/>
              <a:t>（贯穿全流程，成就项目的完整性与商业化潜力）：</a:t>
            </a:r>
            <a:endParaRPr lang="zh-CN" altLang="en-US"/>
          </a:p>
          <a:p>
            <a:r>
              <a:rPr lang="zh-CN" altLang="en-US"/>
              <a:t>用户需求推动想法的产生与改进、专家指导保证操作的落实和优化</a:t>
            </a:r>
            <a:endParaRPr lang="zh-CN" altLang="en-US"/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）对牛乳腺炎的现状、危害、主要治疗方法以及其优缺点进行调研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例如得出牛乳腺炎难诊断、难预防，抗生素滥用的危害等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）深入分析牛奶产业，使项目在经济、食品安全、环境（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food waste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）等多领域都有意义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）深入农场，从养殖户利益分析，保证产品的实用性；与专业研究者交流，保证科学性以及日后商业化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菌种的确定、给药方式等均在此中确定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）每一处都深入调查，数据支撑充分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）获得政府支持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3429000"/>
            <a:ext cx="5054600" cy="27565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449060" y="2491105"/>
            <a:ext cx="3328670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6273" t="50000" r="-893"/>
          <a:stretch>
            <a:fillRect/>
          </a:stretch>
        </p:blipFill>
        <p:spPr>
          <a:xfrm>
            <a:off x="6449060" y="4132580"/>
            <a:ext cx="4980940" cy="1348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449060" y="5481320"/>
            <a:ext cx="3864610" cy="10680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32290" y="5514975"/>
            <a:ext cx="584835" cy="175895"/>
          </a:xfrm>
          <a:prstGeom prst="rect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88670" y="768350"/>
            <a:ext cx="68605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safty</a:t>
            </a:r>
            <a:endParaRPr lang="zh-CN" altLang="en-US" sz="2800" b="1"/>
          </a:p>
          <a:p>
            <a:r>
              <a:rPr lang="zh-CN" altLang="en-US"/>
              <a:t>学习</a:t>
            </a:r>
            <a:r>
              <a:rPr lang="en-US" altLang="zh-CN"/>
              <a:t>+</a:t>
            </a:r>
            <a:r>
              <a:rPr lang="zh-CN" altLang="en-US"/>
              <a:t>规范</a:t>
            </a:r>
            <a:r>
              <a:rPr lang="en-US" altLang="zh-CN"/>
              <a:t>+</a:t>
            </a:r>
            <a:r>
              <a:rPr lang="zh-CN" altLang="en-US"/>
              <a:t>记录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3763" y="2459673"/>
            <a:ext cx="5267325" cy="26739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93865" y="1521460"/>
            <a:ext cx="4078605" cy="2069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93865" y="3801110"/>
            <a:ext cx="4437380" cy="2348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1069340" y="1064260"/>
            <a:ext cx="94056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值得学习之处</a:t>
            </a:r>
            <a:r>
              <a:rPr lang="zh-CN" altLang="en-US"/>
              <a:t>：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</a:t>
            </a:r>
            <a:r>
              <a:rPr lang="en-US" altLang="zh-CN">
                <a:sym typeface="+mn-ea"/>
              </a:rPr>
              <a:t>human practice</a:t>
            </a:r>
            <a:r>
              <a:rPr lang="zh-CN" altLang="en-US">
                <a:sym typeface="+mn-ea"/>
              </a:rPr>
              <a:t>落到实处</a:t>
            </a:r>
            <a:r>
              <a:rPr lang="en-US" altLang="zh-CN">
                <a:sym typeface="+mn-ea"/>
              </a:rPr>
              <a:t>——</a:t>
            </a:r>
            <a:r>
              <a:rPr lang="zh-CN" altLang="en-US"/>
              <a:t>让项目有更高的价值、与政府企业等合作；企业家精神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）凡是涉及到的内容都有细节</a:t>
            </a:r>
            <a:endParaRPr lang="zh-CN" altLang="en-US"/>
          </a:p>
          <a:p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）融合蛋白的设计需要的drylab、wetlab技术，以及融合不同功能片段带来的好处</a:t>
            </a:r>
            <a:endParaRPr lang="zh-CN" altLang="en-US"/>
          </a:p>
          <a:p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）借噬菌体之手影响细菌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b="1"/>
              <a:t>可以改进的：</a:t>
            </a:r>
            <a:endParaRPr lang="zh-CN" altLang="en-US" b="1"/>
          </a:p>
          <a:p>
            <a:r>
              <a:rPr lang="zh-CN" altLang="en-US"/>
              <a:t>防止基因污染或随着传代质粒丢失的相关检测、自杀基因</a:t>
            </a:r>
            <a:endParaRPr lang="zh-CN" altLang="en-US"/>
          </a:p>
          <a:p>
            <a:r>
              <a:rPr lang="zh-CN" altLang="en-US"/>
              <a:t>实验的细节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zh-CN" altLang="en-US"/>
              <a:t>谢谢！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zh-CN" altLang="en-US"/>
              <a:t>如有错误，敬请指正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commondata" val="eyJoZGlkIjoiZThkNTU0N2Q5MGJiNTAzMzU1YTE1MjYzOTEzNDg1MGIifQ=="/>
  <p:tag name="resource_record_key" val="{&quot;13&quot;:[4364974]}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1455</Words>
  <Application>WPS 演示</Application>
  <PresentationFormat>宽屏</PresentationFormat>
  <Paragraphs>87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Arial Black</vt:lpstr>
      <vt:lpstr>等线</vt:lpstr>
      <vt:lpstr>Wingdings</vt:lpstr>
      <vt:lpstr>Calibri</vt:lpstr>
      <vt:lpstr>微软雅黑</vt:lpstr>
      <vt:lpstr>Arial Unicode MS</vt:lpstr>
      <vt:lpstr>黑体</vt:lpstr>
      <vt:lpstr>楷体</vt:lpstr>
      <vt:lpstr>Times New Roman</vt:lpstr>
      <vt:lpstr>WPS</vt:lpstr>
      <vt:lpstr>1_WPS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WPS_1512042433</cp:lastModifiedBy>
  <cp:revision>21</cp:revision>
  <dcterms:created xsi:type="dcterms:W3CDTF">2023-08-09T12:44:00Z</dcterms:created>
  <dcterms:modified xsi:type="dcterms:W3CDTF">2024-02-03T13:51:06Z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95ECE5883CB44B7D8A0979A827BB89D4_12</vt:lpwstr>
  </property>
  <property fmtid="{D5CDD505-2E9C-101B-9397-08002B2CF9AE}" pid="3" name="KSOProductBuildVer">
    <vt:lpwstr>2052-12.1.0.16250</vt:lpwstr>
  </property>
</Properties>
</file>