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61" r:id="rId4"/>
  </p:sldMasterIdLst>
  <p:notesMasterIdLst>
    <p:notesMasterId r:id="rId6"/>
  </p:notesMasterIdLst>
  <p:handoutMasterIdLst>
    <p:handoutMasterId r:id="rId23"/>
  </p:handoutMasterIdLst>
  <p:sldIdLst>
    <p:sldId id="260" r:id="rId5"/>
    <p:sldId id="262" r:id="rId7"/>
    <p:sldId id="261" r:id="rId8"/>
    <p:sldId id="278" r:id="rId9"/>
    <p:sldId id="263" r:id="rId10"/>
    <p:sldId id="264" r:id="rId11"/>
    <p:sldId id="266" r:id="rId12"/>
    <p:sldId id="277" r:id="rId13"/>
    <p:sldId id="275" r:id="rId14"/>
    <p:sldId id="268" r:id="rId15"/>
    <p:sldId id="267" r:id="rId16"/>
    <p:sldId id="269" r:id="rId17"/>
    <p:sldId id="270" r:id="rId18"/>
    <p:sldId id="271" r:id="rId19"/>
    <p:sldId id="272" r:id="rId20"/>
    <p:sldId id="274" r:id="rId21"/>
    <p:sldId id="273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55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5" Type="http://schemas.openxmlformats.org/officeDocument/2006/relationships/image" Target="../media/image12.png"/><Relationship Id="rId24" Type="http://schemas.openxmlformats.org/officeDocument/2006/relationships/tags" Target="../tags/tag12.xml"/><Relationship Id="rId23" Type="http://schemas.openxmlformats.org/officeDocument/2006/relationships/image" Target="../media/image11.png"/><Relationship Id="rId22" Type="http://schemas.openxmlformats.org/officeDocument/2006/relationships/tags" Target="../tags/tag11.xml"/><Relationship Id="rId21" Type="http://schemas.openxmlformats.org/officeDocument/2006/relationships/image" Target="../media/image10.png"/><Relationship Id="rId20" Type="http://schemas.openxmlformats.org/officeDocument/2006/relationships/tags" Target="../tags/tag10.xml"/><Relationship Id="rId2" Type="http://schemas.openxmlformats.org/officeDocument/2006/relationships/tags" Target="../tags/tag1.xml"/><Relationship Id="rId19" Type="http://schemas.openxmlformats.org/officeDocument/2006/relationships/image" Target="../media/image9.png"/><Relationship Id="rId18" Type="http://schemas.openxmlformats.org/officeDocument/2006/relationships/tags" Target="../tags/tag9.xml"/><Relationship Id="rId17" Type="http://schemas.openxmlformats.org/officeDocument/2006/relationships/image" Target="../media/image8.png"/><Relationship Id="rId16" Type="http://schemas.openxmlformats.org/officeDocument/2006/relationships/tags" Target="../tags/tag8.xml"/><Relationship Id="rId15" Type="http://schemas.openxmlformats.org/officeDocument/2006/relationships/image" Target="../media/image7.png"/><Relationship Id="rId14" Type="http://schemas.openxmlformats.org/officeDocument/2006/relationships/tags" Target="../tags/tag7.xml"/><Relationship Id="rId13" Type="http://schemas.openxmlformats.org/officeDocument/2006/relationships/image" Target="../media/image6.png"/><Relationship Id="rId12" Type="http://schemas.openxmlformats.org/officeDocument/2006/relationships/tags" Target="../tags/tag6.xml"/><Relationship Id="rId11" Type="http://schemas.openxmlformats.org/officeDocument/2006/relationships/image" Target="../media/image5.png"/><Relationship Id="rId10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82125" y="648970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 Black" panose="020B0A04020102020204" charset="0"/>
                <a:cs typeface="Arial Black" panose="020B0A04020102020204" charset="0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微信图片_2024012923142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6235" y="2933700"/>
            <a:ext cx="1038225" cy="828675"/>
          </a:xfrm>
          <a:prstGeom prst="rect">
            <a:avLst/>
          </a:prstGeom>
        </p:spPr>
      </p:pic>
      <p:pic>
        <p:nvPicPr>
          <p:cNvPr id="8" name="图片 7" descr="微信图片_2024012923143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524635" y="2933700"/>
            <a:ext cx="523875" cy="552450"/>
          </a:xfrm>
          <a:prstGeom prst="rect">
            <a:avLst/>
          </a:prstGeom>
        </p:spPr>
      </p:pic>
      <p:pic>
        <p:nvPicPr>
          <p:cNvPr id="9" name="图片 8" descr="微信图片_2024012923143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28545" y="2676525"/>
            <a:ext cx="1533525" cy="809625"/>
          </a:xfrm>
          <a:prstGeom prst="rect">
            <a:avLst/>
          </a:prstGeom>
        </p:spPr>
      </p:pic>
      <p:pic>
        <p:nvPicPr>
          <p:cNvPr id="11" name="图片 10" descr="微信图片_2024012923174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922520" y="2740025"/>
            <a:ext cx="1466850" cy="838200"/>
          </a:xfrm>
          <a:prstGeom prst="rect">
            <a:avLst/>
          </a:prstGeom>
        </p:spPr>
      </p:pic>
      <p:pic>
        <p:nvPicPr>
          <p:cNvPr id="12" name="图片 11" descr="微信图片_202401292317301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892165" y="2667000"/>
            <a:ext cx="1228725" cy="819150"/>
          </a:xfrm>
          <a:prstGeom prst="rect">
            <a:avLst/>
          </a:prstGeom>
        </p:spPr>
      </p:pic>
      <p:pic>
        <p:nvPicPr>
          <p:cNvPr id="13" name="图片 12" descr="微信图片_202401292317302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747510" y="2676525"/>
            <a:ext cx="1143000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7665085" y="2628900"/>
            <a:ext cx="1257300" cy="85725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8510270" y="2740025"/>
            <a:ext cx="1190625" cy="866775"/>
          </a:xfrm>
          <a:prstGeom prst="rect">
            <a:avLst/>
          </a:prstGeom>
        </p:spPr>
      </p:pic>
      <p:pic>
        <p:nvPicPr>
          <p:cNvPr id="17" name="图片 16" descr="微信图片_202401292317442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9150985" y="2740025"/>
            <a:ext cx="1371600" cy="866775"/>
          </a:xfrm>
          <a:prstGeom prst="rect">
            <a:avLst/>
          </a:prstGeom>
        </p:spPr>
      </p:pic>
      <p:pic>
        <p:nvPicPr>
          <p:cNvPr id="10" name="图片 9" descr="微信图片_20240129231730"/>
          <p:cNvPicPr>
            <a:picLocks noChangeAspect="1"/>
          </p:cNvPicPr>
          <p:nvPr userDrawn="1">
            <p:custDataLst>
              <p:tags r:id="rId20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3862070" y="2609850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9952990" y="234124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2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10751185" y="2417445"/>
            <a:ext cx="819150" cy="762000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5.png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image" Target="../media/image2.png"/><Relationship Id="rId7" Type="http://schemas.openxmlformats.org/officeDocument/2006/relationships/tags" Target="../tags/tag15.xml"/><Relationship Id="rId6" Type="http://schemas.openxmlformats.org/officeDocument/2006/relationships/image" Target="../media/image1.png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image" Target="../media/image14.png"/><Relationship Id="rId21" Type="http://schemas.openxmlformats.org/officeDocument/2006/relationships/theme" Target="../theme/theme2.xml"/><Relationship Id="rId20" Type="http://schemas.openxmlformats.org/officeDocument/2006/relationships/image" Target="../media/image8.png"/><Relationship Id="rId2" Type="http://schemas.openxmlformats.org/officeDocument/2006/relationships/image" Target="../media/image13.png"/><Relationship Id="rId19" Type="http://schemas.openxmlformats.org/officeDocument/2006/relationships/tags" Target="../tags/tag21.xml"/><Relationship Id="rId18" Type="http://schemas.openxmlformats.org/officeDocument/2006/relationships/image" Target="../media/image12.png"/><Relationship Id="rId17" Type="http://schemas.openxmlformats.org/officeDocument/2006/relationships/tags" Target="../tags/tag20.xml"/><Relationship Id="rId16" Type="http://schemas.openxmlformats.org/officeDocument/2006/relationships/image" Target="../media/image11.png"/><Relationship Id="rId15" Type="http://schemas.openxmlformats.org/officeDocument/2006/relationships/tags" Target="../tags/tag19.xml"/><Relationship Id="rId14" Type="http://schemas.openxmlformats.org/officeDocument/2006/relationships/image" Target="../media/image10.png"/><Relationship Id="rId13" Type="http://schemas.openxmlformats.org/officeDocument/2006/relationships/tags" Target="../tags/tag18.xml"/><Relationship Id="rId12" Type="http://schemas.openxmlformats.org/officeDocument/2006/relationships/image" Target="../media/image7.png"/><Relationship Id="rId11" Type="http://schemas.openxmlformats.org/officeDocument/2006/relationships/tags" Target="../tags/tag17.xml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image" Target="../media/image2.png"/><Relationship Id="rId7" Type="http://schemas.openxmlformats.org/officeDocument/2006/relationships/tags" Target="../tags/tag26.xml"/><Relationship Id="rId6" Type="http://schemas.openxmlformats.org/officeDocument/2006/relationships/image" Target="../media/image1.png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2" Type="http://schemas.openxmlformats.org/officeDocument/2006/relationships/theme" Target="../theme/theme3.xml"/><Relationship Id="rId31" Type="http://schemas.openxmlformats.org/officeDocument/2006/relationships/tags" Target="../tags/tag37.xml"/><Relationship Id="rId30" Type="http://schemas.openxmlformats.org/officeDocument/2006/relationships/image" Target="../media/image16.png"/><Relationship Id="rId3" Type="http://schemas.openxmlformats.org/officeDocument/2006/relationships/tags" Target="../tags/tag23.xml"/><Relationship Id="rId29" Type="http://schemas.openxmlformats.org/officeDocument/2006/relationships/image" Target="../media/image13.png"/><Relationship Id="rId28" Type="http://schemas.openxmlformats.org/officeDocument/2006/relationships/image" Target="../media/image12.png"/><Relationship Id="rId27" Type="http://schemas.openxmlformats.org/officeDocument/2006/relationships/tags" Target="../tags/tag36.xml"/><Relationship Id="rId26" Type="http://schemas.openxmlformats.org/officeDocument/2006/relationships/image" Target="../media/image11.png"/><Relationship Id="rId25" Type="http://schemas.openxmlformats.org/officeDocument/2006/relationships/tags" Target="../tags/tag35.xml"/><Relationship Id="rId24" Type="http://schemas.openxmlformats.org/officeDocument/2006/relationships/image" Target="../media/image10.png"/><Relationship Id="rId23" Type="http://schemas.openxmlformats.org/officeDocument/2006/relationships/tags" Target="../tags/tag34.xml"/><Relationship Id="rId22" Type="http://schemas.openxmlformats.org/officeDocument/2006/relationships/image" Target="../media/image9.png"/><Relationship Id="rId21" Type="http://schemas.openxmlformats.org/officeDocument/2006/relationships/tags" Target="../tags/tag33.xml"/><Relationship Id="rId20" Type="http://schemas.openxmlformats.org/officeDocument/2006/relationships/image" Target="../media/image8.png"/><Relationship Id="rId2" Type="http://schemas.openxmlformats.org/officeDocument/2006/relationships/tags" Target="../tags/tag22.xml"/><Relationship Id="rId19" Type="http://schemas.openxmlformats.org/officeDocument/2006/relationships/tags" Target="../tags/tag32.xml"/><Relationship Id="rId18" Type="http://schemas.openxmlformats.org/officeDocument/2006/relationships/image" Target="../media/image7.png"/><Relationship Id="rId17" Type="http://schemas.openxmlformats.org/officeDocument/2006/relationships/tags" Target="../tags/tag31.xml"/><Relationship Id="rId16" Type="http://schemas.openxmlformats.org/officeDocument/2006/relationships/image" Target="../media/image6.png"/><Relationship Id="rId15" Type="http://schemas.openxmlformats.org/officeDocument/2006/relationships/tags" Target="../tags/tag30.xml"/><Relationship Id="rId14" Type="http://schemas.openxmlformats.org/officeDocument/2006/relationships/image" Target="../media/image5.png"/><Relationship Id="rId13" Type="http://schemas.openxmlformats.org/officeDocument/2006/relationships/tags" Target="../tags/tag29.xml"/><Relationship Id="rId12" Type="http://schemas.openxmlformats.org/officeDocument/2006/relationships/image" Target="../media/image4.png"/><Relationship Id="rId11" Type="http://schemas.openxmlformats.org/officeDocument/2006/relationships/tags" Target="../tags/tag28.xml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345930" y="-76200"/>
            <a:ext cx="1922780" cy="1222375"/>
          </a:xfrm>
          <a:prstGeom prst="rect">
            <a:avLst/>
          </a:prstGeom>
        </p:spPr>
      </p:pic>
      <p:pic>
        <p:nvPicPr>
          <p:cNvPr id="11" name="图片 10" descr="2F02A66E31BF084FE340463BB47_B9A95F73_185BC"/>
          <p:cNvPicPr>
            <a:picLocks noChangeAspect="1"/>
          </p:cNvPicPr>
          <p:nvPr userDrawn="1"/>
        </p:nvPicPr>
        <p:blipFill>
          <a:blip r:embed="rId12"/>
          <a:srcRect l="27678" r="29463"/>
          <a:stretch>
            <a:fillRect/>
          </a:stretch>
        </p:blipFill>
        <p:spPr>
          <a:xfrm>
            <a:off x="10914698" y="-76200"/>
            <a:ext cx="1372235" cy="1372235"/>
          </a:xfrm>
          <a:prstGeom prst="rect">
            <a:avLst/>
          </a:prstGeom>
        </p:spPr>
      </p:pic>
      <p:pic>
        <p:nvPicPr>
          <p:cNvPr id="13" name="图片 12" descr="微信图片_2024012923181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962650"/>
            <a:ext cx="2257425" cy="895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45930" y="-76200"/>
            <a:ext cx="1922780" cy="1222375"/>
          </a:xfrm>
          <a:prstGeom prst="rect">
            <a:avLst/>
          </a:prstGeom>
        </p:spPr>
      </p:pic>
      <p:pic>
        <p:nvPicPr>
          <p:cNvPr id="11" name="图片 10" descr="2F02A66E31BF084FE340463BB47_B9A95F73_185BC"/>
          <p:cNvPicPr>
            <a:picLocks noChangeAspect="1"/>
          </p:cNvPicPr>
          <p:nvPr userDrawn="1"/>
        </p:nvPicPr>
        <p:blipFill>
          <a:blip r:embed="rId3"/>
          <a:srcRect l="27678" r="29463"/>
          <a:stretch>
            <a:fillRect/>
          </a:stretch>
        </p:blipFill>
        <p:spPr>
          <a:xfrm>
            <a:off x="10914698" y="-76200"/>
            <a:ext cx="1372235" cy="1372235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>
            <p:custDataLst>
              <p:tags r:id="rId4"/>
            </p:custDataLst>
          </p:nvPr>
        </p:nvSpPr>
        <p:spPr>
          <a:xfrm>
            <a:off x="2119630" y="858520"/>
            <a:ext cx="40640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目录</a:t>
            </a:r>
            <a:r>
              <a:rPr lang="en-US" altLang="zh-CN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contents</a:t>
            </a:r>
            <a:endParaRPr lang="en-US" altLang="zh-CN" sz="4400" b="1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pic>
        <p:nvPicPr>
          <p:cNvPr id="8" name="图片 7" descr="微信图片_2024012923142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966595" y="1674495"/>
            <a:ext cx="1038225" cy="828675"/>
          </a:xfrm>
          <a:prstGeom prst="rect">
            <a:avLst/>
          </a:prstGeom>
        </p:spPr>
      </p:pic>
      <p:pic>
        <p:nvPicPr>
          <p:cNvPr id="10" name="图片 9" descr="微信图片_20240129231433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242820" y="2837180"/>
            <a:ext cx="523875" cy="552450"/>
          </a:xfrm>
          <a:prstGeom prst="rect">
            <a:avLst/>
          </a:prstGeom>
        </p:spPr>
      </p:pic>
      <p:pic>
        <p:nvPicPr>
          <p:cNvPr id="12" name="图片 11" descr="微信图片_20240129231438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814830" y="3752215"/>
            <a:ext cx="1533525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905000" y="4667250"/>
            <a:ext cx="1257300" cy="857250"/>
          </a:xfrm>
          <a:prstGeom prst="rect">
            <a:avLst/>
          </a:prstGeom>
        </p:spPr>
      </p:pic>
      <p:pic>
        <p:nvPicPr>
          <p:cNvPr id="13" name="图片 12" descr="微信图片_20240129231730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5002530" y="1670685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4991100" y="276161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5066665" y="3766820"/>
            <a:ext cx="819150" cy="76200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5019040" y="4766310"/>
            <a:ext cx="1190625" cy="8667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微信图片_2024012923142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56235" y="1061085"/>
            <a:ext cx="1038225" cy="828675"/>
          </a:xfrm>
          <a:prstGeom prst="rect">
            <a:avLst/>
          </a:prstGeom>
        </p:spPr>
      </p:pic>
      <p:pic>
        <p:nvPicPr>
          <p:cNvPr id="8" name="图片 7" descr="微信图片_20240129231433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524635" y="1247140"/>
            <a:ext cx="523875" cy="552450"/>
          </a:xfrm>
          <a:prstGeom prst="rect">
            <a:avLst/>
          </a:prstGeom>
        </p:spPr>
      </p:pic>
      <p:pic>
        <p:nvPicPr>
          <p:cNvPr id="9" name="图片 8" descr="微信图片_20240129231438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2048510" y="1099185"/>
            <a:ext cx="1533525" cy="809625"/>
          </a:xfrm>
          <a:prstGeom prst="rect">
            <a:avLst/>
          </a:prstGeom>
        </p:spPr>
      </p:pic>
      <p:pic>
        <p:nvPicPr>
          <p:cNvPr id="11" name="图片 10" descr="微信图片_20240129231744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004945" y="1032510"/>
            <a:ext cx="1466850" cy="838200"/>
          </a:xfrm>
          <a:prstGeom prst="rect">
            <a:avLst/>
          </a:prstGeom>
        </p:spPr>
      </p:pic>
      <p:pic>
        <p:nvPicPr>
          <p:cNvPr id="12" name="图片 11" descr="微信图片_20240129231730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955540" y="1099185"/>
            <a:ext cx="1228725" cy="819150"/>
          </a:xfrm>
          <a:prstGeom prst="rect">
            <a:avLst/>
          </a:prstGeom>
        </p:spPr>
      </p:pic>
      <p:pic>
        <p:nvPicPr>
          <p:cNvPr id="13" name="图片 12" descr="微信图片_202401292317302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356235" y="2055495"/>
            <a:ext cx="1143000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158240" y="2007870"/>
            <a:ext cx="1257300" cy="85725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2219960" y="2118360"/>
            <a:ext cx="1190625" cy="866775"/>
          </a:xfrm>
          <a:prstGeom prst="rect">
            <a:avLst/>
          </a:prstGeom>
        </p:spPr>
      </p:pic>
      <p:pic>
        <p:nvPicPr>
          <p:cNvPr id="17" name="图片 16" descr="微信图片_202401292317442"/>
          <p:cNvPicPr>
            <a:picLocks noChangeAspect="1"/>
          </p:cNvPicPr>
          <p:nvPr userDrawn="1"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3011805" y="2055495"/>
            <a:ext cx="1371600" cy="866775"/>
          </a:xfrm>
          <a:prstGeom prst="rect">
            <a:avLst/>
          </a:prstGeom>
        </p:spPr>
      </p:pic>
      <p:pic>
        <p:nvPicPr>
          <p:cNvPr id="10" name="图片 9" descr="微信图片_20240129231730"/>
          <p:cNvPicPr>
            <a:picLocks noChangeAspect="1"/>
          </p:cNvPicPr>
          <p:nvPr userDrawn="1"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3202305" y="1042035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4114800" y="214693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5085080" y="2118360"/>
            <a:ext cx="819150" cy="762000"/>
          </a:xfrm>
          <a:prstGeom prst="rect">
            <a:avLst/>
          </a:prstGeom>
        </p:spPr>
      </p:pic>
      <p:pic>
        <p:nvPicPr>
          <p:cNvPr id="19" name="图片 18" descr="1"/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7179945" y="1247140"/>
            <a:ext cx="2457450" cy="1562100"/>
          </a:xfrm>
          <a:prstGeom prst="rect">
            <a:avLst/>
          </a:prstGeom>
        </p:spPr>
      </p:pic>
      <p:pic>
        <p:nvPicPr>
          <p:cNvPr id="20" name="图片 19" descr="微信图片_20240129231814"/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7379970" y="3228340"/>
            <a:ext cx="2257425" cy="895350"/>
          </a:xfrm>
          <a:prstGeom prst="rect">
            <a:avLst/>
          </a:prstGeom>
        </p:spPr>
      </p:pic>
    </p:spTree>
    <p:custDataLst>
      <p:tags r:id="rId3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tags" Target="../tags/tag4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tags" Target="../tags/tag48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tags" Target="../tags/tag49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tags" Target="../tags/tag50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tags" Target="../tags/tag51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tags" Target="../tags/tag52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18.png"/><Relationship Id="rId1" Type="http://schemas.openxmlformats.org/officeDocument/2006/relationships/tags" Target="../tags/tag5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tags" Target="../tags/tag5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tags" Target="../tags/tag38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tags" Target="../tags/tag39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tags" Target="../tags/tag40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tags" Target="../tags/tag4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tags" Target="../tags/tag4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3" Type="http://schemas.openxmlformats.org/officeDocument/2006/relationships/tags" Target="../tags/tag44.xml"/><Relationship Id="rId2" Type="http://schemas.openxmlformats.org/officeDocument/2006/relationships/image" Target="../media/image18.png"/><Relationship Id="rId1" Type="http://schemas.openxmlformats.org/officeDocument/2006/relationships/tags" Target="../tags/tag43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tags" Target="../tags/tag4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tags" Target="../tags/tag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微信图片_20240130100919"/>
          <p:cNvPicPr>
            <a:picLocks noChangeAspect="1"/>
          </p:cNvPicPr>
          <p:nvPr/>
        </p:nvPicPr>
        <p:blipFill>
          <a:blip r:embed="rId1">
            <a:alphaModFix amt="89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6611" t="19056" r="23704" b="24898"/>
          <a:stretch>
            <a:fillRect/>
          </a:stretch>
        </p:blipFill>
        <p:spPr>
          <a:xfrm rot="180000">
            <a:off x="-1668780" y="-1276985"/>
            <a:ext cx="7668260" cy="720153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39970" y="3829050"/>
            <a:ext cx="61283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0">
                <a:solidFill>
                  <a:srgbClr val="7E78D3"/>
                </a:solidFill>
                <a:latin typeface="华文行楷" panose="02010800040101010101" charset="-122"/>
                <a:ea typeface="华文行楷" panose="02010800040101010101" charset="-122"/>
              </a:rPr>
              <a:t>2 0 2 4 . 2 . 3 </a:t>
            </a:r>
            <a:endParaRPr lang="en-US" altLang="zh-CN" sz="6000">
              <a:solidFill>
                <a:srgbClr val="7E78D3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75" y="382905"/>
            <a:ext cx="10674985" cy="58908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18030" y="1656080"/>
            <a:ext cx="785812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1.GSDM-D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GSDM-E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各四种突变体：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端插入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Csx30+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原剪切位点突变、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端插入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sx30+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原剪切位点突变、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30%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序列替换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+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原剪切位点突变、直接替换原剪切位点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只选取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sx30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的有活性的结构域，缩短插入序列，避免对两端蛋白三维结构的影响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关于融合蛋白，不仅可以考虑把不同的蛋白质连接，连接的位置还可以设计成可被剪切的。被连接的蛋白可以有协同作用，也可能是限制的作用。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如果可以运用到复杂线路的设计中，就直接相当于一个逻辑门。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3" name="图片 2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35" y="287655"/>
            <a:ext cx="8896350" cy="5008880"/>
          </a:xfrm>
          <a:prstGeom prst="rect">
            <a:avLst/>
          </a:prstGeom>
        </p:spPr>
      </p:pic>
      <p:pic>
        <p:nvPicPr>
          <p:cNvPr id="6" name="图片 5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4065" y="5357495"/>
            <a:ext cx="8754745" cy="10712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15" y="1913255"/>
            <a:ext cx="11138535" cy="20821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80" y="243840"/>
            <a:ext cx="6858000" cy="3289300"/>
          </a:xfrm>
          <a:prstGeom prst="rect">
            <a:avLst/>
          </a:prstGeom>
        </p:spPr>
      </p:pic>
      <p:pic>
        <p:nvPicPr>
          <p:cNvPr id="3" name="图片 2" descr="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2010" y="3429635"/>
            <a:ext cx="6617335" cy="33432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50" y="691515"/>
            <a:ext cx="9696450" cy="53625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295" y="284480"/>
            <a:ext cx="5627370" cy="61448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802130" y="1263650"/>
            <a:ext cx="810641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背景：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胰腺癌（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95%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以上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KRAS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突变），目前疗法基于表型，但由于癌细胞表型可塑性、免疫逃逸等，针对基因突变位点的特异性疗法可能更加有效。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利用细胞焦亡。同样是细胞程序性死亡，细胞凋亡抑制炎症因子的释放，细胞焦亡促进炎症因子释放，不仅能杀死肿瘤细胞，还能破坏肿瘤微环境，提高其他免疫疗法的治疗效果。（因此不要求极高的转染率）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利用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CRISPR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系列的技术，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gRNA+Cas7-11&amp;Csx29--&gt;Csx30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，针对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mRNA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进行设计，既能靶向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KRAS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突变，又避开了相关蛋白质如何进入细胞核的难题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3" name="图片 2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675" y="1086485"/>
            <a:ext cx="8756015" cy="4886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375" y="588010"/>
            <a:ext cx="8678545" cy="52889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19400" y="1687830"/>
            <a:ext cx="741743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亮点：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融合蛋白的构建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2.gRNA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序列的设计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模拟杂合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KRAS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突变的酵母菌株的构建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拓展应用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"/>
          <p:cNvPicPr>
            <a:picLocks noChangeAspect="1"/>
          </p:cNvPicPr>
          <p:nvPr/>
        </p:nvPicPr>
        <p:blipFill>
          <a:blip r:embed="rId3"/>
          <a:srcRect t="766" r="1055"/>
          <a:stretch>
            <a:fillRect/>
          </a:stretch>
        </p:blipFill>
        <p:spPr>
          <a:xfrm>
            <a:off x="2656205" y="134620"/>
            <a:ext cx="6667500" cy="60909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3" name="图片 2" descr="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90930" y="782320"/>
            <a:ext cx="9333865" cy="52717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715" y="1026795"/>
            <a:ext cx="10149205" cy="48666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2459990" y="6188710"/>
            <a:ext cx="3208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Mcgill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（</a:t>
            </a:r>
            <a:r>
              <a:rPr lang="en-US" altLang="zh-CN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2023</a:t>
            </a:r>
            <a:r>
              <a:rPr lang="zh-CN" altLang="en-US" sz="2400" b="1">
                <a:solidFill>
                  <a:srgbClr val="F391BC"/>
                </a:solidFill>
                <a:latin typeface="华文宋体" panose="02010600040101010101" charset="-122"/>
                <a:ea typeface="华文宋体" panose="02010600040101010101" charset="-122"/>
              </a:rPr>
              <a:t>）</a:t>
            </a:r>
            <a:endParaRPr lang="zh-CN" altLang="en-US" sz="2400" b="1">
              <a:solidFill>
                <a:srgbClr val="F391BC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pic>
        <p:nvPicPr>
          <p:cNvPr id="5" name="图片 4" descr="屏幕截图 2024-01-30 143726"/>
          <p:cNvPicPr>
            <a:picLocks noChangeAspect="1"/>
          </p:cNvPicPr>
          <p:nvPr/>
        </p:nvPicPr>
        <p:blipFill>
          <a:blip r:embed="rId2">
            <a:clrChange>
              <a:clrFrom>
                <a:srgbClr val="063135">
                  <a:alpha val="100000"/>
                </a:srgbClr>
              </a:clrFrom>
              <a:clrTo>
                <a:srgbClr val="063135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75" y="6054090"/>
            <a:ext cx="602615" cy="602615"/>
          </a:xfrm>
          <a:prstGeom prst="rect">
            <a:avLst/>
          </a:prstGeom>
        </p:spPr>
      </p:pic>
      <p:pic>
        <p:nvPicPr>
          <p:cNvPr id="2" name="图片 1" descr="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435" y="398145"/>
            <a:ext cx="8678545" cy="58578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commondata" val="eyJoZGlkIjoiYjQzZmJiNWI5ZDY2NzBkYTlhMzk4YzI3YjU3YmFjNTYifQ=="/>
  <p:tag name="resource_record_key" val="{&quot;13&quot;:[4364974]}"/>
  <p:tag name="KSO_WPP_MARK_KEY" val="d3ba4881-f716-4ad6-81e5-312d3528eddc"/>
  <p:tag name="COMMONDATA" val="eyJoZGlkIjoiZjFmZWIzNDg2MmIzZjExOTIzMmViNTBmYTMwYTk0ZWYifQ==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741</Words>
  <Application>WPS 演示</Application>
  <PresentationFormat>宽屏</PresentationFormat>
  <Paragraphs>84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Arial Black</vt:lpstr>
      <vt:lpstr>等线</vt:lpstr>
      <vt:lpstr>Wingdings</vt:lpstr>
      <vt:lpstr>Calibri</vt:lpstr>
      <vt:lpstr>微软雅黑</vt:lpstr>
      <vt:lpstr>Arial Unicode MS</vt:lpstr>
      <vt:lpstr>华文行楷</vt:lpstr>
      <vt:lpstr>华文宋体</vt:lpstr>
      <vt:lpstr>WPS</vt:lpstr>
      <vt:lpstr>1_WPS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2023013058</cp:lastModifiedBy>
  <cp:revision>22</cp:revision>
  <dcterms:created xsi:type="dcterms:W3CDTF">2023-08-09T12:44:00Z</dcterms:created>
  <dcterms:modified xsi:type="dcterms:W3CDTF">2024-02-02T12:33:49Z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F65CAFC514974629810364CB8DFBF774_13</vt:lpwstr>
  </property>
  <property fmtid="{D5CDD505-2E9C-101B-9397-08002B2CF9AE}" pid="3" name="KSOProductBuildVer">
    <vt:lpwstr>2052-11.1.0.14036</vt:lpwstr>
  </property>
</Properties>
</file>