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11.xml" ContentType="application/vnd.openxmlformats-officedocument.presentationml.slideLayout+xml"/>
  <Override PartName="/ppt/theme/theme2.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slideLayouts/slideLayout12.xml" ContentType="application/vnd.openxmlformats-officedocument.presentationml.slideLayout+xml"/>
  <Override PartName="/ppt/theme/theme3.xml" ContentType="application/vnd.openxmlformats-officedocument.them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61" r:id="rId3"/>
  </p:sldMasterIdLst>
  <p:notesMasterIdLst>
    <p:notesMasterId r:id="rId26"/>
  </p:notesMasterIdLst>
  <p:handoutMasterIdLst>
    <p:handoutMasterId r:id="rId27"/>
  </p:handoutMasterIdLst>
  <p:sldIdLst>
    <p:sldId id="256" r:id="rId4"/>
    <p:sldId id="261" r:id="rId5"/>
    <p:sldId id="260" r:id="rId6"/>
    <p:sldId id="278" r:id="rId7"/>
    <p:sldId id="262" r:id="rId8"/>
    <p:sldId id="279" r:id="rId9"/>
    <p:sldId id="257" r:id="rId10"/>
    <p:sldId id="259" r:id="rId11"/>
    <p:sldId id="280" r:id="rId12"/>
    <p:sldId id="281" r:id="rId13"/>
    <p:sldId id="266" r:id="rId14"/>
    <p:sldId id="263" r:id="rId15"/>
    <p:sldId id="265" r:id="rId16"/>
    <p:sldId id="282" r:id="rId17"/>
    <p:sldId id="283" r:id="rId18"/>
    <p:sldId id="274" r:id="rId19"/>
    <p:sldId id="284" r:id="rId20"/>
    <p:sldId id="285" r:id="rId21"/>
    <p:sldId id="286" r:id="rId22"/>
    <p:sldId id="275" r:id="rId23"/>
    <p:sldId id="276" r:id="rId24"/>
    <p:sldId id="277" r:id="rId25"/>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6" d="100"/>
          <a:sy n="96" d="100"/>
        </p:scale>
        <p:origin x="36" y="2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tags" Target="tags/tag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2024-02-03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2024-02-03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3303728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6627155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3508919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624633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26116674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4064453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0669543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37346824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3408712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Master" Target="../slideMasters/slideMaster1.xml"/><Relationship Id="rId18" Type="http://schemas.openxmlformats.org/officeDocument/2006/relationships/image" Target="../media/image8.png"/><Relationship Id="rId3" Type="http://schemas.openxmlformats.org/officeDocument/2006/relationships/tags" Target="../tags/tag4.xml"/><Relationship Id="rId21" Type="http://schemas.openxmlformats.org/officeDocument/2006/relationships/image" Target="../media/image11.png"/><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7.png"/><Relationship Id="rId25" Type="http://schemas.openxmlformats.org/officeDocument/2006/relationships/image" Target="../media/image15.png"/><Relationship Id="rId2" Type="http://schemas.openxmlformats.org/officeDocument/2006/relationships/tags" Target="../tags/tag3.xml"/><Relationship Id="rId16" Type="http://schemas.openxmlformats.org/officeDocument/2006/relationships/image" Target="../media/image6.png"/><Relationship Id="rId20" Type="http://schemas.openxmlformats.org/officeDocument/2006/relationships/image" Target="../media/image10.png"/><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24" Type="http://schemas.openxmlformats.org/officeDocument/2006/relationships/image" Target="../media/image14.png"/><Relationship Id="rId5" Type="http://schemas.openxmlformats.org/officeDocument/2006/relationships/tags" Target="../tags/tag6.xml"/><Relationship Id="rId15" Type="http://schemas.openxmlformats.org/officeDocument/2006/relationships/image" Target="../media/image5.png"/><Relationship Id="rId23" Type="http://schemas.openxmlformats.org/officeDocument/2006/relationships/image" Target="../media/image13.png"/><Relationship Id="rId10" Type="http://schemas.openxmlformats.org/officeDocument/2006/relationships/tags" Target="../tags/tag11.xml"/><Relationship Id="rId19" Type="http://schemas.openxmlformats.org/officeDocument/2006/relationships/image" Target="../media/image9.png"/><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4.png"/><Relationship Id="rId22"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a:xfrm>
            <a:off x="9382125" y="6489700"/>
            <a:ext cx="2743200" cy="365125"/>
          </a:xfrm>
        </p:spPr>
        <p:txBody>
          <a:bodyPr/>
          <a:lstStyle>
            <a:lvl1pPr>
              <a:defRPr>
                <a:solidFill>
                  <a:schemeClr val="tx1"/>
                </a:solidFill>
                <a:latin typeface="Arial Black" panose="020B0A04020102020204" charset="0"/>
                <a:cs typeface="Arial Black" panose="020B0A04020102020204" charset="0"/>
              </a:defRPr>
            </a:lvl1p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7" name="图片 6" descr="微信图片_20240129231428"/>
          <p:cNvPicPr>
            <a:picLocks noChangeAspect="1"/>
          </p:cNvPicPr>
          <p:nvPr userDrawn="1">
            <p:custDataLst>
              <p:tags r:id="rId1"/>
            </p:custDataLst>
          </p:nvPr>
        </p:nvPicPr>
        <p:blipFill>
          <a:blip r:embed="rId14"/>
          <a:stretch>
            <a:fillRect/>
          </a:stretch>
        </p:blipFill>
        <p:spPr>
          <a:xfrm>
            <a:off x="356235" y="2933700"/>
            <a:ext cx="1038225" cy="828675"/>
          </a:xfrm>
          <a:prstGeom prst="rect">
            <a:avLst/>
          </a:prstGeom>
        </p:spPr>
      </p:pic>
      <p:pic>
        <p:nvPicPr>
          <p:cNvPr id="8" name="图片 7" descr="微信图片_20240129231433"/>
          <p:cNvPicPr>
            <a:picLocks noChangeAspect="1"/>
          </p:cNvPicPr>
          <p:nvPr userDrawn="1">
            <p:custDataLst>
              <p:tags r:id="rId2"/>
            </p:custDataLst>
          </p:nvPr>
        </p:nvPicPr>
        <p:blipFill>
          <a:blip r:embed="rId15"/>
          <a:stretch>
            <a:fillRect/>
          </a:stretch>
        </p:blipFill>
        <p:spPr>
          <a:xfrm>
            <a:off x="1524635" y="2933700"/>
            <a:ext cx="523875" cy="552450"/>
          </a:xfrm>
          <a:prstGeom prst="rect">
            <a:avLst/>
          </a:prstGeom>
        </p:spPr>
      </p:pic>
      <p:pic>
        <p:nvPicPr>
          <p:cNvPr id="9" name="图片 8" descr="微信图片_20240129231438"/>
          <p:cNvPicPr>
            <a:picLocks noChangeAspect="1"/>
          </p:cNvPicPr>
          <p:nvPr userDrawn="1">
            <p:custDataLst>
              <p:tags r:id="rId3"/>
            </p:custDataLst>
          </p:nvPr>
        </p:nvPicPr>
        <p:blipFill>
          <a:blip r:embed="rId16"/>
          <a:stretch>
            <a:fillRect/>
          </a:stretch>
        </p:blipFill>
        <p:spPr>
          <a:xfrm>
            <a:off x="2328545" y="2676525"/>
            <a:ext cx="1533525" cy="809625"/>
          </a:xfrm>
          <a:prstGeom prst="rect">
            <a:avLst/>
          </a:prstGeom>
        </p:spPr>
      </p:pic>
      <p:pic>
        <p:nvPicPr>
          <p:cNvPr id="11" name="图片 10" descr="微信图片_20240129231744"/>
          <p:cNvPicPr>
            <a:picLocks noChangeAspect="1"/>
          </p:cNvPicPr>
          <p:nvPr userDrawn="1">
            <p:custDataLst>
              <p:tags r:id="rId4"/>
            </p:custDataLst>
          </p:nvPr>
        </p:nvPicPr>
        <p:blipFill>
          <a:blip r:embed="rId17"/>
          <a:stretch>
            <a:fillRect/>
          </a:stretch>
        </p:blipFill>
        <p:spPr>
          <a:xfrm>
            <a:off x="4922520" y="2740025"/>
            <a:ext cx="1466850" cy="838200"/>
          </a:xfrm>
          <a:prstGeom prst="rect">
            <a:avLst/>
          </a:prstGeom>
        </p:spPr>
      </p:pic>
      <p:pic>
        <p:nvPicPr>
          <p:cNvPr id="12" name="图片 11" descr="微信图片_202401292317301"/>
          <p:cNvPicPr>
            <a:picLocks noChangeAspect="1"/>
          </p:cNvPicPr>
          <p:nvPr userDrawn="1">
            <p:custDataLst>
              <p:tags r:id="rId5"/>
            </p:custDataLst>
          </p:nvPr>
        </p:nvPicPr>
        <p:blipFill>
          <a:blip r:embed="rId18"/>
          <a:stretch>
            <a:fillRect/>
          </a:stretch>
        </p:blipFill>
        <p:spPr>
          <a:xfrm>
            <a:off x="5892165" y="2667000"/>
            <a:ext cx="1228725" cy="819150"/>
          </a:xfrm>
          <a:prstGeom prst="rect">
            <a:avLst/>
          </a:prstGeom>
        </p:spPr>
      </p:pic>
      <p:pic>
        <p:nvPicPr>
          <p:cNvPr id="13" name="图片 12" descr="微信图片_202401292317302"/>
          <p:cNvPicPr>
            <a:picLocks noChangeAspect="1"/>
          </p:cNvPicPr>
          <p:nvPr userDrawn="1">
            <p:custDataLst>
              <p:tags r:id="rId6"/>
            </p:custDataLst>
          </p:nvPr>
        </p:nvPicPr>
        <p:blipFill>
          <a:blip r:embed="rId19"/>
          <a:stretch>
            <a:fillRect/>
          </a:stretch>
        </p:blipFill>
        <p:spPr>
          <a:xfrm>
            <a:off x="6747510" y="2676525"/>
            <a:ext cx="1143000" cy="809625"/>
          </a:xfrm>
          <a:prstGeom prst="rect">
            <a:avLst/>
          </a:prstGeom>
        </p:spPr>
      </p:pic>
      <p:pic>
        <p:nvPicPr>
          <p:cNvPr id="14" name="图片 13" descr="微信图片_202401292317303"/>
          <p:cNvPicPr>
            <a:picLocks noChangeAspect="1"/>
          </p:cNvPicPr>
          <p:nvPr userDrawn="1">
            <p:custDataLst>
              <p:tags r:id="rId7"/>
            </p:custDataLst>
          </p:nvPr>
        </p:nvPicPr>
        <p:blipFill>
          <a:blip r:embed="rId20"/>
          <a:stretch>
            <a:fillRect/>
          </a:stretch>
        </p:blipFill>
        <p:spPr>
          <a:xfrm>
            <a:off x="7665085" y="2628900"/>
            <a:ext cx="1257300" cy="857250"/>
          </a:xfrm>
          <a:prstGeom prst="rect">
            <a:avLst/>
          </a:prstGeom>
        </p:spPr>
      </p:pic>
      <p:pic>
        <p:nvPicPr>
          <p:cNvPr id="15" name="图片 14" descr="微信图片_202401292317304"/>
          <p:cNvPicPr>
            <a:picLocks noChangeAspect="1"/>
          </p:cNvPicPr>
          <p:nvPr userDrawn="1">
            <p:custDataLst>
              <p:tags r:id="rId8"/>
            </p:custDataLst>
          </p:nvPr>
        </p:nvPicPr>
        <p:blipFill>
          <a:blip r:embed="rId21"/>
          <a:stretch>
            <a:fillRect/>
          </a:stretch>
        </p:blipFill>
        <p:spPr>
          <a:xfrm>
            <a:off x="8510270" y="2740025"/>
            <a:ext cx="1190625" cy="866775"/>
          </a:xfrm>
          <a:prstGeom prst="rect">
            <a:avLst/>
          </a:prstGeom>
        </p:spPr>
      </p:pic>
      <p:pic>
        <p:nvPicPr>
          <p:cNvPr id="17" name="图片 16" descr="微信图片_202401292317442"/>
          <p:cNvPicPr>
            <a:picLocks noChangeAspect="1"/>
          </p:cNvPicPr>
          <p:nvPr userDrawn="1">
            <p:custDataLst>
              <p:tags r:id="rId9"/>
            </p:custDataLst>
          </p:nvPr>
        </p:nvPicPr>
        <p:blipFill>
          <a:blip r:embed="rId22"/>
          <a:stretch>
            <a:fillRect/>
          </a:stretch>
        </p:blipFill>
        <p:spPr>
          <a:xfrm>
            <a:off x="9150985" y="2740025"/>
            <a:ext cx="1371600" cy="866775"/>
          </a:xfrm>
          <a:prstGeom prst="rect">
            <a:avLst/>
          </a:prstGeom>
        </p:spPr>
      </p:pic>
      <p:pic>
        <p:nvPicPr>
          <p:cNvPr id="10" name="图片 9" descr="微信图片_20240129231730"/>
          <p:cNvPicPr>
            <a:picLocks noChangeAspect="1"/>
          </p:cNvPicPr>
          <p:nvPr userDrawn="1">
            <p:custDataLst>
              <p:tags r:id="rId10"/>
            </p:custDataLst>
          </p:nvPr>
        </p:nvPicPr>
        <p:blipFill>
          <a:blip r:embed="rId23"/>
          <a:stretch>
            <a:fillRect/>
          </a:stretch>
        </p:blipFill>
        <p:spPr>
          <a:xfrm>
            <a:off x="3862070" y="2609850"/>
            <a:ext cx="1181100" cy="876300"/>
          </a:xfrm>
          <a:prstGeom prst="rect">
            <a:avLst/>
          </a:prstGeom>
        </p:spPr>
      </p:pic>
      <p:pic>
        <p:nvPicPr>
          <p:cNvPr id="16" name="图片 15" descr="微信图片_202401292317441"/>
          <p:cNvPicPr>
            <a:picLocks noChangeAspect="1"/>
          </p:cNvPicPr>
          <p:nvPr userDrawn="1">
            <p:custDataLst>
              <p:tags r:id="rId11"/>
            </p:custDataLst>
          </p:nvPr>
        </p:nvPicPr>
        <p:blipFill>
          <a:blip r:embed="rId24"/>
          <a:stretch>
            <a:fillRect/>
          </a:stretch>
        </p:blipFill>
        <p:spPr>
          <a:xfrm>
            <a:off x="9952990" y="2341245"/>
            <a:ext cx="1152525" cy="838200"/>
          </a:xfrm>
          <a:prstGeom prst="rect">
            <a:avLst/>
          </a:prstGeom>
        </p:spPr>
      </p:pic>
      <p:pic>
        <p:nvPicPr>
          <p:cNvPr id="18" name="图片 17" descr="微信图片_202401292317443"/>
          <p:cNvPicPr>
            <a:picLocks noChangeAspect="1"/>
          </p:cNvPicPr>
          <p:nvPr userDrawn="1">
            <p:custDataLst>
              <p:tags r:id="rId12"/>
            </p:custDataLst>
          </p:nvPr>
        </p:nvPicPr>
        <p:blipFill>
          <a:blip r:embed="rId25"/>
          <a:stretch>
            <a:fillRect/>
          </a:stretch>
        </p:blipFill>
        <p:spPr>
          <a:xfrm>
            <a:off x="10751185" y="2417445"/>
            <a:ext cx="819150" cy="762000"/>
          </a:xfrm>
          <a:prstGeom prst="rect">
            <a:avLst/>
          </a:prstGeom>
        </p:spPr>
      </p:pic>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60FBDFE-C587-4B4C-A407-44438C67B59E}" type="datetimeFigureOut">
              <a:rPr lang="zh-CN" altLang="en-US" smtClean="0"/>
              <a:t>2024-02-03</a:t>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2024-02-03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image" Target="../media/image2.png"/><Relationship Id="rId18" Type="http://schemas.openxmlformats.org/officeDocument/2006/relationships/image" Target="../media/image13.png"/><Relationship Id="rId3" Type="http://schemas.openxmlformats.org/officeDocument/2006/relationships/tags" Target="../tags/tag14.xml"/><Relationship Id="rId21" Type="http://schemas.openxmlformats.org/officeDocument/2006/relationships/image" Target="../media/image11.png"/><Relationship Id="rId7" Type="http://schemas.openxmlformats.org/officeDocument/2006/relationships/tags" Target="../tags/tag18.xml"/><Relationship Id="rId12" Type="http://schemas.openxmlformats.org/officeDocument/2006/relationships/image" Target="../media/image1.png"/><Relationship Id="rId17" Type="http://schemas.openxmlformats.org/officeDocument/2006/relationships/image" Target="../media/image10.png"/><Relationship Id="rId2" Type="http://schemas.openxmlformats.org/officeDocument/2006/relationships/theme" Target="../theme/theme2.xml"/><Relationship Id="rId16" Type="http://schemas.openxmlformats.org/officeDocument/2006/relationships/image" Target="../media/image6.png"/><Relationship Id="rId20" Type="http://schemas.openxmlformats.org/officeDocument/2006/relationships/image" Target="../media/image15.png"/><Relationship Id="rId1" Type="http://schemas.openxmlformats.org/officeDocument/2006/relationships/slideLayout" Target="../slideLayouts/slideLayout11.xml"/><Relationship Id="rId6" Type="http://schemas.openxmlformats.org/officeDocument/2006/relationships/tags" Target="../tags/tag17.xml"/><Relationship Id="rId11" Type="http://schemas.openxmlformats.org/officeDocument/2006/relationships/tags" Target="../tags/tag22.xml"/><Relationship Id="rId5" Type="http://schemas.openxmlformats.org/officeDocument/2006/relationships/tags" Target="../tags/tag16.xml"/><Relationship Id="rId15" Type="http://schemas.openxmlformats.org/officeDocument/2006/relationships/image" Target="../media/image5.png"/><Relationship Id="rId10" Type="http://schemas.openxmlformats.org/officeDocument/2006/relationships/tags" Target="../tags/tag21.xml"/><Relationship Id="rId19" Type="http://schemas.openxmlformats.org/officeDocument/2006/relationships/image" Target="../media/image14.png"/><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tags" Target="../tags/tag33.xml"/><Relationship Id="rId18" Type="http://schemas.openxmlformats.org/officeDocument/2006/relationships/tags" Target="../tags/tag38.xml"/><Relationship Id="rId26" Type="http://schemas.openxmlformats.org/officeDocument/2006/relationships/image" Target="../media/image11.png"/><Relationship Id="rId3" Type="http://schemas.openxmlformats.org/officeDocument/2006/relationships/tags" Target="../tags/tag23.xml"/><Relationship Id="rId21" Type="http://schemas.openxmlformats.org/officeDocument/2006/relationships/image" Target="../media/image6.png"/><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tags" Target="../tags/tag37.xml"/><Relationship Id="rId25" Type="http://schemas.openxmlformats.org/officeDocument/2006/relationships/image" Target="../media/image10.png"/><Relationship Id="rId2" Type="http://schemas.openxmlformats.org/officeDocument/2006/relationships/theme" Target="../theme/theme3.xml"/><Relationship Id="rId16" Type="http://schemas.openxmlformats.org/officeDocument/2006/relationships/tags" Target="../tags/tag36.xml"/><Relationship Id="rId20" Type="http://schemas.openxmlformats.org/officeDocument/2006/relationships/image" Target="../media/image5.png"/><Relationship Id="rId29"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tags" Target="../tags/tag26.xml"/><Relationship Id="rId11" Type="http://schemas.openxmlformats.org/officeDocument/2006/relationships/tags" Target="../tags/tag31.xml"/><Relationship Id="rId24" Type="http://schemas.openxmlformats.org/officeDocument/2006/relationships/image" Target="../media/image9.png"/><Relationship Id="rId32" Type="http://schemas.openxmlformats.org/officeDocument/2006/relationships/image" Target="../media/image16.png"/><Relationship Id="rId5" Type="http://schemas.openxmlformats.org/officeDocument/2006/relationships/tags" Target="../tags/tag25.xml"/><Relationship Id="rId15" Type="http://schemas.openxmlformats.org/officeDocument/2006/relationships/tags" Target="../tags/tag35.xml"/><Relationship Id="rId23" Type="http://schemas.openxmlformats.org/officeDocument/2006/relationships/image" Target="../media/image8.png"/><Relationship Id="rId28" Type="http://schemas.openxmlformats.org/officeDocument/2006/relationships/image" Target="../media/image13.png"/><Relationship Id="rId10" Type="http://schemas.openxmlformats.org/officeDocument/2006/relationships/tags" Target="../tags/tag30.xml"/><Relationship Id="rId19" Type="http://schemas.openxmlformats.org/officeDocument/2006/relationships/image" Target="../media/image4.png"/><Relationship Id="rId31" Type="http://schemas.openxmlformats.org/officeDocument/2006/relationships/image" Target="../media/image1.png"/><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tags" Target="../tags/tag34.xml"/><Relationship Id="rId22" Type="http://schemas.openxmlformats.org/officeDocument/2006/relationships/image" Target="../media/image7.png"/><Relationship Id="rId27" Type="http://schemas.openxmlformats.org/officeDocument/2006/relationships/image" Target="../media/image12.png"/><Relationship Id="rId30" Type="http://schemas.openxmlformats.org/officeDocument/2006/relationships/image" Target="../media/image1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100000">
              <a:srgbClr val="F9F8CA"/>
            </a:gs>
            <a:gs pos="4000">
              <a:srgbClr val="4EAADD"/>
            </a:gs>
          </a:gsLst>
          <a:lin ang="14340000" scaled="1"/>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2024-02-03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9" name="图片 8" descr="1"/>
          <p:cNvPicPr>
            <a:picLocks noChangeAspect="1"/>
          </p:cNvPicPr>
          <p:nvPr userDrawn="1"/>
        </p:nvPicPr>
        <p:blipFill>
          <a:blip r:embed="rId12"/>
          <a:stretch>
            <a:fillRect/>
          </a:stretch>
        </p:blipFill>
        <p:spPr>
          <a:xfrm>
            <a:off x="9345930" y="-76200"/>
            <a:ext cx="1922780" cy="1222375"/>
          </a:xfrm>
          <a:prstGeom prst="rect">
            <a:avLst/>
          </a:prstGeom>
        </p:spPr>
      </p:pic>
      <p:pic>
        <p:nvPicPr>
          <p:cNvPr id="11" name="图片 10" descr="2F02A66E31BF084FE340463BB47_B9A95F73_185BC"/>
          <p:cNvPicPr>
            <a:picLocks noChangeAspect="1"/>
          </p:cNvPicPr>
          <p:nvPr userDrawn="1"/>
        </p:nvPicPr>
        <p:blipFill>
          <a:blip r:embed="rId13"/>
          <a:srcRect l="27678" r="29463"/>
          <a:stretch>
            <a:fillRect/>
          </a:stretch>
        </p:blipFill>
        <p:spPr>
          <a:xfrm>
            <a:off x="10914698" y="-76200"/>
            <a:ext cx="1372235" cy="1372235"/>
          </a:xfrm>
          <a:prstGeom prst="rect">
            <a:avLst/>
          </a:prstGeom>
        </p:spPr>
      </p:pic>
      <p:pic>
        <p:nvPicPr>
          <p:cNvPr id="13" name="图片 12" descr="微信图片_20240129231814"/>
          <p:cNvPicPr>
            <a:picLocks noChangeAspect="1"/>
          </p:cNvPicPr>
          <p:nvPr userDrawn="1"/>
        </p:nvPicPr>
        <p:blipFill>
          <a:blip r:embed="rId14"/>
          <a:stretch>
            <a:fillRect/>
          </a:stretch>
        </p:blipFill>
        <p:spPr>
          <a:xfrm>
            <a:off x="0" y="5962650"/>
            <a:ext cx="2257425" cy="8953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100000">
              <a:srgbClr val="F9F8CA"/>
            </a:gs>
            <a:gs pos="4000">
              <a:srgbClr val="4EAADD"/>
            </a:gs>
          </a:gsLst>
          <a:lin ang="14340000" scaled="1"/>
        </a:gra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2024-02-03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9" name="图片 8" descr="1"/>
          <p:cNvPicPr>
            <a:picLocks noChangeAspect="1"/>
          </p:cNvPicPr>
          <p:nvPr userDrawn="1"/>
        </p:nvPicPr>
        <p:blipFill>
          <a:blip r:embed="rId12"/>
          <a:stretch>
            <a:fillRect/>
          </a:stretch>
        </p:blipFill>
        <p:spPr>
          <a:xfrm>
            <a:off x="9345930" y="-76200"/>
            <a:ext cx="1922780" cy="1222375"/>
          </a:xfrm>
          <a:prstGeom prst="rect">
            <a:avLst/>
          </a:prstGeom>
        </p:spPr>
      </p:pic>
      <p:pic>
        <p:nvPicPr>
          <p:cNvPr id="11" name="图片 10" descr="2F02A66E31BF084FE340463BB47_B9A95F73_185BC"/>
          <p:cNvPicPr>
            <a:picLocks noChangeAspect="1"/>
          </p:cNvPicPr>
          <p:nvPr userDrawn="1"/>
        </p:nvPicPr>
        <p:blipFill>
          <a:blip r:embed="rId13"/>
          <a:srcRect l="27678" r="29463"/>
          <a:stretch>
            <a:fillRect/>
          </a:stretch>
        </p:blipFill>
        <p:spPr>
          <a:xfrm>
            <a:off x="10914698" y="-76200"/>
            <a:ext cx="1372235" cy="1372235"/>
          </a:xfrm>
          <a:prstGeom prst="rect">
            <a:avLst/>
          </a:prstGeom>
        </p:spPr>
      </p:pic>
      <p:sp>
        <p:nvSpPr>
          <p:cNvPr id="7" name="文本框 6"/>
          <p:cNvSpPr txBox="1"/>
          <p:nvPr userDrawn="1">
            <p:custDataLst>
              <p:tags r:id="rId3"/>
            </p:custDataLst>
          </p:nvPr>
        </p:nvSpPr>
        <p:spPr>
          <a:xfrm>
            <a:off x="2119630" y="858520"/>
            <a:ext cx="4064000" cy="768350"/>
          </a:xfrm>
          <a:prstGeom prst="rect">
            <a:avLst/>
          </a:prstGeom>
          <a:noFill/>
        </p:spPr>
        <p:txBody>
          <a:bodyPr wrap="square" rtlCol="0">
            <a:spAutoFit/>
          </a:bodyPr>
          <a:lstStyle/>
          <a:p>
            <a:r>
              <a:rPr lang="zh-CN" altLang="en-US" sz="4400" b="1">
                <a:latin typeface="等线" panose="02010600030101010101" charset="-122"/>
                <a:ea typeface="等线" panose="02010600030101010101" charset="-122"/>
                <a:cs typeface="等线" panose="02010600030101010101" charset="-122"/>
              </a:rPr>
              <a:t>目录</a:t>
            </a:r>
            <a:r>
              <a:rPr lang="en-US" altLang="zh-CN" sz="4400" b="1">
                <a:latin typeface="等线" panose="02010600030101010101" charset="-122"/>
                <a:ea typeface="等线" panose="02010600030101010101" charset="-122"/>
                <a:cs typeface="等线" panose="02010600030101010101" charset="-122"/>
              </a:rPr>
              <a:t>contents</a:t>
            </a:r>
          </a:p>
        </p:txBody>
      </p:sp>
      <p:pic>
        <p:nvPicPr>
          <p:cNvPr id="8" name="图片 7" descr="微信图片_20240129231428"/>
          <p:cNvPicPr>
            <a:picLocks noChangeAspect="1"/>
          </p:cNvPicPr>
          <p:nvPr userDrawn="1">
            <p:custDataLst>
              <p:tags r:id="rId4"/>
            </p:custDataLst>
          </p:nvPr>
        </p:nvPicPr>
        <p:blipFill>
          <a:blip r:embed="rId14"/>
          <a:stretch>
            <a:fillRect/>
          </a:stretch>
        </p:blipFill>
        <p:spPr>
          <a:xfrm>
            <a:off x="1966595" y="1674495"/>
            <a:ext cx="1038225" cy="828675"/>
          </a:xfrm>
          <a:prstGeom prst="rect">
            <a:avLst/>
          </a:prstGeom>
        </p:spPr>
      </p:pic>
      <p:pic>
        <p:nvPicPr>
          <p:cNvPr id="10" name="图片 9" descr="微信图片_20240129231433"/>
          <p:cNvPicPr>
            <a:picLocks noChangeAspect="1"/>
          </p:cNvPicPr>
          <p:nvPr userDrawn="1">
            <p:custDataLst>
              <p:tags r:id="rId5"/>
            </p:custDataLst>
          </p:nvPr>
        </p:nvPicPr>
        <p:blipFill>
          <a:blip r:embed="rId15"/>
          <a:stretch>
            <a:fillRect/>
          </a:stretch>
        </p:blipFill>
        <p:spPr>
          <a:xfrm>
            <a:off x="2242820" y="2837180"/>
            <a:ext cx="523875" cy="552450"/>
          </a:xfrm>
          <a:prstGeom prst="rect">
            <a:avLst/>
          </a:prstGeom>
        </p:spPr>
      </p:pic>
      <p:pic>
        <p:nvPicPr>
          <p:cNvPr id="12" name="图片 11" descr="微信图片_20240129231438"/>
          <p:cNvPicPr>
            <a:picLocks noChangeAspect="1"/>
          </p:cNvPicPr>
          <p:nvPr userDrawn="1">
            <p:custDataLst>
              <p:tags r:id="rId6"/>
            </p:custDataLst>
          </p:nvPr>
        </p:nvPicPr>
        <p:blipFill>
          <a:blip r:embed="rId16"/>
          <a:stretch>
            <a:fillRect/>
          </a:stretch>
        </p:blipFill>
        <p:spPr>
          <a:xfrm>
            <a:off x="1814830" y="3752215"/>
            <a:ext cx="1533525" cy="809625"/>
          </a:xfrm>
          <a:prstGeom prst="rect">
            <a:avLst/>
          </a:prstGeom>
        </p:spPr>
      </p:pic>
      <p:pic>
        <p:nvPicPr>
          <p:cNvPr id="14" name="图片 13" descr="微信图片_202401292317303"/>
          <p:cNvPicPr>
            <a:picLocks noChangeAspect="1"/>
          </p:cNvPicPr>
          <p:nvPr userDrawn="1">
            <p:custDataLst>
              <p:tags r:id="rId7"/>
            </p:custDataLst>
          </p:nvPr>
        </p:nvPicPr>
        <p:blipFill>
          <a:blip r:embed="rId17"/>
          <a:stretch>
            <a:fillRect/>
          </a:stretch>
        </p:blipFill>
        <p:spPr>
          <a:xfrm>
            <a:off x="1905000" y="4667250"/>
            <a:ext cx="1257300" cy="857250"/>
          </a:xfrm>
          <a:prstGeom prst="rect">
            <a:avLst/>
          </a:prstGeom>
        </p:spPr>
      </p:pic>
      <p:pic>
        <p:nvPicPr>
          <p:cNvPr id="13" name="图片 12" descr="微信图片_20240129231730"/>
          <p:cNvPicPr>
            <a:picLocks noChangeAspect="1"/>
          </p:cNvPicPr>
          <p:nvPr userDrawn="1">
            <p:custDataLst>
              <p:tags r:id="rId8"/>
            </p:custDataLst>
          </p:nvPr>
        </p:nvPicPr>
        <p:blipFill>
          <a:blip r:embed="rId18"/>
          <a:stretch>
            <a:fillRect/>
          </a:stretch>
        </p:blipFill>
        <p:spPr>
          <a:xfrm>
            <a:off x="5002530" y="1670685"/>
            <a:ext cx="1181100" cy="876300"/>
          </a:xfrm>
          <a:prstGeom prst="rect">
            <a:avLst/>
          </a:prstGeom>
        </p:spPr>
      </p:pic>
      <p:pic>
        <p:nvPicPr>
          <p:cNvPr id="16" name="图片 15" descr="微信图片_202401292317441"/>
          <p:cNvPicPr>
            <a:picLocks noChangeAspect="1"/>
          </p:cNvPicPr>
          <p:nvPr userDrawn="1">
            <p:custDataLst>
              <p:tags r:id="rId9"/>
            </p:custDataLst>
          </p:nvPr>
        </p:nvPicPr>
        <p:blipFill>
          <a:blip r:embed="rId19"/>
          <a:stretch>
            <a:fillRect/>
          </a:stretch>
        </p:blipFill>
        <p:spPr>
          <a:xfrm>
            <a:off x="4991100" y="2761615"/>
            <a:ext cx="1152525" cy="838200"/>
          </a:xfrm>
          <a:prstGeom prst="rect">
            <a:avLst/>
          </a:prstGeom>
        </p:spPr>
      </p:pic>
      <p:pic>
        <p:nvPicPr>
          <p:cNvPr id="18" name="图片 17" descr="微信图片_202401292317443"/>
          <p:cNvPicPr>
            <a:picLocks noChangeAspect="1"/>
          </p:cNvPicPr>
          <p:nvPr userDrawn="1">
            <p:custDataLst>
              <p:tags r:id="rId10"/>
            </p:custDataLst>
          </p:nvPr>
        </p:nvPicPr>
        <p:blipFill>
          <a:blip r:embed="rId20"/>
          <a:stretch>
            <a:fillRect/>
          </a:stretch>
        </p:blipFill>
        <p:spPr>
          <a:xfrm>
            <a:off x="5066665" y="3766820"/>
            <a:ext cx="819150" cy="762000"/>
          </a:xfrm>
          <a:prstGeom prst="rect">
            <a:avLst/>
          </a:prstGeom>
        </p:spPr>
      </p:pic>
      <p:pic>
        <p:nvPicPr>
          <p:cNvPr id="15" name="图片 14" descr="微信图片_202401292317304"/>
          <p:cNvPicPr>
            <a:picLocks noChangeAspect="1"/>
          </p:cNvPicPr>
          <p:nvPr userDrawn="1">
            <p:custDataLst>
              <p:tags r:id="rId11"/>
            </p:custDataLst>
          </p:nvPr>
        </p:nvPicPr>
        <p:blipFill>
          <a:blip r:embed="rId21"/>
          <a:stretch>
            <a:fillRect/>
          </a:stretch>
        </p:blipFill>
        <p:spPr>
          <a:xfrm>
            <a:off x="5019040" y="4766310"/>
            <a:ext cx="1190625" cy="866775"/>
          </a:xfrm>
          <a:prstGeom prst="rect">
            <a:avLst/>
          </a:prstGeom>
        </p:spPr>
      </p:pic>
    </p:spTree>
  </p:cSld>
  <p:clrMap bg1="lt1" tx1="dk1" bg2="lt2" tx2="dk2" accent1="accent1" accent2="accent2" accent3="accent3" accent4="accent4" accent5="accent5" accent6="accent6" hlink="hlink" folHlink="folHlink"/>
  <p:sldLayoutIdLst>
    <p:sldLayoutId id="2147483660" r:id="rId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gradFill>
          <a:gsLst>
            <a:gs pos="100000">
              <a:srgbClr val="F9F8CA"/>
            </a:gs>
            <a:gs pos="4000">
              <a:srgbClr val="4EAADD"/>
            </a:gs>
          </a:gsLst>
          <a:lin ang="14340000" scaled="0"/>
        </a:gra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2024-02-03</a:t>
            </a:fld>
            <a:endParaRPr lang="zh-CN" altLang="en-US"/>
          </a:p>
        </p:txBody>
      </p:sp>
      <p:sp>
        <p:nvSpPr>
          <p:cNvPr id="5" name="页脚占位符 4"/>
          <p:cNvSpPr>
            <a:spLocks noGrp="1"/>
          </p:cNvSpPr>
          <p:nvPr>
            <p:ph type="ftr" sz="quarter" idx="3"/>
            <p:custDataLst>
              <p:tags r:id="rId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pic>
        <p:nvPicPr>
          <p:cNvPr id="7" name="图片 6" descr="微信图片_20240129231428"/>
          <p:cNvPicPr>
            <a:picLocks noChangeAspect="1"/>
          </p:cNvPicPr>
          <p:nvPr userDrawn="1">
            <p:custDataLst>
              <p:tags r:id="rId7"/>
            </p:custDataLst>
          </p:nvPr>
        </p:nvPicPr>
        <p:blipFill>
          <a:blip r:embed="rId19"/>
          <a:stretch>
            <a:fillRect/>
          </a:stretch>
        </p:blipFill>
        <p:spPr>
          <a:xfrm>
            <a:off x="356235" y="1061085"/>
            <a:ext cx="1038225" cy="828675"/>
          </a:xfrm>
          <a:prstGeom prst="rect">
            <a:avLst/>
          </a:prstGeom>
        </p:spPr>
      </p:pic>
      <p:pic>
        <p:nvPicPr>
          <p:cNvPr id="8" name="图片 7" descr="微信图片_20240129231433"/>
          <p:cNvPicPr>
            <a:picLocks noChangeAspect="1"/>
          </p:cNvPicPr>
          <p:nvPr userDrawn="1">
            <p:custDataLst>
              <p:tags r:id="rId8"/>
            </p:custDataLst>
          </p:nvPr>
        </p:nvPicPr>
        <p:blipFill>
          <a:blip r:embed="rId20"/>
          <a:stretch>
            <a:fillRect/>
          </a:stretch>
        </p:blipFill>
        <p:spPr>
          <a:xfrm>
            <a:off x="1524635" y="1247140"/>
            <a:ext cx="523875" cy="552450"/>
          </a:xfrm>
          <a:prstGeom prst="rect">
            <a:avLst/>
          </a:prstGeom>
        </p:spPr>
      </p:pic>
      <p:pic>
        <p:nvPicPr>
          <p:cNvPr id="9" name="图片 8" descr="微信图片_20240129231438"/>
          <p:cNvPicPr>
            <a:picLocks noChangeAspect="1"/>
          </p:cNvPicPr>
          <p:nvPr userDrawn="1">
            <p:custDataLst>
              <p:tags r:id="rId9"/>
            </p:custDataLst>
          </p:nvPr>
        </p:nvPicPr>
        <p:blipFill>
          <a:blip r:embed="rId21"/>
          <a:stretch>
            <a:fillRect/>
          </a:stretch>
        </p:blipFill>
        <p:spPr>
          <a:xfrm>
            <a:off x="2048510" y="1099185"/>
            <a:ext cx="1533525" cy="809625"/>
          </a:xfrm>
          <a:prstGeom prst="rect">
            <a:avLst/>
          </a:prstGeom>
        </p:spPr>
      </p:pic>
      <p:pic>
        <p:nvPicPr>
          <p:cNvPr id="11" name="图片 10" descr="微信图片_20240129231744"/>
          <p:cNvPicPr>
            <a:picLocks noChangeAspect="1"/>
          </p:cNvPicPr>
          <p:nvPr userDrawn="1">
            <p:custDataLst>
              <p:tags r:id="rId10"/>
            </p:custDataLst>
          </p:nvPr>
        </p:nvPicPr>
        <p:blipFill>
          <a:blip r:embed="rId22"/>
          <a:stretch>
            <a:fillRect/>
          </a:stretch>
        </p:blipFill>
        <p:spPr>
          <a:xfrm>
            <a:off x="4004945" y="1032510"/>
            <a:ext cx="1466850" cy="838200"/>
          </a:xfrm>
          <a:prstGeom prst="rect">
            <a:avLst/>
          </a:prstGeom>
        </p:spPr>
      </p:pic>
      <p:pic>
        <p:nvPicPr>
          <p:cNvPr id="12" name="图片 11" descr="微信图片_202401292317301"/>
          <p:cNvPicPr>
            <a:picLocks noChangeAspect="1"/>
          </p:cNvPicPr>
          <p:nvPr userDrawn="1">
            <p:custDataLst>
              <p:tags r:id="rId11"/>
            </p:custDataLst>
          </p:nvPr>
        </p:nvPicPr>
        <p:blipFill>
          <a:blip r:embed="rId23"/>
          <a:stretch>
            <a:fillRect/>
          </a:stretch>
        </p:blipFill>
        <p:spPr>
          <a:xfrm>
            <a:off x="4955540" y="1099185"/>
            <a:ext cx="1228725" cy="819150"/>
          </a:xfrm>
          <a:prstGeom prst="rect">
            <a:avLst/>
          </a:prstGeom>
        </p:spPr>
      </p:pic>
      <p:pic>
        <p:nvPicPr>
          <p:cNvPr id="13" name="图片 12" descr="微信图片_202401292317302"/>
          <p:cNvPicPr>
            <a:picLocks noChangeAspect="1"/>
          </p:cNvPicPr>
          <p:nvPr userDrawn="1">
            <p:custDataLst>
              <p:tags r:id="rId12"/>
            </p:custDataLst>
          </p:nvPr>
        </p:nvPicPr>
        <p:blipFill>
          <a:blip r:embed="rId24"/>
          <a:stretch>
            <a:fillRect/>
          </a:stretch>
        </p:blipFill>
        <p:spPr>
          <a:xfrm>
            <a:off x="356235" y="2055495"/>
            <a:ext cx="1143000" cy="809625"/>
          </a:xfrm>
          <a:prstGeom prst="rect">
            <a:avLst/>
          </a:prstGeom>
        </p:spPr>
      </p:pic>
      <p:pic>
        <p:nvPicPr>
          <p:cNvPr id="14" name="图片 13" descr="微信图片_202401292317303"/>
          <p:cNvPicPr>
            <a:picLocks noChangeAspect="1"/>
          </p:cNvPicPr>
          <p:nvPr userDrawn="1">
            <p:custDataLst>
              <p:tags r:id="rId13"/>
            </p:custDataLst>
          </p:nvPr>
        </p:nvPicPr>
        <p:blipFill>
          <a:blip r:embed="rId25"/>
          <a:stretch>
            <a:fillRect/>
          </a:stretch>
        </p:blipFill>
        <p:spPr>
          <a:xfrm>
            <a:off x="1158240" y="2007870"/>
            <a:ext cx="1257300" cy="857250"/>
          </a:xfrm>
          <a:prstGeom prst="rect">
            <a:avLst/>
          </a:prstGeom>
        </p:spPr>
      </p:pic>
      <p:pic>
        <p:nvPicPr>
          <p:cNvPr id="15" name="图片 14" descr="微信图片_202401292317304"/>
          <p:cNvPicPr>
            <a:picLocks noChangeAspect="1"/>
          </p:cNvPicPr>
          <p:nvPr userDrawn="1">
            <p:custDataLst>
              <p:tags r:id="rId14"/>
            </p:custDataLst>
          </p:nvPr>
        </p:nvPicPr>
        <p:blipFill>
          <a:blip r:embed="rId26"/>
          <a:stretch>
            <a:fillRect/>
          </a:stretch>
        </p:blipFill>
        <p:spPr>
          <a:xfrm>
            <a:off x="2219960" y="2118360"/>
            <a:ext cx="1190625" cy="866775"/>
          </a:xfrm>
          <a:prstGeom prst="rect">
            <a:avLst/>
          </a:prstGeom>
        </p:spPr>
      </p:pic>
      <p:pic>
        <p:nvPicPr>
          <p:cNvPr id="17" name="图片 16" descr="微信图片_202401292317442"/>
          <p:cNvPicPr>
            <a:picLocks noChangeAspect="1"/>
          </p:cNvPicPr>
          <p:nvPr userDrawn="1">
            <p:custDataLst>
              <p:tags r:id="rId15"/>
            </p:custDataLst>
          </p:nvPr>
        </p:nvPicPr>
        <p:blipFill>
          <a:blip r:embed="rId27"/>
          <a:stretch>
            <a:fillRect/>
          </a:stretch>
        </p:blipFill>
        <p:spPr>
          <a:xfrm>
            <a:off x="3011805" y="2055495"/>
            <a:ext cx="1371600" cy="866775"/>
          </a:xfrm>
          <a:prstGeom prst="rect">
            <a:avLst/>
          </a:prstGeom>
        </p:spPr>
      </p:pic>
      <p:pic>
        <p:nvPicPr>
          <p:cNvPr id="10" name="图片 9" descr="微信图片_20240129231730"/>
          <p:cNvPicPr>
            <a:picLocks noChangeAspect="1"/>
          </p:cNvPicPr>
          <p:nvPr userDrawn="1">
            <p:custDataLst>
              <p:tags r:id="rId16"/>
            </p:custDataLst>
          </p:nvPr>
        </p:nvPicPr>
        <p:blipFill>
          <a:blip r:embed="rId28"/>
          <a:stretch>
            <a:fillRect/>
          </a:stretch>
        </p:blipFill>
        <p:spPr>
          <a:xfrm>
            <a:off x="3202305" y="1042035"/>
            <a:ext cx="1181100" cy="876300"/>
          </a:xfrm>
          <a:prstGeom prst="rect">
            <a:avLst/>
          </a:prstGeom>
        </p:spPr>
      </p:pic>
      <p:pic>
        <p:nvPicPr>
          <p:cNvPr id="16" name="图片 15" descr="微信图片_202401292317441"/>
          <p:cNvPicPr>
            <a:picLocks noChangeAspect="1"/>
          </p:cNvPicPr>
          <p:nvPr userDrawn="1">
            <p:custDataLst>
              <p:tags r:id="rId17"/>
            </p:custDataLst>
          </p:nvPr>
        </p:nvPicPr>
        <p:blipFill>
          <a:blip r:embed="rId29"/>
          <a:stretch>
            <a:fillRect/>
          </a:stretch>
        </p:blipFill>
        <p:spPr>
          <a:xfrm>
            <a:off x="4114800" y="2146935"/>
            <a:ext cx="1152525" cy="838200"/>
          </a:xfrm>
          <a:prstGeom prst="rect">
            <a:avLst/>
          </a:prstGeom>
        </p:spPr>
      </p:pic>
      <p:pic>
        <p:nvPicPr>
          <p:cNvPr id="18" name="图片 17" descr="微信图片_202401292317443"/>
          <p:cNvPicPr>
            <a:picLocks noChangeAspect="1"/>
          </p:cNvPicPr>
          <p:nvPr userDrawn="1">
            <p:custDataLst>
              <p:tags r:id="rId18"/>
            </p:custDataLst>
          </p:nvPr>
        </p:nvPicPr>
        <p:blipFill>
          <a:blip r:embed="rId30"/>
          <a:stretch>
            <a:fillRect/>
          </a:stretch>
        </p:blipFill>
        <p:spPr>
          <a:xfrm>
            <a:off x="5085080" y="2118360"/>
            <a:ext cx="819150" cy="762000"/>
          </a:xfrm>
          <a:prstGeom prst="rect">
            <a:avLst/>
          </a:prstGeom>
        </p:spPr>
      </p:pic>
      <p:pic>
        <p:nvPicPr>
          <p:cNvPr id="19" name="图片 18" descr="1"/>
          <p:cNvPicPr>
            <a:picLocks noChangeAspect="1"/>
          </p:cNvPicPr>
          <p:nvPr userDrawn="1"/>
        </p:nvPicPr>
        <p:blipFill>
          <a:blip r:embed="rId31"/>
          <a:stretch>
            <a:fillRect/>
          </a:stretch>
        </p:blipFill>
        <p:spPr>
          <a:xfrm>
            <a:off x="7179945" y="1247140"/>
            <a:ext cx="2457450" cy="1562100"/>
          </a:xfrm>
          <a:prstGeom prst="rect">
            <a:avLst/>
          </a:prstGeom>
        </p:spPr>
      </p:pic>
      <p:pic>
        <p:nvPicPr>
          <p:cNvPr id="20" name="图片 19" descr="微信图片_20240129231814"/>
          <p:cNvPicPr>
            <a:picLocks noChangeAspect="1"/>
          </p:cNvPicPr>
          <p:nvPr userDrawn="1"/>
        </p:nvPicPr>
        <p:blipFill>
          <a:blip r:embed="rId32"/>
          <a:stretch>
            <a:fillRect/>
          </a:stretch>
        </p:blipFill>
        <p:spPr>
          <a:xfrm>
            <a:off x="7379970" y="3228340"/>
            <a:ext cx="2257425" cy="895350"/>
          </a:xfrm>
          <a:prstGeom prst="rect">
            <a:avLst/>
          </a:prstGeom>
        </p:spPr>
      </p:pic>
    </p:spTree>
    <p:custDataLst>
      <p:tags r:id="rId3"/>
    </p:custDataLst>
  </p:cSld>
  <p:clrMap bg1="lt1" tx1="dk1" bg2="lt2" tx2="dk2" accent1="accent1" accent2="accent2" accent3="accent3" accent4="accent4" accent5="accent5" accent6="accent6" hlink="hlink" folHlink="folHlink"/>
  <p:sldLayoutIdLst>
    <p:sldLayoutId id="2147483662" r:id="rId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44.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tags" Target="../tags/tag46.xml"/><Relationship Id="rId13" Type="http://schemas.openxmlformats.org/officeDocument/2006/relationships/image" Target="../media/image5.png"/><Relationship Id="rId18" Type="http://schemas.openxmlformats.org/officeDocument/2006/relationships/image" Target="../media/image15.png"/><Relationship Id="rId3" Type="http://schemas.openxmlformats.org/officeDocument/2006/relationships/tags" Target="../tags/tag41.xml"/><Relationship Id="rId21" Type="http://schemas.openxmlformats.org/officeDocument/2006/relationships/image" Target="../media/image26.png"/><Relationship Id="rId7" Type="http://schemas.openxmlformats.org/officeDocument/2006/relationships/tags" Target="../tags/tag45.xml"/><Relationship Id="rId12" Type="http://schemas.openxmlformats.org/officeDocument/2006/relationships/image" Target="../media/image4.png"/><Relationship Id="rId17" Type="http://schemas.openxmlformats.org/officeDocument/2006/relationships/image" Target="../media/image14.png"/><Relationship Id="rId2" Type="http://schemas.openxmlformats.org/officeDocument/2006/relationships/tags" Target="../tags/tag40.xml"/><Relationship Id="rId16" Type="http://schemas.openxmlformats.org/officeDocument/2006/relationships/image" Target="../media/image13.png"/><Relationship Id="rId20" Type="http://schemas.openxmlformats.org/officeDocument/2006/relationships/image" Target="../media/image25.png"/><Relationship Id="rId1" Type="http://schemas.openxmlformats.org/officeDocument/2006/relationships/tags" Target="../tags/tag39.xml"/><Relationship Id="rId6" Type="http://schemas.openxmlformats.org/officeDocument/2006/relationships/tags" Target="../tags/tag44.xml"/><Relationship Id="rId11" Type="http://schemas.openxmlformats.org/officeDocument/2006/relationships/notesSlide" Target="../notesSlides/notesSlide5.xml"/><Relationship Id="rId24" Type="http://schemas.openxmlformats.org/officeDocument/2006/relationships/image" Target="../media/image29.png"/><Relationship Id="rId5" Type="http://schemas.openxmlformats.org/officeDocument/2006/relationships/tags" Target="../tags/tag43.xml"/><Relationship Id="rId15" Type="http://schemas.openxmlformats.org/officeDocument/2006/relationships/image" Target="../media/image10.png"/><Relationship Id="rId23" Type="http://schemas.openxmlformats.org/officeDocument/2006/relationships/image" Target="../media/image28.png"/><Relationship Id="rId10" Type="http://schemas.openxmlformats.org/officeDocument/2006/relationships/slideLayout" Target="../slideLayouts/slideLayout1.xml"/><Relationship Id="rId19" Type="http://schemas.openxmlformats.org/officeDocument/2006/relationships/image" Target="../media/image11.png"/><Relationship Id="rId4" Type="http://schemas.openxmlformats.org/officeDocument/2006/relationships/tags" Target="../tags/tag42.xml"/><Relationship Id="rId9" Type="http://schemas.openxmlformats.org/officeDocument/2006/relationships/tags" Target="../tags/tag47.xml"/><Relationship Id="rId14" Type="http://schemas.openxmlformats.org/officeDocument/2006/relationships/image" Target="../media/image6.png"/><Relationship Id="rId22" Type="http://schemas.openxmlformats.org/officeDocument/2006/relationships/image" Target="../media/image27.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t>IGEM </a:t>
            </a:r>
            <a:r>
              <a:rPr lang="zh-CN" altLang="en-US" b="1" dirty="0"/>
              <a:t>项目汇报</a:t>
            </a:r>
          </a:p>
        </p:txBody>
      </p:sp>
      <p:sp>
        <p:nvSpPr>
          <p:cNvPr id="3" name="副标题 2"/>
          <p:cNvSpPr>
            <a:spLocks noGrp="1"/>
          </p:cNvSpPr>
          <p:nvPr>
            <p:ph type="subTitle" idx="1"/>
          </p:nvPr>
        </p:nvSpPr>
        <p:spPr/>
        <p:txBody>
          <a:bodyPr/>
          <a:lstStyle/>
          <a:p>
            <a:r>
              <a:rPr lang="zh-CN" altLang="en-US" b="1" dirty="0"/>
              <a:t>鹿为民</a:t>
            </a:r>
            <a:endParaRPr lang="en-US" altLang="zh-CN" b="1" dirty="0"/>
          </a:p>
          <a:p>
            <a:r>
              <a:rPr lang="en-US" altLang="zh-CN" b="1" dirty="0"/>
              <a:t>2024</a:t>
            </a:r>
            <a:r>
              <a:rPr lang="zh-CN" altLang="en-US" b="1" dirty="0" smtClean="0"/>
              <a:t>年</a:t>
            </a:r>
            <a:r>
              <a:rPr lang="en-US" altLang="zh-CN" b="1" dirty="0" smtClean="0"/>
              <a:t>2</a:t>
            </a:r>
            <a:r>
              <a:rPr lang="zh-CN" altLang="en-US" b="1" dirty="0" smtClean="0"/>
              <a:t>月</a:t>
            </a:r>
            <a:r>
              <a:rPr lang="en-US" altLang="zh-CN" b="1" dirty="0" smtClean="0"/>
              <a:t>3</a:t>
            </a:r>
            <a:r>
              <a:rPr lang="zh-CN" altLang="en-US" b="1" dirty="0" smtClean="0"/>
              <a:t>日</a:t>
            </a:r>
            <a:endParaRPr lang="zh-CN" altLang="en-US" b="1" dirty="0"/>
          </a:p>
        </p:txBody>
      </p:sp>
      <p:sp>
        <p:nvSpPr>
          <p:cNvPr id="4" name="灯片编号占位符 3"/>
          <p:cNvSpPr>
            <a:spLocks noGrp="1"/>
          </p:cNvSpPr>
          <p:nvPr>
            <p:ph type="sldNum" sz="quarter" idx="12"/>
          </p:nvPr>
        </p:nvSpPr>
        <p:spPr/>
        <p:txBody>
          <a:bodyPr/>
          <a:lstStyle/>
          <a:p>
            <a:fld id="{565CE74E-AB26-4998-AD42-012C4C1AD076}" type="slidenum">
              <a:rPr lang="zh-CN" altLang="en-US" smtClean="0"/>
              <a:t>1</a:t>
            </a:fld>
            <a:endParaRPr lang="zh-CN" alt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565CE74E-AB26-4998-AD42-012C4C1AD076}" type="slidenum">
              <a:rPr lang="zh-CN" altLang="en-US" smtClean="0"/>
              <a:t>10</a:t>
            </a:fld>
            <a:endParaRPr lang="zh-CN" altLang="en-US"/>
          </a:p>
        </p:txBody>
      </p:sp>
      <p:sp>
        <p:nvSpPr>
          <p:cNvPr id="5" name="AutoShape 2" descr="伊赫拉"/>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文本框 6"/>
          <p:cNvSpPr txBox="1"/>
          <p:nvPr/>
        </p:nvSpPr>
        <p:spPr>
          <a:xfrm>
            <a:off x="74406" y="7937"/>
            <a:ext cx="4095059" cy="5632311"/>
          </a:xfrm>
          <a:prstGeom prst="rect">
            <a:avLst/>
          </a:prstGeom>
          <a:noFill/>
        </p:spPr>
        <p:txBody>
          <a:bodyPr wrap="square" rtlCol="0">
            <a:spAutoFit/>
          </a:bodyPr>
          <a:lstStyle/>
          <a:p>
            <a:pPr>
              <a:lnSpc>
                <a:spcPct val="200000"/>
              </a:lnSpc>
            </a:pPr>
            <a:r>
              <a:rPr lang="zh-CN" altLang="en-US" b="1" dirty="0" smtClean="0"/>
              <a:t>迫使</a:t>
            </a:r>
            <a:r>
              <a:rPr lang="zh-CN" altLang="en-US" b="1" dirty="0"/>
              <a:t>患者离开工作岗位并失去谋生来源</a:t>
            </a:r>
            <a:r>
              <a:rPr lang="zh-CN" altLang="en-US" b="1" dirty="0" smtClean="0"/>
              <a:t>。</a:t>
            </a:r>
            <a:endParaRPr lang="en-US" altLang="zh-CN" b="1" dirty="0" smtClean="0"/>
          </a:p>
          <a:p>
            <a:pPr>
              <a:lnSpc>
                <a:spcPct val="200000"/>
              </a:lnSpc>
            </a:pPr>
            <a:r>
              <a:rPr lang="zh-CN" altLang="en-US" b="1" dirty="0" smtClean="0"/>
              <a:t>给</a:t>
            </a:r>
            <a:r>
              <a:rPr lang="zh-CN" altLang="en-US" b="1" dirty="0"/>
              <a:t>医疗保健</a:t>
            </a:r>
            <a:r>
              <a:rPr lang="zh-CN" altLang="en-US" b="1" dirty="0" smtClean="0"/>
              <a:t>系统和经济体系带来负担。</a:t>
            </a:r>
            <a:endParaRPr lang="en-US" altLang="zh-CN" b="1" dirty="0" smtClean="0"/>
          </a:p>
          <a:p>
            <a:pPr>
              <a:lnSpc>
                <a:spcPct val="200000"/>
              </a:lnSpc>
            </a:pPr>
            <a:r>
              <a:rPr lang="zh-CN" altLang="en-US" b="1" dirty="0" smtClean="0">
                <a:solidFill>
                  <a:srgbClr val="7030A0"/>
                </a:solidFill>
              </a:rPr>
              <a:t>目标</a:t>
            </a:r>
            <a:r>
              <a:rPr lang="zh-CN" altLang="en-US" b="1" dirty="0">
                <a:solidFill>
                  <a:srgbClr val="7030A0"/>
                </a:solidFill>
              </a:rPr>
              <a:t>是提供一种创新的解决方案来控制这种医疗状况的</a:t>
            </a:r>
            <a:r>
              <a:rPr lang="zh-CN" altLang="en-US" b="1" dirty="0" smtClean="0">
                <a:solidFill>
                  <a:srgbClr val="7030A0"/>
                </a:solidFill>
              </a:rPr>
              <a:t>进展，还</a:t>
            </a:r>
            <a:r>
              <a:rPr lang="zh-CN" altLang="en-US" b="1" dirty="0">
                <a:solidFill>
                  <a:srgbClr val="7030A0"/>
                </a:solidFill>
              </a:rPr>
              <a:t>致力于</a:t>
            </a:r>
            <a:r>
              <a:rPr lang="zh-CN" altLang="en-US" b="1" dirty="0" smtClean="0">
                <a:solidFill>
                  <a:srgbClr val="7030A0"/>
                </a:solidFill>
              </a:rPr>
              <a:t>将项目</a:t>
            </a:r>
            <a:r>
              <a:rPr lang="zh-CN" altLang="en-US" b="1" dirty="0">
                <a:solidFill>
                  <a:srgbClr val="7030A0"/>
                </a:solidFill>
              </a:rPr>
              <a:t>变成一个通用的、模块化的治疗平台，用于治疗各种其他自身免疫性疾病，以便为患有自身免疫性疾病的限制性和衰弱性后果的人们提供解决方案</a:t>
            </a:r>
            <a:r>
              <a:rPr lang="zh-CN" altLang="en-US" b="1" dirty="0" smtClean="0">
                <a:solidFill>
                  <a:srgbClr val="7030A0"/>
                </a:solidFill>
              </a:rPr>
              <a:t>。</a:t>
            </a:r>
            <a:endParaRPr lang="en-US" altLang="zh-CN" b="1" dirty="0" smtClean="0">
              <a:solidFill>
                <a:srgbClr val="7030A0"/>
              </a:solidFill>
            </a:endParaRPr>
          </a:p>
          <a:p>
            <a:pPr>
              <a:lnSpc>
                <a:spcPct val="200000"/>
              </a:lnSpc>
            </a:pPr>
            <a:r>
              <a:rPr lang="zh-CN" altLang="en-US" b="1" dirty="0" smtClean="0">
                <a:solidFill>
                  <a:srgbClr val="7030A0"/>
                </a:solidFill>
              </a:rPr>
              <a:t>预计可以造福全球</a:t>
            </a:r>
            <a:r>
              <a:rPr lang="en-US" altLang="zh-CN" b="1" dirty="0" smtClean="0">
                <a:solidFill>
                  <a:srgbClr val="7030A0"/>
                </a:solidFill>
              </a:rPr>
              <a:t>10%d</a:t>
            </a:r>
            <a:r>
              <a:rPr lang="zh-CN" altLang="en-US" b="1" dirty="0" smtClean="0">
                <a:solidFill>
                  <a:srgbClr val="7030A0"/>
                </a:solidFill>
              </a:rPr>
              <a:t>的人口。</a:t>
            </a:r>
            <a:endParaRPr lang="zh-CN" altLang="en-US" b="1" dirty="0">
              <a:solidFill>
                <a:srgbClr val="7030A0"/>
              </a:solidFill>
            </a:endParaRPr>
          </a:p>
          <a:p>
            <a:pPr>
              <a:lnSpc>
                <a:spcPct val="200000"/>
              </a:lnSpc>
            </a:pPr>
            <a:endParaRPr lang="zh-CN" altLang="en-US" b="1" dirty="0"/>
          </a:p>
        </p:txBody>
      </p:sp>
      <p:pic>
        <p:nvPicPr>
          <p:cNvPr id="3076" name="Picture 4" descr="伊赫拉"/>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9465" y="1133096"/>
            <a:ext cx="7946580" cy="4981438"/>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6006803" y="6247884"/>
            <a:ext cx="3877985" cy="369332"/>
          </a:xfrm>
          <a:prstGeom prst="rect">
            <a:avLst/>
          </a:prstGeom>
        </p:spPr>
        <p:txBody>
          <a:bodyPr wrap="none">
            <a:spAutoFit/>
          </a:bodyPr>
          <a:lstStyle/>
          <a:p>
            <a:r>
              <a:rPr lang="zh-CN" altLang="en-US" dirty="0">
                <a:solidFill>
                  <a:srgbClr val="2E2272"/>
                </a:solidFill>
                <a:latin typeface="Montserrat"/>
              </a:rPr>
              <a:t>类风湿性关节炎的负担和影响</a:t>
            </a:r>
            <a:r>
              <a:rPr lang="zh-CN" altLang="en-US" dirty="0" smtClean="0">
                <a:solidFill>
                  <a:srgbClr val="2E2272"/>
                </a:solidFill>
                <a:latin typeface="Montserrat"/>
              </a:rPr>
              <a:t>概述图</a:t>
            </a:r>
            <a:endParaRPr lang="zh-CN" altLang="en-US" dirty="0"/>
          </a:p>
        </p:txBody>
      </p:sp>
    </p:spTree>
    <p:extLst>
      <p:ext uri="{BB962C8B-B14F-4D97-AF65-F5344CB8AC3E}">
        <p14:creationId xmlns:p14="http://schemas.microsoft.com/office/powerpoint/2010/main" val="11451738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565CE74E-AB26-4998-AD42-012C4C1AD076}" type="slidenum">
              <a:rPr lang="zh-CN" altLang="en-US" smtClean="0"/>
              <a:t>11</a:t>
            </a:fld>
            <a:endParaRPr lang="zh-CN" altLang="en-US"/>
          </a:p>
        </p:txBody>
      </p:sp>
      <p:sp>
        <p:nvSpPr>
          <p:cNvPr id="5" name="文本框 4">
            <a:extLst>
              <a:ext uri="{FF2B5EF4-FFF2-40B4-BE49-F238E27FC236}">
                <a16:creationId xmlns:a16="http://schemas.microsoft.com/office/drawing/2014/main" id="{B7F2EF53-A761-F326-668A-76971ACB9605}"/>
              </a:ext>
            </a:extLst>
          </p:cNvPr>
          <p:cNvSpPr txBox="1"/>
          <p:nvPr/>
        </p:nvSpPr>
        <p:spPr>
          <a:xfrm>
            <a:off x="787167" y="169052"/>
            <a:ext cx="2059806" cy="646331"/>
          </a:xfrm>
          <a:prstGeom prst="rect">
            <a:avLst/>
          </a:prstGeom>
          <a:noFill/>
        </p:spPr>
        <p:txBody>
          <a:bodyPr wrap="square" rtlCol="0">
            <a:spAutoFit/>
          </a:bodyPr>
          <a:lstStyle/>
          <a:p>
            <a:endParaRPr lang="en-US" altLang="zh-CN" dirty="0"/>
          </a:p>
          <a:p>
            <a:r>
              <a:rPr lang="zh-CN" altLang="en-US" dirty="0"/>
              <a:t>一、项目之描述</a:t>
            </a:r>
          </a:p>
        </p:txBody>
      </p:sp>
      <p:pic>
        <p:nvPicPr>
          <p:cNvPr id="9" name="图片 8"/>
          <p:cNvPicPr>
            <a:picLocks noChangeAspect="1"/>
          </p:cNvPicPr>
          <p:nvPr/>
        </p:nvPicPr>
        <p:blipFill>
          <a:blip r:embed="rId3"/>
          <a:stretch>
            <a:fillRect/>
          </a:stretch>
        </p:blipFill>
        <p:spPr>
          <a:xfrm>
            <a:off x="2014330" y="1202864"/>
            <a:ext cx="9013135" cy="5650813"/>
          </a:xfrm>
          <a:prstGeom prst="rect">
            <a:avLst/>
          </a:prstGeom>
        </p:spPr>
      </p:pic>
    </p:spTree>
    <p:extLst>
      <p:ext uri="{BB962C8B-B14F-4D97-AF65-F5344CB8AC3E}">
        <p14:creationId xmlns:p14="http://schemas.microsoft.com/office/powerpoint/2010/main" val="9684796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12</a:t>
            </a:fld>
            <a:endParaRPr lang="zh-CN" altLang="en-US"/>
          </a:p>
        </p:txBody>
      </p:sp>
      <p:pic>
        <p:nvPicPr>
          <p:cNvPr id="4098" name="Picture 2" descr="https://pic2.zhimg.com/v2-1a50521acd8c5d96e58f76c69c435bdd_b.webp?consumer=ZHI_ME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7174" y="136454"/>
            <a:ext cx="7646643" cy="5968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8861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13</a:t>
            </a:fld>
            <a:endParaRPr lang="zh-CN" altLang="en-US"/>
          </a:p>
        </p:txBody>
      </p:sp>
      <p:sp>
        <p:nvSpPr>
          <p:cNvPr id="8" name="文本框 7">
            <a:extLst>
              <a:ext uri="{FF2B5EF4-FFF2-40B4-BE49-F238E27FC236}">
                <a16:creationId xmlns:a16="http://schemas.microsoft.com/office/drawing/2014/main" id="{90536F94-03DE-5561-18DA-06FA1421092F}"/>
              </a:ext>
            </a:extLst>
          </p:cNvPr>
          <p:cNvSpPr txBox="1"/>
          <p:nvPr/>
        </p:nvSpPr>
        <p:spPr>
          <a:xfrm>
            <a:off x="477079" y="1302025"/>
            <a:ext cx="11335577" cy="4247317"/>
          </a:xfrm>
          <a:prstGeom prst="rect">
            <a:avLst/>
          </a:prstGeom>
          <a:noFill/>
        </p:spPr>
        <p:txBody>
          <a:bodyPr wrap="square">
            <a:spAutoFit/>
          </a:bodyPr>
          <a:lstStyle/>
          <a:p>
            <a:pPr>
              <a:lnSpc>
                <a:spcPct val="150000"/>
              </a:lnSpc>
            </a:pPr>
            <a:r>
              <a:rPr lang="en-US" altLang="zh-CN" sz="2000" b="1" dirty="0">
                <a:solidFill>
                  <a:srgbClr val="333333"/>
                </a:solidFill>
                <a:latin typeface="Sitka Text" pitchFamily="2" charset="0"/>
              </a:rPr>
              <a:t>RA</a:t>
            </a:r>
            <a:r>
              <a:rPr lang="zh-CN" altLang="en-US" sz="2000" b="1" dirty="0">
                <a:solidFill>
                  <a:srgbClr val="333333"/>
                </a:solidFill>
                <a:latin typeface="Sitka Text" pitchFamily="2" charset="0"/>
              </a:rPr>
              <a:t>的发展取决于存在遗传易感个体时各种环境和社会经济因素之间的相互作用。这使得身体的免疫系统无法耐受含有</a:t>
            </a:r>
            <a:r>
              <a:rPr lang="zh-CN" altLang="en-US" sz="2000" b="1" dirty="0">
                <a:solidFill>
                  <a:srgbClr val="7030A0"/>
                </a:solidFill>
                <a:latin typeface="Sitka Text" pitchFamily="2" charset="0"/>
              </a:rPr>
              <a:t>瓜氨酸残基的自身蛋白质</a:t>
            </a:r>
            <a:r>
              <a:rPr lang="zh-CN" altLang="en-US" sz="2000" b="1" dirty="0" smtClean="0">
                <a:solidFill>
                  <a:srgbClr val="7030A0"/>
                </a:solidFill>
                <a:latin typeface="Sitka Text" pitchFamily="2" charset="0"/>
              </a:rPr>
              <a:t>，即主要</a:t>
            </a:r>
            <a:r>
              <a:rPr lang="zh-CN" altLang="en-US" sz="2000" b="1" dirty="0">
                <a:solidFill>
                  <a:srgbClr val="7030A0"/>
                </a:solidFill>
                <a:latin typeface="Sitka Text" pitchFamily="2" charset="0"/>
              </a:rPr>
              <a:t>取决于体内是否存在针对瓜氨酸肽的自身抗体。包括类风湿因子 （</a:t>
            </a:r>
            <a:r>
              <a:rPr lang="en-US" altLang="zh-CN" sz="2000" b="1" dirty="0">
                <a:solidFill>
                  <a:srgbClr val="7030A0"/>
                </a:solidFill>
                <a:latin typeface="Sitka Text" pitchFamily="2" charset="0"/>
              </a:rPr>
              <a:t>RF</a:t>
            </a:r>
            <a:r>
              <a:rPr lang="zh-CN" altLang="en-US" sz="2000" b="1" dirty="0">
                <a:solidFill>
                  <a:srgbClr val="7030A0"/>
                </a:solidFill>
                <a:latin typeface="Sitka Text" pitchFamily="2" charset="0"/>
              </a:rPr>
              <a:t>）、抗瓜氨酸肽抗体 （</a:t>
            </a:r>
            <a:r>
              <a:rPr lang="en-US" altLang="zh-CN" sz="2000" b="1" dirty="0">
                <a:solidFill>
                  <a:srgbClr val="7030A0"/>
                </a:solidFill>
                <a:latin typeface="Sitka Text" pitchFamily="2" charset="0"/>
              </a:rPr>
              <a:t>ACPA</a:t>
            </a:r>
            <a:r>
              <a:rPr lang="zh-CN" altLang="en-US" sz="2000" b="1" dirty="0">
                <a:solidFill>
                  <a:srgbClr val="7030A0"/>
                </a:solidFill>
                <a:latin typeface="Sitka Text" pitchFamily="2" charset="0"/>
              </a:rPr>
              <a:t>）、抗氨基甲酰化蛋白抗体（抗 </a:t>
            </a:r>
            <a:r>
              <a:rPr lang="en-US" altLang="zh-CN" sz="2000" b="1" dirty="0" err="1">
                <a:solidFill>
                  <a:srgbClr val="7030A0"/>
                </a:solidFill>
                <a:latin typeface="Sitka Text" pitchFamily="2" charset="0"/>
              </a:rPr>
              <a:t>CarP</a:t>
            </a:r>
            <a:r>
              <a:rPr lang="en-US" altLang="zh-CN" sz="2000" b="1" dirty="0">
                <a:solidFill>
                  <a:srgbClr val="7030A0"/>
                </a:solidFill>
                <a:latin typeface="Sitka Text" pitchFamily="2" charset="0"/>
              </a:rPr>
              <a:t> </a:t>
            </a:r>
            <a:r>
              <a:rPr lang="zh-CN" altLang="en-US" sz="2000" b="1" dirty="0">
                <a:solidFill>
                  <a:srgbClr val="7030A0"/>
                </a:solidFill>
                <a:latin typeface="Sitka Text" pitchFamily="2" charset="0"/>
              </a:rPr>
              <a:t>抗体）、抗 </a:t>
            </a:r>
            <a:r>
              <a:rPr lang="en-US" altLang="zh-CN" sz="2000" b="1" dirty="0">
                <a:solidFill>
                  <a:srgbClr val="7030A0"/>
                </a:solidFill>
                <a:latin typeface="Sitka Text" pitchFamily="2" charset="0"/>
              </a:rPr>
              <a:t>PAD4 </a:t>
            </a:r>
            <a:r>
              <a:rPr lang="zh-CN" altLang="en-US" sz="2000" b="1" dirty="0">
                <a:solidFill>
                  <a:srgbClr val="7030A0"/>
                </a:solidFill>
                <a:latin typeface="Sitka Text" pitchFamily="2" charset="0"/>
              </a:rPr>
              <a:t>抗体和抗修饰蛋白抗体。然而，</a:t>
            </a:r>
            <a:r>
              <a:rPr lang="en-US" altLang="zh-CN" sz="2000" b="1" dirty="0">
                <a:solidFill>
                  <a:srgbClr val="7030A0"/>
                </a:solidFill>
                <a:latin typeface="Sitka Text" pitchFamily="2" charset="0"/>
              </a:rPr>
              <a:t>RF </a:t>
            </a:r>
            <a:r>
              <a:rPr lang="zh-CN" altLang="en-US" sz="2000" b="1" dirty="0">
                <a:solidFill>
                  <a:srgbClr val="7030A0"/>
                </a:solidFill>
                <a:latin typeface="Sitka Text" pitchFamily="2" charset="0"/>
              </a:rPr>
              <a:t>和 </a:t>
            </a:r>
            <a:r>
              <a:rPr lang="en-US" altLang="zh-CN" sz="2000" b="1" dirty="0">
                <a:solidFill>
                  <a:srgbClr val="7030A0"/>
                </a:solidFill>
                <a:latin typeface="Sitka Text" pitchFamily="2" charset="0"/>
              </a:rPr>
              <a:t>ACPA </a:t>
            </a:r>
            <a:r>
              <a:rPr lang="zh-CN" altLang="en-US" sz="2000" b="1" dirty="0">
                <a:solidFill>
                  <a:srgbClr val="7030A0"/>
                </a:solidFill>
                <a:latin typeface="Sitka Text" pitchFamily="2" charset="0"/>
              </a:rPr>
              <a:t>是主要与疾病</a:t>
            </a:r>
            <a:r>
              <a:rPr lang="zh-CN" altLang="en-US" sz="2000" b="1" dirty="0" smtClean="0">
                <a:solidFill>
                  <a:srgbClr val="7030A0"/>
                </a:solidFill>
                <a:latin typeface="Sitka Text" pitchFamily="2" charset="0"/>
              </a:rPr>
              <a:t>发病机制相关。</a:t>
            </a:r>
            <a:endParaRPr lang="zh-CN" altLang="en-US" sz="2000" b="1" dirty="0">
              <a:solidFill>
                <a:srgbClr val="7030A0"/>
              </a:solidFill>
              <a:latin typeface="Sitka Text" pitchFamily="2" charset="0"/>
            </a:endParaRPr>
          </a:p>
          <a:p>
            <a:pPr>
              <a:lnSpc>
                <a:spcPct val="150000"/>
              </a:lnSpc>
            </a:pPr>
            <a:endParaRPr lang="en-US" altLang="zh-CN" sz="2000" b="1" dirty="0">
              <a:solidFill>
                <a:srgbClr val="333333"/>
              </a:solidFill>
              <a:latin typeface="Sitka Text" pitchFamily="2" charset="0"/>
            </a:endParaRPr>
          </a:p>
          <a:p>
            <a:pPr>
              <a:lnSpc>
                <a:spcPct val="150000"/>
              </a:lnSpc>
            </a:pPr>
            <a:r>
              <a:rPr lang="zh-CN" altLang="en-US" sz="2000" b="1" dirty="0" smtClean="0">
                <a:solidFill>
                  <a:srgbClr val="333333"/>
                </a:solidFill>
                <a:latin typeface="Sitka Text" pitchFamily="2" charset="0"/>
              </a:rPr>
              <a:t>已</a:t>
            </a:r>
            <a:r>
              <a:rPr lang="zh-CN" altLang="en-US" sz="2000" b="1" dirty="0">
                <a:solidFill>
                  <a:srgbClr val="333333"/>
                </a:solidFill>
                <a:latin typeface="Sitka Text" pitchFamily="2" charset="0"/>
              </a:rPr>
              <a:t>发现瓜氨酸残基的形成过程在与</a:t>
            </a:r>
            <a:r>
              <a:rPr lang="en-US" altLang="zh-CN" sz="2000" b="1" dirty="0">
                <a:solidFill>
                  <a:srgbClr val="333333"/>
                </a:solidFill>
                <a:latin typeface="Sitka Text" pitchFamily="2" charset="0"/>
              </a:rPr>
              <a:t>RA</a:t>
            </a:r>
            <a:r>
              <a:rPr lang="zh-CN" altLang="en-US" sz="2000" b="1" dirty="0">
                <a:solidFill>
                  <a:srgbClr val="333333"/>
                </a:solidFill>
                <a:latin typeface="Sitka Text" pitchFamily="2" charset="0"/>
              </a:rPr>
              <a:t>活性相关的关节肿胀和炎症部位过度活跃。瓜氨酸化过程由一种叫做</a:t>
            </a:r>
            <a:r>
              <a:rPr lang="zh-CN" altLang="en-US" sz="2000" b="1" dirty="0">
                <a:solidFill>
                  <a:srgbClr val="7030A0"/>
                </a:solidFill>
                <a:latin typeface="Sitka Text" pitchFamily="2" charset="0"/>
              </a:rPr>
              <a:t>肽基精氨酸脱亚胺酶 （</a:t>
            </a:r>
            <a:r>
              <a:rPr lang="en-US" altLang="zh-CN" sz="2000" b="1" dirty="0">
                <a:solidFill>
                  <a:srgbClr val="7030A0"/>
                </a:solidFill>
                <a:latin typeface="Sitka Text" pitchFamily="2" charset="0"/>
              </a:rPr>
              <a:t>PAD</a:t>
            </a:r>
            <a:r>
              <a:rPr lang="zh-CN" altLang="en-US" sz="2000" b="1" dirty="0">
                <a:solidFill>
                  <a:srgbClr val="7030A0"/>
                </a:solidFill>
                <a:latin typeface="Sitka Text" pitchFamily="2" charset="0"/>
              </a:rPr>
              <a:t>） </a:t>
            </a:r>
            <a:r>
              <a:rPr lang="zh-CN" altLang="en-US" sz="2000" b="1" dirty="0">
                <a:solidFill>
                  <a:srgbClr val="333333"/>
                </a:solidFill>
                <a:latin typeface="Sitka Text" pitchFamily="2" charset="0"/>
              </a:rPr>
              <a:t>的酶介导，该酶将精氨酸残基转化为瓜氨酸。编码该酶的基因中的一些多态性也与 </a:t>
            </a:r>
            <a:r>
              <a:rPr lang="en-US" altLang="zh-CN" sz="2000" b="1" dirty="0">
                <a:solidFill>
                  <a:srgbClr val="333333"/>
                </a:solidFill>
                <a:latin typeface="Sitka Text" pitchFamily="2" charset="0"/>
              </a:rPr>
              <a:t>RA </a:t>
            </a:r>
            <a:r>
              <a:rPr lang="zh-CN" altLang="en-US" sz="2000" b="1" dirty="0">
                <a:solidFill>
                  <a:srgbClr val="333333"/>
                </a:solidFill>
                <a:latin typeface="Sitka Text" pitchFamily="2" charset="0"/>
              </a:rPr>
              <a:t>的发展有关，包括 </a:t>
            </a:r>
            <a:r>
              <a:rPr lang="en-US" altLang="zh-CN" sz="2000" b="1" dirty="0">
                <a:solidFill>
                  <a:srgbClr val="333333"/>
                </a:solidFill>
                <a:latin typeface="Sitka Text" pitchFamily="2" charset="0"/>
              </a:rPr>
              <a:t>PADI2 </a:t>
            </a:r>
            <a:r>
              <a:rPr lang="zh-CN" altLang="en-US" sz="2000" b="1" dirty="0">
                <a:solidFill>
                  <a:srgbClr val="333333"/>
                </a:solidFill>
                <a:latin typeface="Sitka Text" pitchFamily="2" charset="0"/>
              </a:rPr>
              <a:t>和 </a:t>
            </a:r>
            <a:r>
              <a:rPr lang="en-US" altLang="zh-CN" sz="2000" b="1" dirty="0">
                <a:solidFill>
                  <a:srgbClr val="333333"/>
                </a:solidFill>
                <a:latin typeface="Sitka Text" pitchFamily="2" charset="0"/>
              </a:rPr>
              <a:t>PADI4</a:t>
            </a:r>
            <a:r>
              <a:rPr lang="zh-CN" altLang="en-US" sz="2000" b="1" dirty="0">
                <a:solidFill>
                  <a:srgbClr val="333333"/>
                </a:solidFill>
                <a:latin typeface="Sitka Text" pitchFamily="2" charset="0"/>
              </a:rPr>
              <a:t>。</a:t>
            </a:r>
          </a:p>
          <a:p>
            <a:pPr>
              <a:lnSpc>
                <a:spcPct val="150000"/>
              </a:lnSpc>
            </a:pPr>
            <a:endParaRPr lang="zh-CN" altLang="en-US" sz="2000" dirty="0">
              <a:solidFill>
                <a:srgbClr val="333333"/>
              </a:solidFill>
              <a:latin typeface="Sitka Text" pitchFamily="2" charset="0"/>
            </a:endParaRPr>
          </a:p>
        </p:txBody>
      </p:sp>
      <p:sp>
        <p:nvSpPr>
          <p:cNvPr id="2" name="文本框 1"/>
          <p:cNvSpPr txBox="1"/>
          <p:nvPr/>
        </p:nvSpPr>
        <p:spPr>
          <a:xfrm>
            <a:off x="720586" y="387625"/>
            <a:ext cx="4591879" cy="461665"/>
          </a:xfrm>
          <a:prstGeom prst="rect">
            <a:avLst/>
          </a:prstGeom>
          <a:noFill/>
        </p:spPr>
        <p:txBody>
          <a:bodyPr wrap="square" rtlCol="0">
            <a:spAutoFit/>
          </a:bodyPr>
          <a:lstStyle/>
          <a:p>
            <a:r>
              <a:rPr lang="en-US" altLang="zh-CN" sz="2400" dirty="0" smtClean="0"/>
              <a:t>RA</a:t>
            </a:r>
            <a:r>
              <a:rPr lang="zh-CN" altLang="en-US" sz="2400" dirty="0" smtClean="0"/>
              <a:t>的病理生理学解释</a:t>
            </a:r>
            <a:endParaRPr lang="zh-CN" altLang="en-US" sz="2400" dirty="0"/>
          </a:p>
        </p:txBody>
      </p:sp>
    </p:spTree>
    <p:extLst>
      <p:ext uri="{BB962C8B-B14F-4D97-AF65-F5344CB8AC3E}">
        <p14:creationId xmlns:p14="http://schemas.microsoft.com/office/powerpoint/2010/main" val="37375041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14</a:t>
            </a:fld>
            <a:endParaRPr lang="zh-CN" altLang="en-US"/>
          </a:p>
        </p:txBody>
      </p:sp>
      <p:sp>
        <p:nvSpPr>
          <p:cNvPr id="8" name="文本框 7">
            <a:extLst>
              <a:ext uri="{FF2B5EF4-FFF2-40B4-BE49-F238E27FC236}">
                <a16:creationId xmlns:a16="http://schemas.microsoft.com/office/drawing/2014/main" id="{90536F94-03DE-5561-18DA-06FA1421092F}"/>
              </a:ext>
            </a:extLst>
          </p:cNvPr>
          <p:cNvSpPr txBox="1"/>
          <p:nvPr/>
        </p:nvSpPr>
        <p:spPr>
          <a:xfrm>
            <a:off x="176835" y="899349"/>
            <a:ext cx="11948490" cy="5955476"/>
          </a:xfrm>
          <a:prstGeom prst="rect">
            <a:avLst/>
          </a:prstGeom>
          <a:noFill/>
        </p:spPr>
        <p:txBody>
          <a:bodyPr wrap="square">
            <a:spAutoFit/>
          </a:bodyPr>
          <a:lstStyle/>
          <a:p>
            <a:pPr>
              <a:lnSpc>
                <a:spcPct val="150000"/>
              </a:lnSpc>
            </a:pPr>
            <a:r>
              <a:rPr lang="zh-CN" altLang="en-US" b="1" dirty="0" smtClean="0">
                <a:solidFill>
                  <a:srgbClr val="333333"/>
                </a:solidFill>
                <a:latin typeface="Sitka Text" pitchFamily="2" charset="0"/>
              </a:rPr>
              <a:t>许多</a:t>
            </a:r>
            <a:r>
              <a:rPr lang="zh-CN" altLang="en-US" b="1" dirty="0">
                <a:solidFill>
                  <a:srgbClr val="333333"/>
                </a:solidFill>
                <a:latin typeface="Sitka Text" pitchFamily="2" charset="0"/>
              </a:rPr>
              <a:t>细胞因子也参与 </a:t>
            </a:r>
            <a:r>
              <a:rPr lang="en-US" altLang="zh-CN" b="1" dirty="0">
                <a:solidFill>
                  <a:srgbClr val="333333"/>
                </a:solidFill>
                <a:latin typeface="Sitka Text" pitchFamily="2" charset="0"/>
              </a:rPr>
              <a:t>RA </a:t>
            </a:r>
            <a:r>
              <a:rPr lang="zh-CN" altLang="en-US" b="1" dirty="0">
                <a:solidFill>
                  <a:srgbClr val="333333"/>
                </a:solidFill>
                <a:latin typeface="Sitka Text" pitchFamily="2" charset="0"/>
              </a:rPr>
              <a:t>的发病机制，因为它们由于不同炎症细胞的募集和迁移到关节腔</a:t>
            </a:r>
            <a:r>
              <a:rPr lang="zh-CN" altLang="en-US" b="1" dirty="0" smtClean="0">
                <a:solidFill>
                  <a:srgbClr val="333333"/>
                </a:solidFill>
                <a:latin typeface="Sitka Text" pitchFamily="2" charset="0"/>
              </a:rPr>
              <a:t>中大量地异常聚集。</a:t>
            </a:r>
            <a:endParaRPr lang="zh-CN" altLang="en-US" b="1" dirty="0">
              <a:solidFill>
                <a:srgbClr val="333333"/>
              </a:solidFill>
              <a:latin typeface="Sitka Text" pitchFamily="2" charset="0"/>
            </a:endParaRPr>
          </a:p>
          <a:p>
            <a:pPr>
              <a:lnSpc>
                <a:spcPct val="150000"/>
              </a:lnSpc>
            </a:pPr>
            <a:endParaRPr lang="zh-CN" altLang="en-US" b="1" dirty="0">
              <a:solidFill>
                <a:srgbClr val="333333"/>
              </a:solidFill>
              <a:latin typeface="Sitka Text" pitchFamily="2" charset="0"/>
            </a:endParaRPr>
          </a:p>
          <a:p>
            <a:pPr>
              <a:lnSpc>
                <a:spcPct val="150000"/>
              </a:lnSpc>
            </a:pPr>
            <a:r>
              <a:rPr lang="en-US" altLang="zh-CN" b="1" dirty="0" smtClean="0">
                <a:solidFill>
                  <a:srgbClr val="333333"/>
                </a:solidFill>
                <a:latin typeface="Sitka Text" pitchFamily="2" charset="0"/>
              </a:rPr>
              <a:t>RA </a:t>
            </a:r>
            <a:r>
              <a:rPr lang="zh-CN" altLang="en-US" b="1" dirty="0">
                <a:solidFill>
                  <a:srgbClr val="333333"/>
                </a:solidFill>
                <a:latin typeface="Sitka Text" pitchFamily="2" charset="0"/>
              </a:rPr>
              <a:t>发病机制和进行性组织破坏的免疫级联反应如下：</a:t>
            </a:r>
          </a:p>
          <a:p>
            <a:pPr>
              <a:lnSpc>
                <a:spcPct val="150000"/>
              </a:lnSpc>
            </a:pPr>
            <a:r>
              <a:rPr lang="zh-CN" altLang="en-US" b="1" dirty="0" smtClean="0">
                <a:solidFill>
                  <a:srgbClr val="333333"/>
                </a:solidFill>
                <a:latin typeface="Sitka Text" pitchFamily="2" charset="0"/>
              </a:rPr>
              <a:t>异常</a:t>
            </a:r>
            <a:r>
              <a:rPr lang="zh-CN" altLang="en-US" b="1" dirty="0">
                <a:solidFill>
                  <a:srgbClr val="333333"/>
                </a:solidFill>
                <a:latin typeface="Sitka Text" pitchFamily="2" charset="0"/>
              </a:rPr>
              <a:t>瓜氨酸化的肽被关节内壁中的巨噬细胞和树突状细胞吞噬，以便与 </a:t>
            </a:r>
            <a:r>
              <a:rPr lang="en-US" altLang="zh-CN" b="1" dirty="0">
                <a:solidFill>
                  <a:srgbClr val="333333"/>
                </a:solidFill>
                <a:latin typeface="Sitka Text" pitchFamily="2" charset="0"/>
              </a:rPr>
              <a:t>MHC-II </a:t>
            </a:r>
            <a:r>
              <a:rPr lang="zh-CN" altLang="en-US" b="1" dirty="0">
                <a:solidFill>
                  <a:srgbClr val="333333"/>
                </a:solidFill>
                <a:latin typeface="Sitka Text" pitchFamily="2" charset="0"/>
              </a:rPr>
              <a:t>偶联并呈递给辅助性 </a:t>
            </a:r>
            <a:r>
              <a:rPr lang="en-US" altLang="zh-CN" b="1" dirty="0">
                <a:solidFill>
                  <a:srgbClr val="333333"/>
                </a:solidFill>
                <a:latin typeface="Sitka Text" pitchFamily="2" charset="0"/>
              </a:rPr>
              <a:t>T </a:t>
            </a:r>
            <a:r>
              <a:rPr lang="zh-CN" altLang="en-US" b="1" dirty="0">
                <a:solidFill>
                  <a:srgbClr val="333333"/>
                </a:solidFill>
                <a:latin typeface="Sitka Text" pitchFamily="2" charset="0"/>
              </a:rPr>
              <a:t>细胞 （</a:t>
            </a:r>
            <a:r>
              <a:rPr lang="en-US" altLang="zh-CN" b="1" dirty="0" err="1">
                <a:solidFill>
                  <a:srgbClr val="333333"/>
                </a:solidFill>
                <a:latin typeface="Sitka Text" pitchFamily="2" charset="0"/>
              </a:rPr>
              <a:t>Th</a:t>
            </a:r>
            <a:r>
              <a:rPr lang="zh-CN" altLang="en-US" b="1" dirty="0">
                <a:solidFill>
                  <a:srgbClr val="333333"/>
                </a:solidFill>
                <a:latin typeface="Sitka Text" pitchFamily="2" charset="0"/>
              </a:rPr>
              <a:t>）。</a:t>
            </a:r>
          </a:p>
          <a:p>
            <a:pPr>
              <a:lnSpc>
                <a:spcPct val="150000"/>
              </a:lnSpc>
            </a:pPr>
            <a:r>
              <a:rPr lang="en-US" altLang="zh-CN" b="1" dirty="0" err="1" smtClean="0">
                <a:solidFill>
                  <a:srgbClr val="333333"/>
                </a:solidFill>
                <a:latin typeface="Sitka Text" pitchFamily="2" charset="0"/>
              </a:rPr>
              <a:t>Th</a:t>
            </a:r>
            <a:r>
              <a:rPr lang="zh-CN" altLang="en-US" b="1" dirty="0">
                <a:solidFill>
                  <a:srgbClr val="333333"/>
                </a:solidFill>
                <a:latin typeface="Sitka Text" pitchFamily="2" charset="0"/>
              </a:rPr>
              <a:t>细胞的活化需要两个信号</a:t>
            </a:r>
            <a:r>
              <a:rPr lang="zh-CN" altLang="en-US" b="1" dirty="0" smtClean="0">
                <a:solidFill>
                  <a:srgbClr val="333333"/>
                </a:solidFill>
                <a:latin typeface="Sitka Text" pitchFamily="2" charset="0"/>
              </a:rPr>
              <a:t>：</a:t>
            </a:r>
            <a:endParaRPr lang="en-US" altLang="zh-CN" b="1" dirty="0" smtClean="0">
              <a:solidFill>
                <a:srgbClr val="333333"/>
              </a:solidFill>
              <a:latin typeface="Sitka Text" pitchFamily="2" charset="0"/>
            </a:endParaRPr>
          </a:p>
          <a:p>
            <a:pPr>
              <a:lnSpc>
                <a:spcPct val="150000"/>
              </a:lnSpc>
            </a:pPr>
            <a:r>
              <a:rPr lang="zh-CN" altLang="en-US" b="1" dirty="0" smtClean="0">
                <a:solidFill>
                  <a:srgbClr val="333333"/>
                </a:solidFill>
                <a:latin typeface="Sitka Text" pitchFamily="2" charset="0"/>
              </a:rPr>
              <a:t>第一</a:t>
            </a:r>
            <a:r>
              <a:rPr lang="zh-CN" altLang="en-US" b="1" dirty="0">
                <a:solidFill>
                  <a:srgbClr val="333333"/>
                </a:solidFill>
                <a:latin typeface="Sitka Text" pitchFamily="2" charset="0"/>
              </a:rPr>
              <a:t>个是由巨噬细胞和树突状细胞等抗原呈递细胞（</a:t>
            </a:r>
            <a:r>
              <a:rPr lang="en-US" altLang="zh-CN" b="1" dirty="0">
                <a:solidFill>
                  <a:srgbClr val="333333"/>
                </a:solidFill>
                <a:latin typeface="Sitka Text" pitchFamily="2" charset="0"/>
              </a:rPr>
              <a:t>APC</a:t>
            </a:r>
            <a:r>
              <a:rPr lang="zh-CN" altLang="en-US" b="1" dirty="0">
                <a:solidFill>
                  <a:srgbClr val="333333"/>
                </a:solidFill>
                <a:latin typeface="Sitka Text" pitchFamily="2" charset="0"/>
              </a:rPr>
              <a:t>）完成的抗原呈递</a:t>
            </a:r>
            <a:r>
              <a:rPr lang="zh-CN" altLang="en-US" b="1" dirty="0" smtClean="0">
                <a:solidFill>
                  <a:srgbClr val="333333"/>
                </a:solidFill>
                <a:latin typeface="Sitka Text" pitchFamily="2" charset="0"/>
              </a:rPr>
              <a:t>。</a:t>
            </a:r>
            <a:endParaRPr lang="en-US" altLang="zh-CN" b="1" dirty="0" smtClean="0">
              <a:solidFill>
                <a:srgbClr val="333333"/>
              </a:solidFill>
              <a:latin typeface="Sitka Text" pitchFamily="2" charset="0"/>
            </a:endParaRPr>
          </a:p>
          <a:p>
            <a:pPr>
              <a:lnSpc>
                <a:spcPct val="150000"/>
              </a:lnSpc>
            </a:pPr>
            <a:r>
              <a:rPr lang="zh-CN" altLang="en-US" b="1" dirty="0" smtClean="0">
                <a:solidFill>
                  <a:srgbClr val="333333"/>
                </a:solidFill>
                <a:latin typeface="Sitka Text" pitchFamily="2" charset="0"/>
              </a:rPr>
              <a:t>第二</a:t>
            </a:r>
            <a:r>
              <a:rPr lang="zh-CN" altLang="en-US" b="1" dirty="0">
                <a:solidFill>
                  <a:srgbClr val="333333"/>
                </a:solidFill>
                <a:latin typeface="Sitka Text" pitchFamily="2" charset="0"/>
              </a:rPr>
              <a:t>个是由</a:t>
            </a:r>
            <a:r>
              <a:rPr lang="en-US" altLang="zh-CN" b="1" dirty="0">
                <a:solidFill>
                  <a:srgbClr val="333333"/>
                </a:solidFill>
                <a:latin typeface="Sitka Text" pitchFamily="2" charset="0"/>
              </a:rPr>
              <a:t>APC</a:t>
            </a:r>
            <a:r>
              <a:rPr lang="zh-CN" altLang="en-US" b="1" dirty="0">
                <a:solidFill>
                  <a:srgbClr val="333333"/>
                </a:solidFill>
                <a:latin typeface="Sitka Text" pitchFamily="2" charset="0"/>
              </a:rPr>
              <a:t>上的细胞表面蛋白</a:t>
            </a:r>
            <a:r>
              <a:rPr lang="en-US" altLang="zh-CN" b="1" dirty="0">
                <a:solidFill>
                  <a:srgbClr val="333333"/>
                </a:solidFill>
                <a:latin typeface="Sitka Text" pitchFamily="2" charset="0"/>
              </a:rPr>
              <a:t>CD80/86</a:t>
            </a:r>
            <a:r>
              <a:rPr lang="zh-CN" altLang="en-US" b="1" dirty="0">
                <a:solidFill>
                  <a:srgbClr val="333333"/>
                </a:solidFill>
                <a:latin typeface="Sitka Text" pitchFamily="2" charset="0"/>
              </a:rPr>
              <a:t>与</a:t>
            </a:r>
            <a:r>
              <a:rPr lang="en-US" altLang="zh-CN" b="1" dirty="0" err="1">
                <a:solidFill>
                  <a:srgbClr val="333333"/>
                </a:solidFill>
                <a:latin typeface="Sitka Text" pitchFamily="2" charset="0"/>
              </a:rPr>
              <a:t>Th</a:t>
            </a:r>
            <a:r>
              <a:rPr lang="zh-CN" altLang="en-US" b="1" dirty="0">
                <a:solidFill>
                  <a:srgbClr val="333333"/>
                </a:solidFill>
                <a:latin typeface="Sitka Text" pitchFamily="2" charset="0"/>
              </a:rPr>
              <a:t>的</a:t>
            </a:r>
            <a:r>
              <a:rPr lang="en-US" altLang="zh-CN" b="1" dirty="0">
                <a:solidFill>
                  <a:srgbClr val="333333"/>
                </a:solidFill>
                <a:latin typeface="Sitka Text" pitchFamily="2" charset="0"/>
              </a:rPr>
              <a:t>CD28</a:t>
            </a:r>
            <a:r>
              <a:rPr lang="zh-CN" altLang="en-US" b="1" dirty="0">
                <a:solidFill>
                  <a:srgbClr val="333333"/>
                </a:solidFill>
                <a:latin typeface="Sitka Text" pitchFamily="2" charset="0"/>
              </a:rPr>
              <a:t>蛋白相互作用产生的共刺激信号。</a:t>
            </a:r>
          </a:p>
          <a:p>
            <a:pPr>
              <a:lnSpc>
                <a:spcPct val="150000"/>
              </a:lnSpc>
            </a:pPr>
            <a:r>
              <a:rPr lang="zh-CN" altLang="en-US" b="1" dirty="0" smtClean="0">
                <a:solidFill>
                  <a:srgbClr val="333333"/>
                </a:solidFill>
                <a:latin typeface="Sitka Text" pitchFamily="2" charset="0"/>
              </a:rPr>
              <a:t>同时</a:t>
            </a:r>
            <a:r>
              <a:rPr lang="zh-CN" altLang="en-US" b="1" dirty="0">
                <a:solidFill>
                  <a:srgbClr val="333333"/>
                </a:solidFill>
                <a:latin typeface="Sitka Text" pitchFamily="2" charset="0"/>
              </a:rPr>
              <a:t>产生大量细胞因子，抑制调节性</a:t>
            </a:r>
            <a:r>
              <a:rPr lang="en-US" altLang="zh-CN" b="1" dirty="0">
                <a:solidFill>
                  <a:srgbClr val="333333"/>
                </a:solidFill>
                <a:latin typeface="Sitka Text" pitchFamily="2" charset="0"/>
              </a:rPr>
              <a:t>T</a:t>
            </a:r>
            <a:r>
              <a:rPr lang="zh-CN" altLang="en-US" b="1" dirty="0">
                <a:solidFill>
                  <a:srgbClr val="333333"/>
                </a:solidFill>
                <a:latin typeface="Sitka Text" pitchFamily="2" charset="0"/>
              </a:rPr>
              <a:t>细胞（</a:t>
            </a:r>
            <a:r>
              <a:rPr lang="en-US" altLang="zh-CN" b="1" dirty="0" err="1">
                <a:solidFill>
                  <a:srgbClr val="333333"/>
                </a:solidFill>
                <a:latin typeface="Sitka Text" pitchFamily="2" charset="0"/>
              </a:rPr>
              <a:t>Tregs</a:t>
            </a:r>
            <a:r>
              <a:rPr lang="zh-CN" altLang="en-US" b="1" dirty="0">
                <a:solidFill>
                  <a:srgbClr val="333333"/>
                </a:solidFill>
                <a:latin typeface="Sitka Text" pitchFamily="2" charset="0"/>
              </a:rPr>
              <a:t>）的产生，增加</a:t>
            </a:r>
            <a:r>
              <a:rPr lang="en-US" altLang="zh-CN" b="1" dirty="0">
                <a:solidFill>
                  <a:srgbClr val="333333"/>
                </a:solidFill>
                <a:latin typeface="Sitka Text" pitchFamily="2" charset="0"/>
              </a:rPr>
              <a:t>APCs</a:t>
            </a:r>
            <a:r>
              <a:rPr lang="zh-CN" altLang="en-US" b="1" dirty="0">
                <a:solidFill>
                  <a:srgbClr val="333333"/>
                </a:solidFill>
                <a:latin typeface="Sitka Text" pitchFamily="2" charset="0"/>
              </a:rPr>
              <a:t>的活性</a:t>
            </a:r>
            <a:r>
              <a:rPr lang="en-US" altLang="zh-CN" b="1" dirty="0">
                <a:solidFill>
                  <a:srgbClr val="333333"/>
                </a:solidFill>
                <a:latin typeface="Sitka Text" pitchFamily="2" charset="0"/>
              </a:rPr>
              <a:t>;</a:t>
            </a:r>
            <a:r>
              <a:rPr lang="zh-CN" altLang="en-US" b="1" dirty="0">
                <a:solidFill>
                  <a:srgbClr val="333333"/>
                </a:solidFill>
                <a:latin typeface="Sitka Text" pitchFamily="2" charset="0"/>
              </a:rPr>
              <a:t>从而增加炎症破坏性过程的速率。这些细胞因子涉及 </a:t>
            </a:r>
            <a:r>
              <a:rPr lang="en-US" altLang="zh-CN" b="1" dirty="0">
                <a:solidFill>
                  <a:srgbClr val="333333"/>
                </a:solidFill>
                <a:latin typeface="Sitka Text" pitchFamily="2" charset="0"/>
              </a:rPr>
              <a:t>IL-1β</a:t>
            </a:r>
            <a:r>
              <a:rPr lang="zh-CN" altLang="en-US" b="1" dirty="0">
                <a:solidFill>
                  <a:srgbClr val="333333"/>
                </a:solidFill>
                <a:latin typeface="Sitka Text" pitchFamily="2" charset="0"/>
              </a:rPr>
              <a:t>、</a:t>
            </a:r>
            <a:r>
              <a:rPr lang="en-US" altLang="zh-CN" b="1" dirty="0">
                <a:solidFill>
                  <a:srgbClr val="333333"/>
                </a:solidFill>
                <a:latin typeface="Sitka Text" pitchFamily="2" charset="0"/>
              </a:rPr>
              <a:t>IL-6 </a:t>
            </a:r>
            <a:r>
              <a:rPr lang="zh-CN" altLang="en-US" b="1" dirty="0">
                <a:solidFill>
                  <a:srgbClr val="333333"/>
                </a:solidFill>
                <a:latin typeface="Sitka Text" pitchFamily="2" charset="0"/>
              </a:rPr>
              <a:t>和 </a:t>
            </a:r>
            <a:r>
              <a:rPr lang="en-US" altLang="zh-CN" b="1" dirty="0">
                <a:solidFill>
                  <a:srgbClr val="333333"/>
                </a:solidFill>
                <a:latin typeface="Sitka Text" pitchFamily="2" charset="0"/>
              </a:rPr>
              <a:t>TNF-α</a:t>
            </a:r>
            <a:r>
              <a:rPr lang="zh-CN" altLang="en-US" b="1" dirty="0">
                <a:solidFill>
                  <a:srgbClr val="333333"/>
                </a:solidFill>
                <a:latin typeface="Sitka Text" pitchFamily="2" charset="0"/>
              </a:rPr>
              <a:t>。</a:t>
            </a:r>
          </a:p>
          <a:p>
            <a:pPr>
              <a:lnSpc>
                <a:spcPct val="150000"/>
              </a:lnSpc>
            </a:pPr>
            <a:r>
              <a:rPr lang="en-US" altLang="zh-CN" b="1" dirty="0" smtClean="0">
                <a:solidFill>
                  <a:srgbClr val="333333"/>
                </a:solidFill>
                <a:latin typeface="Sitka Text" pitchFamily="2" charset="0"/>
              </a:rPr>
              <a:t>B</a:t>
            </a:r>
            <a:r>
              <a:rPr lang="zh-CN" altLang="en-US" b="1" dirty="0" smtClean="0">
                <a:solidFill>
                  <a:srgbClr val="333333"/>
                </a:solidFill>
                <a:latin typeface="Sitka Text" pitchFamily="2" charset="0"/>
              </a:rPr>
              <a:t>细胞在</a:t>
            </a:r>
            <a:r>
              <a:rPr lang="en-US" altLang="zh-CN" b="1" dirty="0" smtClean="0">
                <a:solidFill>
                  <a:srgbClr val="333333"/>
                </a:solidFill>
                <a:latin typeface="Sitka Text" pitchFamily="2" charset="0"/>
              </a:rPr>
              <a:t>RA</a:t>
            </a:r>
            <a:r>
              <a:rPr lang="zh-CN" altLang="en-US" b="1" dirty="0" smtClean="0">
                <a:solidFill>
                  <a:srgbClr val="333333"/>
                </a:solidFill>
                <a:latin typeface="Sitka Text" pitchFamily="2" charset="0"/>
              </a:rPr>
              <a:t>的发病机制中起着至关重要的作用，因为它们对自身免疫过程的贡献是通过许多不同的途径介导的。它们可以作为可以激活 </a:t>
            </a:r>
            <a:r>
              <a:rPr lang="en-US" altLang="zh-CN" b="1" dirty="0" err="1" smtClean="0">
                <a:solidFill>
                  <a:srgbClr val="333333"/>
                </a:solidFill>
                <a:latin typeface="Sitka Text" pitchFamily="2" charset="0"/>
              </a:rPr>
              <a:t>Th</a:t>
            </a:r>
            <a:r>
              <a:rPr lang="zh-CN" altLang="en-US" b="1" dirty="0" smtClean="0">
                <a:solidFill>
                  <a:srgbClr val="333333"/>
                </a:solidFill>
                <a:latin typeface="Sitka Text" pitchFamily="2" charset="0"/>
              </a:rPr>
              <a:t>，它们还可以促进促炎细胞因子的合成和释放。然而，它们的关键作用体现在它们分化为浆细胞和产生自身抗体的能力上。这些抗体中最突出的是 </a:t>
            </a:r>
            <a:r>
              <a:rPr lang="en-US" altLang="zh-CN" b="1" dirty="0" smtClean="0">
                <a:solidFill>
                  <a:srgbClr val="333333"/>
                </a:solidFill>
                <a:latin typeface="Sitka Text" pitchFamily="2" charset="0"/>
              </a:rPr>
              <a:t>RF </a:t>
            </a:r>
            <a:r>
              <a:rPr lang="zh-CN" altLang="en-US" b="1" dirty="0" smtClean="0">
                <a:solidFill>
                  <a:srgbClr val="333333"/>
                </a:solidFill>
                <a:latin typeface="Sitka Text" pitchFamily="2" charset="0"/>
              </a:rPr>
              <a:t>和 </a:t>
            </a:r>
            <a:r>
              <a:rPr lang="en-US" altLang="zh-CN" b="1" dirty="0" smtClean="0">
                <a:solidFill>
                  <a:srgbClr val="333333"/>
                </a:solidFill>
                <a:latin typeface="Sitka Text" pitchFamily="2" charset="0"/>
              </a:rPr>
              <a:t>ACPA</a:t>
            </a:r>
            <a:r>
              <a:rPr lang="zh-CN" altLang="en-US" b="1" dirty="0" smtClean="0">
                <a:solidFill>
                  <a:srgbClr val="333333"/>
                </a:solidFill>
                <a:latin typeface="Sitka Text" pitchFamily="2" charset="0"/>
              </a:rPr>
              <a:t>，它们与其抗原结合形成免疫复合物，通过激活补体系统使炎症破坏性反应进一步复杂化。</a:t>
            </a:r>
          </a:p>
          <a:p>
            <a:pPr>
              <a:lnSpc>
                <a:spcPct val="150000"/>
              </a:lnSpc>
            </a:pPr>
            <a:endParaRPr lang="zh-CN" altLang="en-US" sz="2000" dirty="0">
              <a:solidFill>
                <a:srgbClr val="333333"/>
              </a:solidFill>
              <a:latin typeface="Sitka Text" pitchFamily="2" charset="0"/>
            </a:endParaRPr>
          </a:p>
        </p:txBody>
      </p:sp>
    </p:spTree>
    <p:extLst>
      <p:ext uri="{BB962C8B-B14F-4D97-AF65-F5344CB8AC3E}">
        <p14:creationId xmlns:p14="http://schemas.microsoft.com/office/powerpoint/2010/main" val="41255316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15</a:t>
            </a:fld>
            <a:endParaRPr lang="zh-CN" altLang="en-US"/>
          </a:p>
        </p:txBody>
      </p:sp>
      <p:sp>
        <p:nvSpPr>
          <p:cNvPr id="5" name="矩形 4"/>
          <p:cNvSpPr/>
          <p:nvPr/>
        </p:nvSpPr>
        <p:spPr>
          <a:xfrm>
            <a:off x="210455" y="1956356"/>
            <a:ext cx="11628783" cy="4524315"/>
          </a:xfrm>
          <a:prstGeom prst="rect">
            <a:avLst/>
          </a:prstGeom>
        </p:spPr>
        <p:txBody>
          <a:bodyPr wrap="square">
            <a:spAutoFit/>
          </a:bodyPr>
          <a:lstStyle/>
          <a:p>
            <a:pPr algn="just">
              <a:lnSpc>
                <a:spcPct val="200000"/>
              </a:lnSpc>
            </a:pPr>
            <a:r>
              <a:rPr lang="zh-CN" altLang="en-US" b="1" dirty="0">
                <a:solidFill>
                  <a:srgbClr val="2E2272"/>
                </a:solidFill>
                <a:latin typeface="Montserrat"/>
              </a:rPr>
              <a:t>常规</a:t>
            </a:r>
            <a:r>
              <a:rPr lang="zh-CN" altLang="en-US" b="1" dirty="0" smtClean="0">
                <a:solidFill>
                  <a:srgbClr val="2E2272"/>
                </a:solidFill>
                <a:latin typeface="Montserrat"/>
              </a:rPr>
              <a:t>药物：皮质</a:t>
            </a:r>
            <a:r>
              <a:rPr lang="zh-CN" altLang="en-US" b="1" dirty="0">
                <a:solidFill>
                  <a:srgbClr val="2E2272"/>
                </a:solidFill>
                <a:latin typeface="Montserrat"/>
              </a:rPr>
              <a:t>类固醇和其他类固醇保留免疫抑制剂，如甲氨蝶呤 （</a:t>
            </a:r>
            <a:r>
              <a:rPr lang="en-US" altLang="zh-CN" b="1" dirty="0">
                <a:solidFill>
                  <a:srgbClr val="2E2272"/>
                </a:solidFill>
                <a:latin typeface="Montserrat"/>
              </a:rPr>
              <a:t>MTX</a:t>
            </a:r>
            <a:r>
              <a:rPr lang="zh-CN" altLang="en-US" b="1" dirty="0">
                <a:solidFill>
                  <a:srgbClr val="2E2272"/>
                </a:solidFill>
                <a:latin typeface="Montserrat"/>
              </a:rPr>
              <a:t>）、硫唑嘌呤、环孢菌素和羟氯喹</a:t>
            </a:r>
            <a:r>
              <a:rPr lang="zh-CN" altLang="en-US" b="1" dirty="0" smtClean="0">
                <a:solidFill>
                  <a:srgbClr val="2E2272"/>
                </a:solidFill>
                <a:latin typeface="Montserrat"/>
              </a:rPr>
              <a:t>。</a:t>
            </a:r>
            <a:endParaRPr lang="en-US" altLang="zh-CN" b="1" dirty="0" smtClean="0">
              <a:solidFill>
                <a:srgbClr val="2E2272"/>
              </a:solidFill>
              <a:latin typeface="Montserrat"/>
            </a:endParaRPr>
          </a:p>
          <a:p>
            <a:pPr algn="just">
              <a:lnSpc>
                <a:spcPct val="200000"/>
              </a:lnSpc>
            </a:pPr>
            <a:r>
              <a:rPr lang="zh-CN" altLang="en-US" b="1" dirty="0" smtClean="0">
                <a:solidFill>
                  <a:srgbClr val="2E2272"/>
                </a:solidFill>
                <a:latin typeface="Montserrat"/>
              </a:rPr>
              <a:t>优点：作</a:t>
            </a:r>
            <a:r>
              <a:rPr lang="zh-CN" altLang="en-US" b="1" dirty="0">
                <a:solidFill>
                  <a:srgbClr val="2E2272"/>
                </a:solidFill>
                <a:latin typeface="Montserrat"/>
              </a:rPr>
              <a:t>抗炎剂，有助于减少破坏性炎症反应的影响</a:t>
            </a:r>
            <a:r>
              <a:rPr lang="zh-CN" altLang="en-US" b="1" dirty="0" smtClean="0">
                <a:solidFill>
                  <a:srgbClr val="2E2272"/>
                </a:solidFill>
                <a:latin typeface="Montserrat"/>
              </a:rPr>
              <a:t>。</a:t>
            </a:r>
            <a:endParaRPr lang="en-US" altLang="zh-CN" b="1" dirty="0" smtClean="0">
              <a:solidFill>
                <a:srgbClr val="2E2272"/>
              </a:solidFill>
              <a:latin typeface="Montserrat"/>
            </a:endParaRPr>
          </a:p>
          <a:p>
            <a:pPr algn="just">
              <a:lnSpc>
                <a:spcPct val="200000"/>
              </a:lnSpc>
            </a:pPr>
            <a:r>
              <a:rPr lang="zh-CN" altLang="en-US" b="1" dirty="0" smtClean="0">
                <a:solidFill>
                  <a:srgbClr val="2E2272"/>
                </a:solidFill>
                <a:latin typeface="Montserrat"/>
              </a:rPr>
              <a:t>缺点：治标不治本，会</a:t>
            </a:r>
            <a:r>
              <a:rPr lang="zh-CN" altLang="en-US" b="1" dirty="0">
                <a:solidFill>
                  <a:srgbClr val="2E2272"/>
                </a:solidFill>
                <a:latin typeface="Montserrat"/>
              </a:rPr>
              <a:t>导致非选择性的整体免疫抑制，这可能使患者更容易受到机会性感染。此外，它们还与许多危险的副作用有关，例如影响肝脏、肾脏甚至骨髓</a:t>
            </a:r>
            <a:r>
              <a:rPr lang="zh-CN" altLang="en-US" b="1" dirty="0" smtClean="0">
                <a:solidFill>
                  <a:srgbClr val="2E2272"/>
                </a:solidFill>
                <a:latin typeface="Montserrat"/>
              </a:rPr>
              <a:t>。</a:t>
            </a:r>
            <a:endParaRPr lang="en-US" altLang="zh-CN" b="1" dirty="0" smtClean="0">
              <a:solidFill>
                <a:srgbClr val="2E2272"/>
              </a:solidFill>
              <a:latin typeface="Montserrat"/>
            </a:endParaRPr>
          </a:p>
          <a:p>
            <a:pPr algn="just">
              <a:lnSpc>
                <a:spcPct val="200000"/>
              </a:lnSpc>
            </a:pPr>
            <a:r>
              <a:rPr lang="zh-CN" altLang="en-US" b="1" dirty="0" smtClean="0">
                <a:solidFill>
                  <a:srgbClr val="2E2272"/>
                </a:solidFill>
                <a:latin typeface="Montserrat"/>
              </a:rPr>
              <a:t>高档药物：生物制剂，</a:t>
            </a:r>
            <a:r>
              <a:rPr lang="zh-CN" altLang="en-US" b="1" dirty="0">
                <a:solidFill>
                  <a:srgbClr val="2E2272"/>
                </a:solidFill>
                <a:latin typeface="Montserrat"/>
              </a:rPr>
              <a:t>其设计用于靶向特定炎症细胞、细胞相互作用，甚至沿 </a:t>
            </a:r>
            <a:r>
              <a:rPr lang="en-US" altLang="zh-CN" b="1" dirty="0">
                <a:solidFill>
                  <a:srgbClr val="2E2272"/>
                </a:solidFill>
                <a:latin typeface="Montserrat"/>
              </a:rPr>
              <a:t>RA </a:t>
            </a:r>
            <a:r>
              <a:rPr lang="zh-CN" altLang="en-US" b="1" dirty="0">
                <a:solidFill>
                  <a:srgbClr val="2E2272"/>
                </a:solidFill>
                <a:latin typeface="Montserrat"/>
              </a:rPr>
              <a:t>免疫反应级联反应的细胞因子</a:t>
            </a:r>
            <a:r>
              <a:rPr lang="zh-CN" altLang="en-US" b="1" dirty="0" smtClean="0">
                <a:solidFill>
                  <a:srgbClr val="2E2272"/>
                </a:solidFill>
                <a:latin typeface="Montserrat"/>
              </a:rPr>
              <a:t>。</a:t>
            </a:r>
            <a:endParaRPr lang="en-US" altLang="zh-CN" b="1" dirty="0" smtClean="0">
              <a:solidFill>
                <a:srgbClr val="2E2272"/>
              </a:solidFill>
              <a:latin typeface="Montserrat"/>
            </a:endParaRPr>
          </a:p>
          <a:p>
            <a:pPr algn="just">
              <a:lnSpc>
                <a:spcPct val="200000"/>
              </a:lnSpc>
            </a:pPr>
            <a:r>
              <a:rPr lang="zh-CN" altLang="en-US" b="1" dirty="0" smtClean="0">
                <a:solidFill>
                  <a:srgbClr val="2E2272"/>
                </a:solidFill>
                <a:latin typeface="Montserrat"/>
              </a:rPr>
              <a:t>优点：效果好。缺点：昂贵很多，疗效不稳定，因人而异。</a:t>
            </a:r>
            <a:endParaRPr lang="zh-CN" altLang="en-US" b="1" dirty="0">
              <a:solidFill>
                <a:srgbClr val="2E2272"/>
              </a:solidFill>
              <a:latin typeface="Montserrat"/>
            </a:endParaRPr>
          </a:p>
          <a:p>
            <a:pPr algn="just">
              <a:lnSpc>
                <a:spcPct val="200000"/>
              </a:lnSpc>
            </a:pPr>
            <a:r>
              <a:rPr lang="zh-CN" altLang="en-US" b="1" dirty="0" smtClean="0">
                <a:solidFill>
                  <a:srgbClr val="2E2272"/>
                </a:solidFill>
                <a:latin typeface="Montserrat"/>
              </a:rPr>
              <a:t>最</a:t>
            </a:r>
            <a:r>
              <a:rPr lang="zh-CN" altLang="en-US" b="1" dirty="0">
                <a:solidFill>
                  <a:srgbClr val="2E2272"/>
                </a:solidFill>
                <a:latin typeface="Montserrat"/>
              </a:rPr>
              <a:t>重要</a:t>
            </a:r>
            <a:r>
              <a:rPr lang="zh-CN" altLang="en-US" b="1" dirty="0" smtClean="0">
                <a:solidFill>
                  <a:srgbClr val="2E2272"/>
                </a:solidFill>
                <a:latin typeface="Montserrat"/>
              </a:rPr>
              <a:t>风险：需要</a:t>
            </a:r>
            <a:r>
              <a:rPr lang="zh-CN" altLang="en-US" b="1" dirty="0">
                <a:solidFill>
                  <a:srgbClr val="2E2272"/>
                </a:solidFill>
                <a:latin typeface="Montserrat"/>
              </a:rPr>
              <a:t>终生给药，因为 </a:t>
            </a:r>
            <a:r>
              <a:rPr lang="en-US" altLang="zh-CN" b="1" dirty="0">
                <a:solidFill>
                  <a:srgbClr val="2E2272"/>
                </a:solidFill>
                <a:latin typeface="Montserrat"/>
              </a:rPr>
              <a:t>RA </a:t>
            </a:r>
            <a:r>
              <a:rPr lang="zh-CN" altLang="en-US" b="1" dirty="0">
                <a:solidFill>
                  <a:srgbClr val="2E2272"/>
                </a:solidFill>
                <a:latin typeface="Montserrat"/>
              </a:rPr>
              <a:t>是一种自身免疫性疾病，这也意味着终生暴露于与这些药物相关的副作用。</a:t>
            </a:r>
          </a:p>
          <a:p>
            <a:pPr algn="just">
              <a:lnSpc>
                <a:spcPct val="200000"/>
              </a:lnSpc>
            </a:pPr>
            <a:r>
              <a:rPr lang="zh-CN" altLang="en-US" b="1" dirty="0">
                <a:solidFill>
                  <a:srgbClr val="2E2272"/>
                </a:solidFill>
                <a:latin typeface="Montserrat"/>
              </a:rPr>
              <a:t>这就是</a:t>
            </a:r>
            <a:r>
              <a:rPr lang="zh-CN" altLang="en-US" b="1" dirty="0" smtClean="0">
                <a:solidFill>
                  <a:srgbClr val="2E2272"/>
                </a:solidFill>
                <a:latin typeface="Montserrat"/>
              </a:rPr>
              <a:t>为什么必须</a:t>
            </a:r>
            <a:r>
              <a:rPr lang="zh-CN" altLang="en-US" b="1" dirty="0">
                <a:solidFill>
                  <a:srgbClr val="2E2272"/>
                </a:solidFill>
                <a:latin typeface="Montserrat"/>
              </a:rPr>
              <a:t>提出一种不同的治疗方案，以避免所有这些风险并改善患者的生活质量。</a:t>
            </a:r>
            <a:endParaRPr lang="zh-CN" altLang="en-US" b="1" i="0" dirty="0">
              <a:solidFill>
                <a:srgbClr val="2E2272"/>
              </a:solidFill>
              <a:effectLst/>
              <a:latin typeface="Montserrat"/>
            </a:endParaRP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59226" y="48333"/>
            <a:ext cx="3258294" cy="2113429"/>
          </a:xfrm>
          <a:prstGeom prst="rect">
            <a:avLst/>
          </a:prstGeom>
        </p:spPr>
      </p:pic>
    </p:spTree>
    <p:extLst>
      <p:ext uri="{BB962C8B-B14F-4D97-AF65-F5344CB8AC3E}">
        <p14:creationId xmlns:p14="http://schemas.microsoft.com/office/powerpoint/2010/main" val="56312013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0EF639-A7D2-43DE-C03A-D486B6EF5BBE}"/>
              </a:ext>
            </a:extLst>
          </p:cNvPr>
          <p:cNvSpPr>
            <a:spLocks noGrp="1"/>
          </p:cNvSpPr>
          <p:nvPr>
            <p:ph type="title"/>
          </p:nvPr>
        </p:nvSpPr>
        <p:spPr/>
        <p:txBody>
          <a:bodyPr/>
          <a:lstStyle/>
          <a:p>
            <a:endParaRPr lang="zh-CN" altLang="en-US"/>
          </a:p>
        </p:txBody>
      </p:sp>
      <p:sp>
        <p:nvSpPr>
          <p:cNvPr id="3" name="文本占位符 2">
            <a:extLst>
              <a:ext uri="{FF2B5EF4-FFF2-40B4-BE49-F238E27FC236}">
                <a16:creationId xmlns:a16="http://schemas.microsoft.com/office/drawing/2014/main" id="{1D4CA811-D3B8-038C-033D-93C1272AD40A}"/>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76311FC5-48E7-6C71-B4A8-4A6A6E8056A0}"/>
              </a:ext>
            </a:extLst>
          </p:cNvPr>
          <p:cNvSpPr>
            <a:spLocks noGrp="1"/>
          </p:cNvSpPr>
          <p:nvPr>
            <p:ph type="sldNum" sz="quarter" idx="12"/>
          </p:nvPr>
        </p:nvSpPr>
        <p:spPr/>
        <p:txBody>
          <a:bodyPr/>
          <a:lstStyle/>
          <a:p>
            <a:fld id="{565CE74E-AB26-4998-AD42-012C4C1AD076}" type="slidenum">
              <a:rPr lang="zh-CN" altLang="en-US" smtClean="0"/>
              <a:t>16</a:t>
            </a:fld>
            <a:endParaRPr lang="zh-CN" altLang="en-US"/>
          </a:p>
        </p:txBody>
      </p:sp>
      <p:pic>
        <p:nvPicPr>
          <p:cNvPr id="5122" name="Picture 2" descr="伊赫拉"/>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44418" y="2246036"/>
            <a:ext cx="7956335" cy="4475439"/>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52482" y="-2714"/>
            <a:ext cx="9313930" cy="2308324"/>
          </a:xfrm>
          <a:prstGeom prst="rect">
            <a:avLst/>
          </a:prstGeom>
        </p:spPr>
        <p:txBody>
          <a:bodyPr wrap="square">
            <a:spAutoFit/>
          </a:bodyPr>
          <a:lstStyle/>
          <a:p>
            <a:pPr algn="just">
              <a:lnSpc>
                <a:spcPct val="200000"/>
              </a:lnSpc>
            </a:pPr>
            <a:r>
              <a:rPr lang="zh-CN" altLang="en-US" b="1" dirty="0">
                <a:solidFill>
                  <a:srgbClr val="2E2272"/>
                </a:solidFill>
                <a:latin typeface="Montserrat"/>
              </a:rPr>
              <a:t>利用间充质干细胞（</a:t>
            </a:r>
            <a:r>
              <a:rPr lang="en-US" altLang="zh-CN" b="1" dirty="0">
                <a:solidFill>
                  <a:srgbClr val="2E2272"/>
                </a:solidFill>
                <a:latin typeface="Montserrat"/>
              </a:rPr>
              <a:t>MSCs</a:t>
            </a:r>
            <a:r>
              <a:rPr lang="zh-CN" altLang="en-US" b="1" dirty="0">
                <a:solidFill>
                  <a:srgbClr val="2E2272"/>
                </a:solidFill>
                <a:latin typeface="Montserrat"/>
              </a:rPr>
              <a:t>）的强大潜力来设计一种针对</a:t>
            </a:r>
            <a:r>
              <a:rPr lang="en-US" altLang="zh-CN" b="1" dirty="0">
                <a:solidFill>
                  <a:srgbClr val="2E2272"/>
                </a:solidFill>
                <a:latin typeface="Montserrat"/>
              </a:rPr>
              <a:t>RA</a:t>
            </a:r>
            <a:r>
              <a:rPr lang="zh-CN" altLang="en-US" b="1" dirty="0">
                <a:solidFill>
                  <a:srgbClr val="2E2272"/>
                </a:solidFill>
                <a:latin typeface="Montserrat"/>
              </a:rPr>
              <a:t>的创新治疗解决方案</a:t>
            </a:r>
            <a:r>
              <a:rPr lang="zh-CN" altLang="en-US" b="1" dirty="0" smtClean="0">
                <a:solidFill>
                  <a:srgbClr val="2E2272"/>
                </a:solidFill>
                <a:latin typeface="Montserrat"/>
              </a:rPr>
              <a:t>。</a:t>
            </a:r>
            <a:endParaRPr lang="en-US" altLang="zh-CN" b="1" dirty="0" smtClean="0">
              <a:solidFill>
                <a:srgbClr val="2E2272"/>
              </a:solidFill>
              <a:latin typeface="Montserrat"/>
            </a:endParaRPr>
          </a:p>
          <a:p>
            <a:pPr algn="just">
              <a:lnSpc>
                <a:spcPct val="200000"/>
              </a:lnSpc>
            </a:pPr>
            <a:r>
              <a:rPr lang="zh-CN" altLang="en-US" b="1" dirty="0" smtClean="0">
                <a:solidFill>
                  <a:srgbClr val="2E2272"/>
                </a:solidFill>
                <a:latin typeface="Montserrat"/>
              </a:rPr>
              <a:t>最终</a:t>
            </a:r>
            <a:r>
              <a:rPr lang="zh-CN" altLang="en-US" b="1" dirty="0">
                <a:solidFill>
                  <a:srgbClr val="2E2272"/>
                </a:solidFill>
                <a:latin typeface="Montserrat"/>
              </a:rPr>
              <a:t>目标是设计一个模块化的、可控的系统，可以控制病情的进展，而不必处理可能与使用免疫抑制药物相关的其他副作用。</a:t>
            </a:r>
          </a:p>
          <a:p>
            <a:pPr algn="just">
              <a:lnSpc>
                <a:spcPct val="200000"/>
              </a:lnSpc>
            </a:pPr>
            <a:r>
              <a:rPr lang="zh-CN" altLang="en-US" b="1" dirty="0" smtClean="0">
                <a:solidFill>
                  <a:srgbClr val="2E2272"/>
                </a:solidFill>
                <a:latin typeface="Montserrat"/>
              </a:rPr>
              <a:t>超级</a:t>
            </a:r>
            <a:r>
              <a:rPr lang="zh-CN" altLang="en-US" b="1" dirty="0">
                <a:solidFill>
                  <a:srgbClr val="2E2272"/>
                </a:solidFill>
                <a:latin typeface="Montserrat"/>
              </a:rPr>
              <a:t>细胞：智能、通用、多形性、内源性、免疫调节剂。</a:t>
            </a:r>
            <a:endParaRPr lang="zh-CN" altLang="en-US" b="1" i="0" dirty="0">
              <a:solidFill>
                <a:srgbClr val="2E2272"/>
              </a:solidFill>
              <a:effectLst/>
              <a:latin typeface="Montserrat"/>
            </a:endParaRPr>
          </a:p>
        </p:txBody>
      </p:sp>
    </p:spTree>
    <p:extLst>
      <p:ext uri="{BB962C8B-B14F-4D97-AF65-F5344CB8AC3E}">
        <p14:creationId xmlns:p14="http://schemas.microsoft.com/office/powerpoint/2010/main" val="15856289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17</a:t>
            </a:fld>
            <a:endParaRPr lang="zh-CN" altLang="en-US"/>
          </a:p>
        </p:txBody>
      </p:sp>
      <p:sp>
        <p:nvSpPr>
          <p:cNvPr id="5" name="AutoShape 2" descr="伊赫拉"/>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8" name="图片 7"/>
          <p:cNvPicPr>
            <a:picLocks noChangeAspect="1"/>
          </p:cNvPicPr>
          <p:nvPr/>
        </p:nvPicPr>
        <p:blipFill>
          <a:blip r:embed="rId2"/>
          <a:stretch>
            <a:fillRect/>
          </a:stretch>
        </p:blipFill>
        <p:spPr>
          <a:xfrm>
            <a:off x="1364836" y="1017991"/>
            <a:ext cx="10179464" cy="5703484"/>
          </a:xfrm>
          <a:prstGeom prst="rect">
            <a:avLst/>
          </a:prstGeom>
        </p:spPr>
      </p:pic>
      <p:sp>
        <p:nvSpPr>
          <p:cNvPr id="9" name="矩形 8"/>
          <p:cNvSpPr/>
          <p:nvPr/>
        </p:nvSpPr>
        <p:spPr>
          <a:xfrm>
            <a:off x="1114623" y="209003"/>
            <a:ext cx="2646878" cy="461665"/>
          </a:xfrm>
          <a:prstGeom prst="rect">
            <a:avLst/>
          </a:prstGeom>
        </p:spPr>
        <p:txBody>
          <a:bodyPr wrap="none">
            <a:spAutoFit/>
          </a:bodyPr>
          <a:lstStyle/>
          <a:p>
            <a:r>
              <a:rPr lang="zh-CN" altLang="en-US" sz="2400" b="1" dirty="0">
                <a:solidFill>
                  <a:srgbClr val="2E2272"/>
                </a:solidFill>
                <a:latin typeface="Montserrat"/>
              </a:rPr>
              <a:t>工程间充质干细胞</a:t>
            </a:r>
            <a:endParaRPr lang="zh-CN" altLang="en-US" sz="2400" b="1" dirty="0"/>
          </a:p>
        </p:txBody>
      </p:sp>
    </p:spTree>
    <p:extLst>
      <p:ext uri="{BB962C8B-B14F-4D97-AF65-F5344CB8AC3E}">
        <p14:creationId xmlns:p14="http://schemas.microsoft.com/office/powerpoint/2010/main" val="33351888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18</a:t>
            </a:fld>
            <a:endParaRPr lang="zh-CN" altLang="en-US"/>
          </a:p>
        </p:txBody>
      </p:sp>
      <p:sp>
        <p:nvSpPr>
          <p:cNvPr id="5" name="AutoShape 2" descr="伊赫拉"/>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 name="图片 5"/>
          <p:cNvPicPr>
            <a:picLocks noChangeAspect="1"/>
          </p:cNvPicPr>
          <p:nvPr/>
        </p:nvPicPr>
        <p:blipFill>
          <a:blip r:embed="rId2"/>
          <a:stretch>
            <a:fillRect/>
          </a:stretch>
        </p:blipFill>
        <p:spPr>
          <a:xfrm>
            <a:off x="307975" y="628611"/>
            <a:ext cx="8589065" cy="4839205"/>
          </a:xfrm>
          <a:prstGeom prst="rect">
            <a:avLst/>
          </a:prstGeom>
        </p:spPr>
      </p:pic>
      <p:sp>
        <p:nvSpPr>
          <p:cNvPr id="7" name="矩形 6"/>
          <p:cNvSpPr/>
          <p:nvPr/>
        </p:nvSpPr>
        <p:spPr>
          <a:xfrm>
            <a:off x="210974" y="112666"/>
            <a:ext cx="2377574" cy="369332"/>
          </a:xfrm>
          <a:prstGeom prst="rect">
            <a:avLst/>
          </a:prstGeom>
        </p:spPr>
        <p:txBody>
          <a:bodyPr wrap="none">
            <a:spAutoFit/>
          </a:bodyPr>
          <a:lstStyle/>
          <a:p>
            <a:r>
              <a:rPr lang="zh-CN" altLang="en-US" dirty="0">
                <a:solidFill>
                  <a:srgbClr val="2E2272"/>
                </a:solidFill>
                <a:latin typeface="Montserrat"/>
              </a:rPr>
              <a:t>设计主要基于</a:t>
            </a:r>
            <a:r>
              <a:rPr lang="en-US" altLang="zh-CN" dirty="0">
                <a:solidFill>
                  <a:srgbClr val="2E2272"/>
                </a:solidFill>
                <a:latin typeface="Montserrat"/>
              </a:rPr>
              <a:t>5</a:t>
            </a:r>
            <a:r>
              <a:rPr lang="zh-CN" altLang="en-US" dirty="0">
                <a:solidFill>
                  <a:srgbClr val="2E2272"/>
                </a:solidFill>
                <a:latin typeface="Montserrat"/>
              </a:rPr>
              <a:t>个支柱</a:t>
            </a:r>
            <a:endParaRPr lang="zh-CN" altLang="en-US" dirty="0"/>
          </a:p>
        </p:txBody>
      </p:sp>
      <p:sp>
        <p:nvSpPr>
          <p:cNvPr id="8" name="矩形 7"/>
          <p:cNvSpPr/>
          <p:nvPr/>
        </p:nvSpPr>
        <p:spPr>
          <a:xfrm>
            <a:off x="6005691" y="6434795"/>
            <a:ext cx="6186309" cy="369332"/>
          </a:xfrm>
          <a:prstGeom prst="rect">
            <a:avLst/>
          </a:prstGeom>
        </p:spPr>
        <p:txBody>
          <a:bodyPr wrap="none">
            <a:spAutoFit/>
          </a:bodyPr>
          <a:lstStyle/>
          <a:p>
            <a:r>
              <a:rPr lang="zh-CN" altLang="en-US" b="1" dirty="0" smtClean="0">
                <a:solidFill>
                  <a:srgbClr val="2E2272"/>
                </a:solidFill>
                <a:latin typeface="Montserrat"/>
              </a:rPr>
              <a:t>超级间充质干细胞在</a:t>
            </a:r>
            <a:r>
              <a:rPr lang="zh-CN" altLang="en-US" b="1" dirty="0">
                <a:solidFill>
                  <a:srgbClr val="2E2272"/>
                </a:solidFill>
                <a:latin typeface="Montserrat"/>
              </a:rPr>
              <a:t>调节 </a:t>
            </a:r>
            <a:r>
              <a:rPr lang="en-US" altLang="zh-CN" b="1" dirty="0">
                <a:solidFill>
                  <a:srgbClr val="2E2272"/>
                </a:solidFill>
                <a:latin typeface="Montserrat"/>
              </a:rPr>
              <a:t>RA </a:t>
            </a:r>
            <a:r>
              <a:rPr lang="zh-CN" altLang="en-US" b="1" dirty="0">
                <a:solidFill>
                  <a:srgbClr val="2E2272"/>
                </a:solidFill>
                <a:latin typeface="Montserrat"/>
              </a:rPr>
              <a:t>过度活跃的免疫反应中的作用</a:t>
            </a:r>
            <a:endParaRPr lang="zh-CN" altLang="en-US" b="1" dirty="0"/>
          </a:p>
        </p:txBody>
      </p:sp>
      <p:sp>
        <p:nvSpPr>
          <p:cNvPr id="9" name="文本框 8"/>
          <p:cNvSpPr txBox="1"/>
          <p:nvPr/>
        </p:nvSpPr>
        <p:spPr>
          <a:xfrm>
            <a:off x="1893404" y="5555974"/>
            <a:ext cx="1321905" cy="369332"/>
          </a:xfrm>
          <a:prstGeom prst="rect">
            <a:avLst/>
          </a:prstGeom>
          <a:noFill/>
        </p:spPr>
        <p:txBody>
          <a:bodyPr wrap="square" rtlCol="0">
            <a:spAutoFit/>
          </a:bodyPr>
          <a:lstStyle/>
          <a:p>
            <a:endParaRPr lang="zh-CN" altLang="en-US" dirty="0"/>
          </a:p>
        </p:txBody>
      </p:sp>
      <p:sp>
        <p:nvSpPr>
          <p:cNvPr id="10" name="文本框 9"/>
          <p:cNvSpPr txBox="1"/>
          <p:nvPr/>
        </p:nvSpPr>
        <p:spPr>
          <a:xfrm>
            <a:off x="906957" y="5497202"/>
            <a:ext cx="1664803" cy="584775"/>
          </a:xfrm>
          <a:prstGeom prst="rect">
            <a:avLst/>
          </a:prstGeom>
          <a:noFill/>
        </p:spPr>
        <p:txBody>
          <a:bodyPr wrap="square" rtlCol="0">
            <a:spAutoFit/>
          </a:bodyPr>
          <a:lstStyle/>
          <a:p>
            <a:pPr algn="ctr"/>
            <a:r>
              <a:rPr lang="en-US" altLang="zh-CN" sz="1600" b="1" dirty="0" smtClean="0"/>
              <a:t>1.</a:t>
            </a:r>
            <a:r>
              <a:rPr lang="zh-CN" altLang="en-US" sz="1600" b="1" dirty="0" smtClean="0"/>
              <a:t>用工程间充质干细胞来治疗</a:t>
            </a:r>
            <a:endParaRPr lang="zh-CN" altLang="en-US" sz="1600" b="1" dirty="0"/>
          </a:p>
        </p:txBody>
      </p:sp>
      <p:sp>
        <p:nvSpPr>
          <p:cNvPr id="11" name="矩形 10"/>
          <p:cNvSpPr/>
          <p:nvPr/>
        </p:nvSpPr>
        <p:spPr>
          <a:xfrm>
            <a:off x="2474862" y="6065463"/>
            <a:ext cx="2986691" cy="738664"/>
          </a:xfrm>
          <a:prstGeom prst="rect">
            <a:avLst/>
          </a:prstGeom>
        </p:spPr>
        <p:txBody>
          <a:bodyPr wrap="square">
            <a:spAutoFit/>
          </a:bodyPr>
          <a:lstStyle/>
          <a:p>
            <a:r>
              <a:rPr lang="en-US" altLang="zh-CN" sz="1400" b="1" dirty="0" smtClean="0">
                <a:solidFill>
                  <a:srgbClr val="2E2272"/>
                </a:solidFill>
                <a:latin typeface="Montserrat"/>
              </a:rPr>
              <a:t>2.“Syn-Notch</a:t>
            </a:r>
            <a:r>
              <a:rPr lang="en-US" altLang="zh-CN" sz="1400" b="1" dirty="0">
                <a:solidFill>
                  <a:srgbClr val="2E2272"/>
                </a:solidFill>
                <a:latin typeface="Montserrat"/>
              </a:rPr>
              <a:t>”</a:t>
            </a:r>
            <a:r>
              <a:rPr lang="zh-CN" altLang="en-US" sz="1400" b="1" dirty="0">
                <a:solidFill>
                  <a:srgbClr val="2E2272"/>
                </a:solidFill>
                <a:latin typeface="Montserrat"/>
              </a:rPr>
              <a:t>的合成受体，</a:t>
            </a:r>
            <a:r>
              <a:rPr lang="zh-CN" altLang="en-US" sz="1400" b="1" dirty="0" smtClean="0">
                <a:solidFill>
                  <a:srgbClr val="2E2272"/>
                </a:solidFill>
                <a:latin typeface="Montserrat"/>
              </a:rPr>
              <a:t>能够</a:t>
            </a:r>
            <a:endParaRPr lang="en-US" altLang="zh-CN" sz="1400" b="1" dirty="0" smtClean="0">
              <a:solidFill>
                <a:srgbClr val="2E2272"/>
              </a:solidFill>
              <a:latin typeface="Montserrat"/>
            </a:endParaRPr>
          </a:p>
          <a:p>
            <a:r>
              <a:rPr lang="zh-CN" altLang="en-US" sz="1400" b="1" dirty="0" smtClean="0">
                <a:solidFill>
                  <a:srgbClr val="2E2272"/>
                </a:solidFill>
                <a:latin typeface="Montserrat"/>
              </a:rPr>
              <a:t>特异性靶向自身</a:t>
            </a:r>
            <a:r>
              <a:rPr lang="zh-CN" altLang="en-US" sz="1400" b="1" dirty="0">
                <a:solidFill>
                  <a:srgbClr val="2E2272"/>
                </a:solidFill>
                <a:latin typeface="Montserrat"/>
              </a:rPr>
              <a:t>反应性 </a:t>
            </a:r>
            <a:r>
              <a:rPr lang="en-US" altLang="zh-CN" sz="1400" b="1" dirty="0">
                <a:solidFill>
                  <a:srgbClr val="2E2272"/>
                </a:solidFill>
                <a:latin typeface="Montserrat"/>
              </a:rPr>
              <a:t>B </a:t>
            </a:r>
            <a:r>
              <a:rPr lang="zh-CN" altLang="en-US" sz="1400" b="1" dirty="0">
                <a:solidFill>
                  <a:srgbClr val="2E2272"/>
                </a:solidFill>
                <a:latin typeface="Montserrat"/>
              </a:rPr>
              <a:t>细胞</a:t>
            </a:r>
            <a:r>
              <a:rPr lang="zh-CN" altLang="en-US" sz="1400" b="1" dirty="0" smtClean="0">
                <a:solidFill>
                  <a:srgbClr val="2E2272"/>
                </a:solidFill>
                <a:latin typeface="Montserrat"/>
              </a:rPr>
              <a:t>，</a:t>
            </a:r>
            <a:endParaRPr lang="en-US" altLang="zh-CN" sz="1400" b="1" dirty="0" smtClean="0">
              <a:solidFill>
                <a:srgbClr val="2E2272"/>
              </a:solidFill>
              <a:latin typeface="Montserrat"/>
            </a:endParaRPr>
          </a:p>
          <a:p>
            <a:r>
              <a:rPr lang="zh-CN" altLang="en-US" sz="1400" b="1" dirty="0" smtClean="0">
                <a:solidFill>
                  <a:srgbClr val="2E2272"/>
                </a:solidFill>
                <a:latin typeface="Montserrat"/>
              </a:rPr>
              <a:t>同时</a:t>
            </a:r>
            <a:r>
              <a:rPr lang="zh-CN" altLang="en-US" sz="1400" b="1" dirty="0">
                <a:solidFill>
                  <a:srgbClr val="2E2272"/>
                </a:solidFill>
                <a:latin typeface="Montserrat"/>
              </a:rPr>
              <a:t>保留其他正常 </a:t>
            </a:r>
            <a:r>
              <a:rPr lang="en-US" altLang="zh-CN" sz="1400" b="1" dirty="0">
                <a:solidFill>
                  <a:srgbClr val="2E2272"/>
                </a:solidFill>
                <a:latin typeface="Montserrat"/>
              </a:rPr>
              <a:t>B </a:t>
            </a:r>
            <a:r>
              <a:rPr lang="zh-CN" altLang="en-US" sz="1400" b="1" dirty="0">
                <a:solidFill>
                  <a:srgbClr val="2E2272"/>
                </a:solidFill>
                <a:latin typeface="Montserrat"/>
              </a:rPr>
              <a:t>细胞</a:t>
            </a:r>
            <a:endParaRPr lang="zh-CN" altLang="en-US" sz="1400" b="1" dirty="0"/>
          </a:p>
        </p:txBody>
      </p:sp>
      <p:sp>
        <p:nvSpPr>
          <p:cNvPr id="12" name="矩形 11"/>
          <p:cNvSpPr/>
          <p:nvPr/>
        </p:nvSpPr>
        <p:spPr>
          <a:xfrm>
            <a:off x="3689912" y="5301817"/>
            <a:ext cx="3236784" cy="738664"/>
          </a:xfrm>
          <a:prstGeom prst="rect">
            <a:avLst/>
          </a:prstGeom>
        </p:spPr>
        <p:txBody>
          <a:bodyPr wrap="none">
            <a:spAutoFit/>
          </a:bodyPr>
          <a:lstStyle/>
          <a:p>
            <a:r>
              <a:rPr lang="en-US" altLang="zh-CN" sz="1400" b="1" dirty="0" smtClean="0">
                <a:solidFill>
                  <a:srgbClr val="2E2272"/>
                </a:solidFill>
                <a:latin typeface="Montserrat"/>
              </a:rPr>
              <a:t>3.</a:t>
            </a:r>
            <a:r>
              <a:rPr lang="zh-CN" altLang="en-US" sz="1400" b="1" dirty="0" smtClean="0">
                <a:solidFill>
                  <a:srgbClr val="2E2272"/>
                </a:solidFill>
                <a:latin typeface="Montserrat"/>
              </a:rPr>
              <a:t>释放</a:t>
            </a:r>
            <a:r>
              <a:rPr lang="zh-CN" altLang="en-US" sz="1400" b="1" dirty="0">
                <a:solidFill>
                  <a:srgbClr val="2E2272"/>
                </a:solidFill>
                <a:latin typeface="Montserrat"/>
              </a:rPr>
              <a:t>称为“外泌体”的细胞外囊泡</a:t>
            </a:r>
            <a:r>
              <a:rPr lang="zh-CN" altLang="en-US" sz="1400" b="1" dirty="0" smtClean="0">
                <a:solidFill>
                  <a:srgbClr val="2E2272"/>
                </a:solidFill>
                <a:latin typeface="Montserrat"/>
              </a:rPr>
              <a:t>。</a:t>
            </a:r>
            <a:endParaRPr lang="en-US" altLang="zh-CN" sz="1400" b="1" dirty="0" smtClean="0">
              <a:solidFill>
                <a:srgbClr val="2E2272"/>
              </a:solidFill>
              <a:latin typeface="Montserrat"/>
            </a:endParaRPr>
          </a:p>
          <a:p>
            <a:r>
              <a:rPr lang="zh-CN" altLang="en-US" sz="1400" b="1" dirty="0" smtClean="0">
                <a:solidFill>
                  <a:srgbClr val="2E2272"/>
                </a:solidFill>
                <a:latin typeface="Montserrat"/>
              </a:rPr>
              <a:t>用于</a:t>
            </a:r>
            <a:r>
              <a:rPr lang="zh-CN" altLang="en-US" sz="1400" b="1" dirty="0">
                <a:solidFill>
                  <a:srgbClr val="2E2272"/>
                </a:solidFill>
                <a:latin typeface="Montserrat"/>
              </a:rPr>
              <a:t>选择性递送药物</a:t>
            </a:r>
            <a:r>
              <a:rPr lang="zh-CN" altLang="en-US" sz="1400" b="1" dirty="0" smtClean="0">
                <a:solidFill>
                  <a:srgbClr val="2E2272"/>
                </a:solidFill>
                <a:latin typeface="Montserrat"/>
              </a:rPr>
              <a:t>、</a:t>
            </a:r>
            <a:endParaRPr lang="en-US" altLang="zh-CN" sz="1400" b="1" dirty="0" smtClean="0">
              <a:solidFill>
                <a:srgbClr val="2E2272"/>
              </a:solidFill>
              <a:latin typeface="Montserrat"/>
            </a:endParaRPr>
          </a:p>
          <a:p>
            <a:r>
              <a:rPr lang="en-US" altLang="zh-CN" sz="1400" b="1" dirty="0" smtClean="0">
                <a:solidFill>
                  <a:srgbClr val="2E2272"/>
                </a:solidFill>
                <a:latin typeface="Montserrat"/>
              </a:rPr>
              <a:t>microRNA</a:t>
            </a:r>
            <a:r>
              <a:rPr lang="zh-CN" altLang="en-US" sz="1400" b="1" dirty="0">
                <a:solidFill>
                  <a:srgbClr val="2E2272"/>
                </a:solidFill>
                <a:latin typeface="Montserrat"/>
              </a:rPr>
              <a:t>、遗传</a:t>
            </a:r>
            <a:r>
              <a:rPr lang="zh-CN" altLang="en-US" sz="1400" b="1" dirty="0" smtClean="0">
                <a:solidFill>
                  <a:srgbClr val="2E2272"/>
                </a:solidFill>
                <a:latin typeface="Montserrat"/>
              </a:rPr>
              <a:t>回路等</a:t>
            </a:r>
            <a:endParaRPr lang="zh-CN" altLang="en-US" sz="1400" b="1" dirty="0"/>
          </a:p>
        </p:txBody>
      </p:sp>
      <p:sp>
        <p:nvSpPr>
          <p:cNvPr id="14" name="矩形 13"/>
          <p:cNvSpPr/>
          <p:nvPr/>
        </p:nvSpPr>
        <p:spPr>
          <a:xfrm>
            <a:off x="5193603" y="4722696"/>
            <a:ext cx="2106688" cy="646331"/>
          </a:xfrm>
          <a:prstGeom prst="rect">
            <a:avLst/>
          </a:prstGeom>
        </p:spPr>
        <p:txBody>
          <a:bodyPr wrap="square">
            <a:spAutoFit/>
          </a:bodyPr>
          <a:lstStyle/>
          <a:p>
            <a:r>
              <a:rPr lang="en-US" altLang="zh-CN" sz="1200" b="1" dirty="0" smtClean="0"/>
              <a:t>4.</a:t>
            </a:r>
            <a:r>
              <a:rPr lang="zh-CN" altLang="en-US" sz="1200" b="1" dirty="0" smtClean="0"/>
              <a:t>货物</a:t>
            </a:r>
            <a:r>
              <a:rPr lang="zh-CN" altLang="en-US" sz="1200" b="1" dirty="0"/>
              <a:t>由 </a:t>
            </a:r>
            <a:r>
              <a:rPr lang="en-US" altLang="zh-CN" sz="1200" b="1" dirty="0"/>
              <a:t>CRISPR/Cas12k </a:t>
            </a:r>
            <a:r>
              <a:rPr lang="zh-CN" altLang="en-US" sz="1200" b="1" dirty="0"/>
              <a:t>系统（以 </a:t>
            </a:r>
            <a:r>
              <a:rPr lang="en-US" altLang="zh-CN" sz="1200" b="1" dirty="0"/>
              <a:t>RNA </a:t>
            </a:r>
            <a:r>
              <a:rPr lang="zh-CN" altLang="en-US" sz="1200" b="1" dirty="0"/>
              <a:t>形式转录）</a:t>
            </a:r>
            <a:r>
              <a:rPr lang="zh-CN" altLang="en-US" sz="1200" b="1" dirty="0" smtClean="0"/>
              <a:t>组成，是</a:t>
            </a:r>
            <a:r>
              <a:rPr lang="en-US" altLang="zh-CN" sz="1200" b="1" dirty="0" smtClean="0"/>
              <a:t>B</a:t>
            </a:r>
            <a:r>
              <a:rPr lang="zh-CN" altLang="en-US" sz="1200" b="1" dirty="0" smtClean="0"/>
              <a:t>细胞的调控基因</a:t>
            </a:r>
            <a:endParaRPr lang="zh-CN" altLang="en-US" sz="1200" b="1" dirty="0"/>
          </a:p>
        </p:txBody>
      </p:sp>
      <p:sp>
        <p:nvSpPr>
          <p:cNvPr id="15" name="矩形 14"/>
          <p:cNvSpPr/>
          <p:nvPr/>
        </p:nvSpPr>
        <p:spPr>
          <a:xfrm>
            <a:off x="7029458" y="5628140"/>
            <a:ext cx="4601818" cy="646331"/>
          </a:xfrm>
          <a:prstGeom prst="rect">
            <a:avLst/>
          </a:prstGeom>
        </p:spPr>
        <p:txBody>
          <a:bodyPr wrap="square">
            <a:spAutoFit/>
          </a:bodyPr>
          <a:lstStyle/>
          <a:p>
            <a:r>
              <a:rPr lang="en-US" altLang="zh-CN" sz="1200" b="1" dirty="0" smtClean="0"/>
              <a:t>5.</a:t>
            </a:r>
            <a:r>
              <a:rPr lang="zh-CN" altLang="en-US" sz="1200" b="1" dirty="0" smtClean="0"/>
              <a:t>确保治疗</a:t>
            </a:r>
            <a:r>
              <a:rPr lang="zh-CN" altLang="en-US" sz="1200" b="1" dirty="0"/>
              <a:t>系统的安全性和可控性</a:t>
            </a:r>
            <a:r>
              <a:rPr lang="zh-CN" altLang="en-US" sz="1200" b="1" dirty="0" smtClean="0"/>
              <a:t>，在</a:t>
            </a:r>
            <a:r>
              <a:rPr lang="zh-CN" altLang="en-US" sz="1200" b="1" dirty="0"/>
              <a:t>基因货物的设计中加入了一个组织特定的安全开关。该开关旨在防止我们的 </a:t>
            </a:r>
            <a:r>
              <a:rPr lang="en-US" altLang="zh-CN" sz="1200" b="1" dirty="0"/>
              <a:t>CRISPR/Cas12k </a:t>
            </a:r>
            <a:r>
              <a:rPr lang="zh-CN" altLang="en-US" sz="1200" b="1" dirty="0"/>
              <a:t>的表达，除非它存在于自身反应性 </a:t>
            </a:r>
            <a:r>
              <a:rPr lang="en-US" altLang="zh-CN" sz="1200" b="1" dirty="0"/>
              <a:t>B </a:t>
            </a:r>
            <a:r>
              <a:rPr lang="zh-CN" altLang="en-US" sz="1200" b="1" dirty="0"/>
              <a:t>细胞的环境中。</a:t>
            </a:r>
          </a:p>
        </p:txBody>
      </p:sp>
    </p:spTree>
    <p:extLst>
      <p:ext uri="{BB962C8B-B14F-4D97-AF65-F5344CB8AC3E}">
        <p14:creationId xmlns:p14="http://schemas.microsoft.com/office/powerpoint/2010/main" val="386468584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19</a:t>
            </a:fld>
            <a:endParaRPr lang="zh-CN" altLang="en-US"/>
          </a:p>
        </p:txBody>
      </p:sp>
      <p:pic>
        <p:nvPicPr>
          <p:cNvPr id="5" name="图片 4"/>
          <p:cNvPicPr>
            <a:picLocks noChangeAspect="1"/>
          </p:cNvPicPr>
          <p:nvPr/>
        </p:nvPicPr>
        <p:blipFill>
          <a:blip r:embed="rId2"/>
          <a:stretch>
            <a:fillRect/>
          </a:stretch>
        </p:blipFill>
        <p:spPr>
          <a:xfrm>
            <a:off x="2864178" y="1709738"/>
            <a:ext cx="8483272" cy="4792035"/>
          </a:xfrm>
          <a:prstGeom prst="rect">
            <a:avLst/>
          </a:prstGeom>
        </p:spPr>
      </p:pic>
      <p:sp>
        <p:nvSpPr>
          <p:cNvPr id="6" name="矩形 5"/>
          <p:cNvSpPr/>
          <p:nvPr/>
        </p:nvSpPr>
        <p:spPr>
          <a:xfrm>
            <a:off x="591378" y="374285"/>
            <a:ext cx="8711647" cy="1200329"/>
          </a:xfrm>
          <a:prstGeom prst="rect">
            <a:avLst/>
          </a:prstGeom>
        </p:spPr>
        <p:txBody>
          <a:bodyPr wrap="square">
            <a:spAutoFit/>
          </a:bodyPr>
          <a:lstStyle/>
          <a:p>
            <a:r>
              <a:rPr lang="zh-CN" altLang="en-US" b="1" dirty="0" smtClean="0"/>
              <a:t>反向减少不良反应，例如致瘤： </a:t>
            </a:r>
            <a:r>
              <a:rPr lang="en-US" altLang="zh-CN" b="1" dirty="0" err="1"/>
              <a:t>iCaspase</a:t>
            </a:r>
            <a:r>
              <a:rPr lang="en-US" altLang="zh-CN" b="1" dirty="0"/>
              <a:t> 9 </a:t>
            </a:r>
            <a:r>
              <a:rPr lang="zh-CN" altLang="en-US" b="1" dirty="0"/>
              <a:t>自杀系统 （</a:t>
            </a:r>
            <a:r>
              <a:rPr lang="en-US" altLang="zh-CN" b="1" dirty="0"/>
              <a:t>IC9</a:t>
            </a:r>
            <a:r>
              <a:rPr lang="zh-CN" altLang="en-US" b="1" dirty="0"/>
              <a:t>） 集成到我们的工程间充质干细胞设计中。该系统可以通过注入一种称为二聚化化学诱导剂 （</a:t>
            </a:r>
            <a:r>
              <a:rPr lang="en-US" altLang="zh-CN" b="1" dirty="0"/>
              <a:t>CID</a:t>
            </a:r>
            <a:r>
              <a:rPr lang="zh-CN" altLang="en-US" b="1" dirty="0"/>
              <a:t>） 的元素来外部控制我们细胞的活性。该元件激活这些细胞内的 </a:t>
            </a:r>
            <a:r>
              <a:rPr lang="en-US" altLang="zh-CN" b="1" dirty="0"/>
              <a:t>IC9 </a:t>
            </a:r>
            <a:r>
              <a:rPr lang="zh-CN" altLang="en-US" b="1" dirty="0"/>
              <a:t>系统，从而诱导工程化 </a:t>
            </a:r>
            <a:r>
              <a:rPr lang="en-US" altLang="zh-CN" b="1" dirty="0"/>
              <a:t>MSC </a:t>
            </a:r>
            <a:r>
              <a:rPr lang="zh-CN" altLang="en-US" b="1" dirty="0"/>
              <a:t>的凋亡并终止其作用。</a:t>
            </a:r>
          </a:p>
        </p:txBody>
      </p:sp>
    </p:spTree>
    <p:extLst>
      <p:ext uri="{BB962C8B-B14F-4D97-AF65-F5344CB8AC3E}">
        <p14:creationId xmlns:p14="http://schemas.microsoft.com/office/powerpoint/2010/main" val="29757953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b="1" dirty="0"/>
          </a:p>
        </p:txBody>
      </p:sp>
      <p:sp>
        <p:nvSpPr>
          <p:cNvPr id="3" name="副标题 2"/>
          <p:cNvSpPr>
            <a:spLocks noGrp="1"/>
          </p:cNvSpPr>
          <p:nvPr>
            <p:ph type="subTitle" idx="1"/>
          </p:nvPr>
        </p:nvSpPr>
        <p:spPr/>
        <p:txBody>
          <a:bodyPr/>
          <a:lstStyle/>
          <a:p>
            <a:endParaRPr lang="en-US" altLang="zh-CN" b="1" dirty="0"/>
          </a:p>
        </p:txBody>
      </p:sp>
      <p:sp>
        <p:nvSpPr>
          <p:cNvPr id="4" name="灯片编号占位符 3"/>
          <p:cNvSpPr>
            <a:spLocks noGrp="1"/>
          </p:cNvSpPr>
          <p:nvPr>
            <p:ph type="sldNum" sz="quarter" idx="12"/>
          </p:nvPr>
        </p:nvSpPr>
        <p:spPr>
          <a:xfrm>
            <a:off x="8554351" y="6449083"/>
            <a:ext cx="2894899" cy="351165"/>
          </a:xfrm>
        </p:spPr>
        <p:txBody>
          <a:bodyPr/>
          <a:lstStyle/>
          <a:p>
            <a:r>
              <a:rPr lang="en-US" altLang="zh-CN" dirty="0"/>
              <a:t>https://jamboree.igem.org/2023/results#medals</a:t>
            </a:r>
            <a:endParaRPr lang="zh-CN" altLang="en-US" dirty="0"/>
          </a:p>
        </p:txBody>
      </p:sp>
      <p:pic>
        <p:nvPicPr>
          <p:cNvPr id="6" name="图片 5">
            <a:extLst>
              <a:ext uri="{FF2B5EF4-FFF2-40B4-BE49-F238E27FC236}">
                <a16:creationId xmlns:a16="http://schemas.microsoft.com/office/drawing/2014/main" id="{4D42537B-049F-EA5E-3A7E-43BCDEF9F7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2853" y="-173038"/>
            <a:ext cx="9702667" cy="6468444"/>
          </a:xfrm>
          <a:prstGeom prst="rect">
            <a:avLst/>
          </a:prstGeom>
        </p:spPr>
      </p:pic>
    </p:spTree>
    <p:extLst>
      <p:ext uri="{BB962C8B-B14F-4D97-AF65-F5344CB8AC3E}">
        <p14:creationId xmlns:p14="http://schemas.microsoft.com/office/powerpoint/2010/main" val="14801460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26990400-FA7C-8C72-1AC4-5956E2BA13F9}"/>
              </a:ext>
            </a:extLst>
          </p:cNvPr>
          <p:cNvSpPr>
            <a:spLocks noGrp="1"/>
          </p:cNvSpPr>
          <p:nvPr>
            <p:ph type="sldNum" sz="quarter" idx="12"/>
          </p:nvPr>
        </p:nvSpPr>
        <p:spPr/>
        <p:txBody>
          <a:bodyPr/>
          <a:lstStyle/>
          <a:p>
            <a:fld id="{565CE74E-AB26-4998-AD42-012C4C1AD076}" type="slidenum">
              <a:rPr lang="zh-CN" altLang="en-US" smtClean="0"/>
              <a:t>20</a:t>
            </a:fld>
            <a:endParaRPr lang="zh-CN" altLang="en-US"/>
          </a:p>
        </p:txBody>
      </p:sp>
      <p:sp>
        <p:nvSpPr>
          <p:cNvPr id="5" name="矩形 4"/>
          <p:cNvSpPr/>
          <p:nvPr/>
        </p:nvSpPr>
        <p:spPr>
          <a:xfrm>
            <a:off x="369403" y="198228"/>
            <a:ext cx="8287579" cy="646331"/>
          </a:xfrm>
          <a:prstGeom prst="rect">
            <a:avLst/>
          </a:prstGeom>
        </p:spPr>
        <p:txBody>
          <a:bodyPr wrap="square">
            <a:spAutoFit/>
          </a:bodyPr>
          <a:lstStyle/>
          <a:p>
            <a:r>
              <a:rPr lang="zh-CN" altLang="en-US" dirty="0" smtClean="0"/>
              <a:t>还有网页：介绍</a:t>
            </a:r>
            <a:r>
              <a:rPr lang="en-US" altLang="zh-CN" dirty="0" smtClean="0"/>
              <a:t>2024</a:t>
            </a:r>
            <a:r>
              <a:rPr lang="zh-CN" altLang="en-US" dirty="0"/>
              <a:t>年</a:t>
            </a:r>
            <a:r>
              <a:rPr lang="en-US" altLang="zh-CN" dirty="0" err="1"/>
              <a:t>iGEM</a:t>
            </a:r>
            <a:r>
              <a:rPr lang="zh-CN" altLang="en-US" dirty="0"/>
              <a:t>比赛的准备工作正在</a:t>
            </a:r>
            <a:r>
              <a:rPr lang="zh-CN" altLang="en-US" dirty="0" smtClean="0"/>
              <a:t>进行，</a:t>
            </a:r>
            <a:r>
              <a:rPr lang="en-US" altLang="zh-CN" dirty="0" smtClean="0"/>
              <a:t>2023</a:t>
            </a:r>
            <a:r>
              <a:rPr lang="zh-CN" altLang="en-US" dirty="0"/>
              <a:t>赛季的详细</a:t>
            </a:r>
            <a:r>
              <a:rPr lang="zh-CN" altLang="en-US" dirty="0" smtClean="0"/>
              <a:t>信息，提交流程注意事项等等。</a:t>
            </a:r>
            <a:endParaRPr lang="zh-CN" altLang="en-US" dirty="0"/>
          </a:p>
        </p:txBody>
      </p:sp>
      <p:pic>
        <p:nvPicPr>
          <p:cNvPr id="7" name="图片 6"/>
          <p:cNvPicPr>
            <a:picLocks noChangeAspect="1"/>
          </p:cNvPicPr>
          <p:nvPr/>
        </p:nvPicPr>
        <p:blipFill>
          <a:blip r:embed="rId2"/>
          <a:stretch>
            <a:fillRect/>
          </a:stretch>
        </p:blipFill>
        <p:spPr>
          <a:xfrm>
            <a:off x="2891877" y="934423"/>
            <a:ext cx="9300123" cy="6200081"/>
          </a:xfrm>
          <a:prstGeom prst="rect">
            <a:avLst/>
          </a:prstGeom>
        </p:spPr>
      </p:pic>
    </p:spTree>
    <p:extLst>
      <p:ext uri="{BB962C8B-B14F-4D97-AF65-F5344CB8AC3E}">
        <p14:creationId xmlns:p14="http://schemas.microsoft.com/office/powerpoint/2010/main" val="30269806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BE8268E-8A0D-0019-753F-8E6C9206AA5F}"/>
              </a:ext>
            </a:extLst>
          </p:cNvPr>
          <p:cNvSpPr>
            <a:spLocks noGrp="1"/>
          </p:cNvSpPr>
          <p:nvPr>
            <p:ph type="title"/>
          </p:nvPr>
        </p:nvSpPr>
        <p:spPr>
          <a:xfrm>
            <a:off x="344833" y="347869"/>
            <a:ext cx="10515600" cy="1247775"/>
          </a:xfrm>
        </p:spPr>
        <p:txBody>
          <a:bodyPr>
            <a:normAutofit/>
          </a:bodyPr>
          <a:lstStyle/>
          <a:p>
            <a:r>
              <a:rPr lang="zh-CN" altLang="en-US" sz="3200" dirty="0"/>
              <a:t>今年</a:t>
            </a:r>
            <a:r>
              <a:rPr lang="zh-CN" altLang="en-US" sz="3200" dirty="0" smtClean="0"/>
              <a:t>，</a:t>
            </a:r>
            <a:r>
              <a:rPr lang="zh-CN" altLang="en-US" sz="3200" dirty="0"/>
              <a:t>其</a:t>
            </a:r>
            <a:r>
              <a:rPr lang="zh-CN" altLang="en-US" sz="3200" dirty="0" smtClean="0"/>
              <a:t>团队</a:t>
            </a:r>
            <a:r>
              <a:rPr lang="zh-CN" altLang="en-US" sz="3200" dirty="0"/>
              <a:t>在</a:t>
            </a:r>
            <a:r>
              <a:rPr lang="en-US" altLang="zh-CN" sz="3200" dirty="0" err="1"/>
              <a:t>iGEM</a:t>
            </a:r>
            <a:r>
              <a:rPr lang="zh-CN" altLang="en-US" sz="3200" dirty="0"/>
              <a:t>注册表中添加了一些新的基础、复合和改进部件，供其他团队将来在其生物回路中使用。</a:t>
            </a:r>
          </a:p>
        </p:txBody>
      </p:sp>
      <p:sp>
        <p:nvSpPr>
          <p:cNvPr id="3" name="文本占位符 2">
            <a:extLst>
              <a:ext uri="{FF2B5EF4-FFF2-40B4-BE49-F238E27FC236}">
                <a16:creationId xmlns:a16="http://schemas.microsoft.com/office/drawing/2014/main" id="{FC198B0E-114B-1C27-5E2C-7B09A8112356}"/>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A373C31-FC7E-6532-93CC-ED7BC41E9A30}"/>
              </a:ext>
            </a:extLst>
          </p:cNvPr>
          <p:cNvSpPr>
            <a:spLocks noGrp="1"/>
          </p:cNvSpPr>
          <p:nvPr>
            <p:ph type="sldNum" sz="quarter" idx="12"/>
          </p:nvPr>
        </p:nvSpPr>
        <p:spPr/>
        <p:txBody>
          <a:bodyPr/>
          <a:lstStyle/>
          <a:p>
            <a:fld id="{565CE74E-AB26-4998-AD42-012C4C1AD076}" type="slidenum">
              <a:rPr lang="zh-CN" altLang="en-US" smtClean="0"/>
              <a:t>21</a:t>
            </a:fld>
            <a:endParaRPr lang="zh-CN" altLang="en-US"/>
          </a:p>
        </p:txBody>
      </p:sp>
      <p:pic>
        <p:nvPicPr>
          <p:cNvPr id="5" name="图片 4"/>
          <p:cNvPicPr>
            <a:picLocks noChangeAspect="1"/>
          </p:cNvPicPr>
          <p:nvPr/>
        </p:nvPicPr>
        <p:blipFill>
          <a:blip r:embed="rId2"/>
          <a:stretch>
            <a:fillRect/>
          </a:stretch>
        </p:blipFill>
        <p:spPr>
          <a:xfrm>
            <a:off x="218661" y="1998317"/>
            <a:ext cx="7289525" cy="4859683"/>
          </a:xfrm>
          <a:prstGeom prst="rect">
            <a:avLst/>
          </a:prstGeom>
        </p:spPr>
      </p:pic>
    </p:spTree>
    <p:extLst>
      <p:ext uri="{BB962C8B-B14F-4D97-AF65-F5344CB8AC3E}">
        <p14:creationId xmlns:p14="http://schemas.microsoft.com/office/powerpoint/2010/main" val="9917953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9DFCF3-ACE0-FF87-947B-DC030FB0FE2A}"/>
              </a:ext>
            </a:extLst>
          </p:cNvPr>
          <p:cNvSpPr>
            <a:spLocks noGrp="1"/>
          </p:cNvSpPr>
          <p:nvPr>
            <p:ph type="title"/>
          </p:nvPr>
        </p:nvSpPr>
        <p:spPr>
          <a:xfrm>
            <a:off x="404468" y="228600"/>
            <a:ext cx="5931728" cy="636105"/>
          </a:xfrm>
        </p:spPr>
        <p:txBody>
          <a:bodyPr>
            <a:normAutofit/>
          </a:bodyPr>
          <a:lstStyle/>
          <a:p>
            <a:r>
              <a:rPr lang="zh-CN" altLang="en-US" sz="3600" dirty="0" smtClean="0"/>
              <a:t>优点：</a:t>
            </a:r>
            <a:endParaRPr lang="zh-CN" altLang="en-US" sz="3600" dirty="0"/>
          </a:p>
        </p:txBody>
      </p:sp>
      <p:sp>
        <p:nvSpPr>
          <p:cNvPr id="3" name="文本占位符 2">
            <a:extLst>
              <a:ext uri="{FF2B5EF4-FFF2-40B4-BE49-F238E27FC236}">
                <a16:creationId xmlns:a16="http://schemas.microsoft.com/office/drawing/2014/main" id="{DF6D4410-7244-C771-19BD-EC3EE530E90B}"/>
              </a:ext>
            </a:extLst>
          </p:cNvPr>
          <p:cNvSpPr>
            <a:spLocks noGrp="1"/>
          </p:cNvSpPr>
          <p:nvPr>
            <p:ph type="body" idx="1"/>
          </p:nvPr>
        </p:nvSpPr>
        <p:spPr/>
        <p:txBody>
          <a:bodyPr/>
          <a:lstStyle/>
          <a:p>
            <a:endParaRPr lang="zh-CN" altLang="en-US" dirty="0"/>
          </a:p>
        </p:txBody>
      </p:sp>
      <p:sp>
        <p:nvSpPr>
          <p:cNvPr id="4" name="灯片编号占位符 3">
            <a:extLst>
              <a:ext uri="{FF2B5EF4-FFF2-40B4-BE49-F238E27FC236}">
                <a16:creationId xmlns:a16="http://schemas.microsoft.com/office/drawing/2014/main" id="{949014C6-5AC6-3DEB-110C-680D947C565E}"/>
              </a:ext>
            </a:extLst>
          </p:cNvPr>
          <p:cNvSpPr>
            <a:spLocks noGrp="1"/>
          </p:cNvSpPr>
          <p:nvPr>
            <p:ph type="sldNum" sz="quarter" idx="12"/>
          </p:nvPr>
        </p:nvSpPr>
        <p:spPr/>
        <p:txBody>
          <a:bodyPr/>
          <a:lstStyle/>
          <a:p>
            <a:fld id="{565CE74E-AB26-4998-AD42-012C4C1AD076}" type="slidenum">
              <a:rPr lang="zh-CN" altLang="en-US" smtClean="0"/>
              <a:t>22</a:t>
            </a:fld>
            <a:endParaRPr lang="zh-CN" altLang="en-US"/>
          </a:p>
        </p:txBody>
      </p:sp>
      <p:sp>
        <p:nvSpPr>
          <p:cNvPr id="5" name="文本框 4"/>
          <p:cNvSpPr txBox="1"/>
          <p:nvPr/>
        </p:nvSpPr>
        <p:spPr>
          <a:xfrm>
            <a:off x="93965" y="594565"/>
            <a:ext cx="8516635" cy="4339650"/>
          </a:xfrm>
          <a:prstGeom prst="rect">
            <a:avLst/>
          </a:prstGeom>
          <a:noFill/>
        </p:spPr>
        <p:txBody>
          <a:bodyPr wrap="square" rtlCol="0">
            <a:spAutoFit/>
          </a:bodyPr>
          <a:lstStyle/>
          <a:p>
            <a:pPr>
              <a:lnSpc>
                <a:spcPct val="200000"/>
              </a:lnSpc>
            </a:pPr>
            <a:r>
              <a:rPr lang="zh-CN" altLang="en-US" sz="2000" b="1" dirty="0" smtClean="0"/>
              <a:t>网站很吸引人</a:t>
            </a:r>
            <a:r>
              <a:rPr lang="zh-CN" altLang="en-US" sz="2000" b="1" dirty="0" smtClean="0"/>
              <a:t>，美工很好，重点</a:t>
            </a:r>
            <a:r>
              <a:rPr lang="zh-CN" altLang="en-US" sz="2000" b="1" dirty="0" smtClean="0"/>
              <a:t>突出，主页就把全部优点给表示清楚了。</a:t>
            </a:r>
            <a:endParaRPr lang="en-US" altLang="zh-CN" sz="2000" b="1" dirty="0" smtClean="0"/>
          </a:p>
          <a:p>
            <a:pPr>
              <a:lnSpc>
                <a:spcPct val="200000"/>
              </a:lnSpc>
            </a:pPr>
            <a:r>
              <a:rPr lang="zh-CN" altLang="en-US" sz="2000" b="1" dirty="0" smtClean="0"/>
              <a:t>用形象的卡通故事，把读者带入境界。</a:t>
            </a:r>
            <a:endParaRPr lang="en-US" altLang="zh-CN" sz="2000" b="1" dirty="0" smtClean="0"/>
          </a:p>
          <a:p>
            <a:pPr>
              <a:lnSpc>
                <a:spcPct val="200000"/>
              </a:lnSpc>
            </a:pPr>
            <a:r>
              <a:rPr lang="zh-CN" altLang="en-US" sz="2000" b="1" dirty="0"/>
              <a:t>做</a:t>
            </a:r>
            <a:r>
              <a:rPr lang="zh-CN" altLang="en-US" sz="2000" b="1" dirty="0" smtClean="0"/>
              <a:t>的项目真正能应用于实际，解决普遍性的疾病，有广泛性，共鸣。</a:t>
            </a:r>
            <a:endParaRPr lang="en-US" altLang="zh-CN" sz="2000" b="1" dirty="0" smtClean="0"/>
          </a:p>
          <a:p>
            <a:pPr>
              <a:lnSpc>
                <a:spcPct val="200000"/>
              </a:lnSpc>
            </a:pPr>
            <a:r>
              <a:rPr lang="zh-CN" altLang="en-US" sz="2000" b="1" dirty="0" smtClean="0"/>
              <a:t>因为网页还存着在，他们在进行不停地更新，把一些新的东西上传，并且做了实验室安全指南，可以下载，供别的</a:t>
            </a:r>
            <a:r>
              <a:rPr lang="zh-CN" altLang="en-US" sz="2000" b="1" dirty="0" smtClean="0"/>
              <a:t>团队共享使用和参考</a:t>
            </a:r>
            <a:r>
              <a:rPr lang="zh-CN" altLang="en-US" sz="2000" b="1" dirty="0" smtClean="0"/>
              <a:t>。</a:t>
            </a:r>
            <a:endParaRPr lang="en-US" altLang="zh-CN" sz="2000" b="1" dirty="0" smtClean="0"/>
          </a:p>
          <a:p>
            <a:pPr>
              <a:lnSpc>
                <a:spcPct val="200000"/>
              </a:lnSpc>
            </a:pPr>
            <a:r>
              <a:rPr lang="zh-CN" altLang="en-US" sz="2000" b="1" dirty="0" smtClean="0"/>
              <a:t>原理图可以借鉴，很漂亮和形象。</a:t>
            </a:r>
            <a:endParaRPr lang="en-US" altLang="zh-CN" sz="2000" b="1" dirty="0" smtClean="0"/>
          </a:p>
          <a:p>
            <a:endParaRPr lang="en-US" altLang="zh-CN" dirty="0" smtClean="0"/>
          </a:p>
          <a:p>
            <a:endParaRPr lang="zh-CN" altLang="en-US" dirty="0"/>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81139" y="6095"/>
            <a:ext cx="1499937" cy="2242245"/>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29501" y="2312149"/>
            <a:ext cx="2654213" cy="1786968"/>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95544" y="4232467"/>
            <a:ext cx="2522129" cy="2489008"/>
          </a:xfrm>
          <a:prstGeom prst="rect">
            <a:avLst/>
          </a:prstGeom>
        </p:spPr>
      </p:pic>
      <p:pic>
        <p:nvPicPr>
          <p:cNvPr id="10" name="图片 9"/>
          <p:cNvPicPr>
            <a:picLocks noChangeAspect="1"/>
          </p:cNvPicPr>
          <p:nvPr/>
        </p:nvPicPr>
        <p:blipFill>
          <a:blip r:embed="rId5"/>
          <a:stretch>
            <a:fillRect/>
          </a:stretch>
        </p:blipFill>
        <p:spPr>
          <a:xfrm>
            <a:off x="3999245" y="3826517"/>
            <a:ext cx="5146593" cy="2894958"/>
          </a:xfrm>
          <a:prstGeom prst="rect">
            <a:avLst/>
          </a:prstGeom>
        </p:spPr>
      </p:pic>
    </p:spTree>
    <p:extLst>
      <p:ext uri="{BB962C8B-B14F-4D97-AF65-F5344CB8AC3E}">
        <p14:creationId xmlns:p14="http://schemas.microsoft.com/office/powerpoint/2010/main" val="378944951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42773" y="92174"/>
            <a:ext cx="9652239" cy="1023556"/>
          </a:xfrm>
        </p:spPr>
        <p:txBody>
          <a:bodyPr>
            <a:normAutofit/>
          </a:bodyPr>
          <a:lstStyle/>
          <a:p>
            <a:pPr algn="l"/>
            <a:r>
              <a:rPr lang="en-US" altLang="zh-CN" sz="2400" b="1" dirty="0"/>
              <a:t>IGEM </a:t>
            </a:r>
            <a:r>
              <a:rPr lang="zh-CN" altLang="en-US" sz="2400" b="1" dirty="0"/>
              <a:t>项目汇报</a:t>
            </a:r>
            <a:r>
              <a:rPr lang="en-US" altLang="zh-CN" sz="2400" b="1" dirty="0"/>
              <a:t>-Armed Forces College of Medicine (AFCM</a:t>
            </a:r>
            <a:r>
              <a:rPr lang="en-US" altLang="zh-CN" sz="2400" b="1" dirty="0" smtClean="0"/>
              <a:t>)</a:t>
            </a:r>
            <a:r>
              <a:rPr lang="zh-CN" altLang="en-US" sz="2400" b="1" dirty="0" smtClean="0"/>
              <a:t>，</a:t>
            </a:r>
            <a:r>
              <a:rPr lang="en-US" altLang="zh-CN" sz="2400" b="1" dirty="0"/>
              <a:t>Cairo, Egypt</a:t>
            </a:r>
            <a:r>
              <a:rPr lang="en-US" altLang="zh-CN" sz="2000" b="1" dirty="0"/>
              <a:t/>
            </a:r>
            <a:br>
              <a:rPr lang="en-US" altLang="zh-CN" sz="2000" b="1" dirty="0"/>
            </a:br>
            <a:r>
              <a:rPr lang="en-US" altLang="zh-CN" sz="2000" b="1" dirty="0"/>
              <a:t>https://2023.igem.wiki/afcm-egypt/design</a:t>
            </a:r>
            <a:endParaRPr lang="zh-CN" altLang="en-US" sz="3200" b="1" dirty="0"/>
          </a:p>
        </p:txBody>
      </p:sp>
      <p:sp>
        <p:nvSpPr>
          <p:cNvPr id="4" name="灯片编号占位符 3"/>
          <p:cNvSpPr>
            <a:spLocks noGrp="1"/>
          </p:cNvSpPr>
          <p:nvPr>
            <p:ph type="sldNum" sz="quarter" idx="12"/>
          </p:nvPr>
        </p:nvSpPr>
        <p:spPr/>
        <p:txBody>
          <a:bodyPr/>
          <a:lstStyle/>
          <a:p>
            <a:fld id="{565CE74E-AB26-4998-AD42-012C4C1AD076}" type="slidenum">
              <a:rPr lang="zh-CN" altLang="en-US" smtClean="0"/>
              <a:t>3</a:t>
            </a:fld>
            <a:endParaRPr lang="zh-CN" altLang="en-US"/>
          </a:p>
        </p:txBody>
      </p:sp>
      <p:pic>
        <p:nvPicPr>
          <p:cNvPr id="5" name="图片 4"/>
          <p:cNvPicPr>
            <a:picLocks noChangeAspect="1"/>
          </p:cNvPicPr>
          <p:nvPr/>
        </p:nvPicPr>
        <p:blipFill>
          <a:blip r:embed="rId3"/>
          <a:stretch>
            <a:fillRect/>
          </a:stretch>
        </p:blipFill>
        <p:spPr>
          <a:xfrm>
            <a:off x="3821916" y="1396448"/>
            <a:ext cx="8658319" cy="5772212"/>
          </a:xfrm>
          <a:prstGeom prst="rect">
            <a:avLst/>
          </a:prstGeom>
        </p:spPr>
      </p:pic>
      <p:sp>
        <p:nvSpPr>
          <p:cNvPr id="7" name="矩形 6"/>
          <p:cNvSpPr/>
          <p:nvPr/>
        </p:nvSpPr>
        <p:spPr>
          <a:xfrm>
            <a:off x="505716" y="2528228"/>
            <a:ext cx="3316200" cy="1754326"/>
          </a:xfrm>
          <a:prstGeom prst="rect">
            <a:avLst/>
          </a:prstGeom>
        </p:spPr>
        <p:txBody>
          <a:bodyPr wrap="square">
            <a:spAutoFit/>
          </a:bodyPr>
          <a:lstStyle/>
          <a:p>
            <a:pPr>
              <a:lnSpc>
                <a:spcPct val="200000"/>
              </a:lnSpc>
            </a:pPr>
            <a:r>
              <a:rPr lang="zh-CN" altLang="en-US" b="1" dirty="0"/>
              <a:t>治疗类风湿性关节炎的</a:t>
            </a:r>
            <a:r>
              <a:rPr lang="zh-CN" altLang="en-US" b="1" dirty="0" smtClean="0"/>
              <a:t>方法：间充质干细胞</a:t>
            </a:r>
            <a:r>
              <a:rPr lang="en-US" altLang="zh-CN" b="1" dirty="0" smtClean="0"/>
              <a:t>----</a:t>
            </a:r>
            <a:r>
              <a:rPr lang="zh-CN" altLang="en-US" b="1" dirty="0" smtClean="0"/>
              <a:t>组织</a:t>
            </a:r>
            <a:r>
              <a:rPr lang="zh-CN" altLang="en-US" b="1" dirty="0"/>
              <a:t>特异性外泌体信使核糖核酸</a:t>
            </a:r>
            <a:r>
              <a:rPr lang="zh-CN" altLang="en-US" b="1" dirty="0" smtClean="0"/>
              <a:t>递送</a:t>
            </a:r>
            <a:endParaRPr lang="zh-CN" altLang="en-US" b="1" dirty="0"/>
          </a:p>
        </p:txBody>
      </p:sp>
      <p:sp>
        <p:nvSpPr>
          <p:cNvPr id="9" name="矩形 8"/>
          <p:cNvSpPr/>
          <p:nvPr/>
        </p:nvSpPr>
        <p:spPr>
          <a:xfrm>
            <a:off x="292627" y="4282554"/>
            <a:ext cx="3529289" cy="1675459"/>
          </a:xfrm>
          <a:prstGeom prst="rect">
            <a:avLst/>
          </a:prstGeom>
        </p:spPr>
        <p:txBody>
          <a:bodyPr wrap="square">
            <a:spAutoFit/>
          </a:bodyPr>
          <a:lstStyle/>
          <a:p>
            <a:pPr>
              <a:lnSpc>
                <a:spcPct val="200000"/>
              </a:lnSpc>
            </a:pPr>
            <a:r>
              <a:rPr lang="zh-CN" altLang="en-US" b="1" dirty="0" smtClean="0">
                <a:solidFill>
                  <a:srgbClr val="7030A0"/>
                </a:solidFill>
              </a:rPr>
              <a:t>金奖</a:t>
            </a:r>
            <a:endParaRPr lang="en-US" altLang="zh-CN" b="1" dirty="0" smtClean="0">
              <a:solidFill>
                <a:srgbClr val="7030A0"/>
              </a:solidFill>
            </a:endParaRPr>
          </a:p>
          <a:p>
            <a:pPr>
              <a:lnSpc>
                <a:spcPct val="200000"/>
              </a:lnSpc>
            </a:pPr>
            <a:r>
              <a:rPr lang="zh-CN" altLang="en-US" b="1" dirty="0" smtClean="0">
                <a:solidFill>
                  <a:srgbClr val="7030A0"/>
                </a:solidFill>
              </a:rPr>
              <a:t>最佳</a:t>
            </a:r>
            <a:r>
              <a:rPr lang="zh-CN" altLang="en-US" b="1" dirty="0">
                <a:solidFill>
                  <a:srgbClr val="7030A0"/>
                </a:solidFill>
              </a:rPr>
              <a:t>可持续发展影响，</a:t>
            </a:r>
            <a:r>
              <a:rPr lang="zh-CN" altLang="en-US" b="1" dirty="0" smtClean="0">
                <a:solidFill>
                  <a:srgbClr val="7030A0"/>
                </a:solidFill>
              </a:rPr>
              <a:t>提名奖</a:t>
            </a:r>
            <a:endParaRPr lang="en-US" altLang="zh-CN" b="1" dirty="0" smtClean="0">
              <a:solidFill>
                <a:srgbClr val="7030A0"/>
              </a:solidFill>
            </a:endParaRPr>
          </a:p>
          <a:p>
            <a:pPr>
              <a:lnSpc>
                <a:spcPct val="200000"/>
              </a:lnSpc>
            </a:pPr>
            <a:r>
              <a:rPr lang="zh-CN" altLang="en-US" b="1" dirty="0" smtClean="0">
                <a:solidFill>
                  <a:srgbClr val="7030A0"/>
                </a:solidFill>
              </a:rPr>
              <a:t>最佳模型，提名奖</a:t>
            </a:r>
            <a:endParaRPr lang="zh-CN" altLang="en-US" b="1" dirty="0">
              <a:solidFill>
                <a:srgbClr val="7030A0"/>
              </a:solidFill>
            </a:endParaRPr>
          </a:p>
        </p:txBody>
      </p:sp>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9436" y="1562612"/>
            <a:ext cx="3466927" cy="887384"/>
          </a:xfrm>
          <a:prstGeom prst="rect">
            <a:avLst/>
          </a:prstGeom>
        </p:spPr>
      </p:pic>
    </p:spTree>
    <p:extLst>
      <p:ext uri="{BB962C8B-B14F-4D97-AF65-F5344CB8AC3E}">
        <p14:creationId xmlns:p14="http://schemas.microsoft.com/office/powerpoint/2010/main" val="19851296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4</a:t>
            </a:fld>
            <a:endParaRPr lang="zh-CN" altLang="en-US"/>
          </a:p>
        </p:txBody>
      </p:sp>
      <p:sp>
        <p:nvSpPr>
          <p:cNvPr id="5" name="矩形 4"/>
          <p:cNvSpPr/>
          <p:nvPr/>
        </p:nvSpPr>
        <p:spPr>
          <a:xfrm>
            <a:off x="220316" y="912204"/>
            <a:ext cx="10434431" cy="707886"/>
          </a:xfrm>
          <a:prstGeom prst="rect">
            <a:avLst/>
          </a:prstGeom>
        </p:spPr>
        <p:txBody>
          <a:bodyPr wrap="square">
            <a:spAutoFit/>
          </a:bodyPr>
          <a:lstStyle/>
          <a:p>
            <a:r>
              <a:rPr lang="zh-CN" altLang="en-US" sz="2000" b="1" dirty="0">
                <a:latin typeface="DM Sans"/>
              </a:rPr>
              <a:t>是埃及的一所军事医学院，致力于培养医学专业人才，为埃及军队提供医疗服务。该学院拥有先进的医疗设施和教学资源，培养出许多优秀的医学专业人才。</a:t>
            </a:r>
            <a:endParaRPr lang="zh-CN" altLang="en-US" sz="2000" b="1" dirty="0"/>
          </a:p>
        </p:txBody>
      </p:sp>
      <p:sp>
        <p:nvSpPr>
          <p:cNvPr id="6" name="矩形 5"/>
          <p:cNvSpPr/>
          <p:nvPr/>
        </p:nvSpPr>
        <p:spPr>
          <a:xfrm>
            <a:off x="160681" y="104217"/>
            <a:ext cx="9887780" cy="795274"/>
          </a:xfrm>
          <a:prstGeom prst="rect">
            <a:avLst/>
          </a:prstGeom>
        </p:spPr>
        <p:txBody>
          <a:bodyPr wrap="square">
            <a:spAutoFit/>
          </a:bodyPr>
          <a:lstStyle/>
          <a:p>
            <a:r>
              <a:rPr lang="en-US" altLang="zh-CN" sz="2400" b="1" dirty="0" smtClean="0"/>
              <a:t>Armed Forces College of Medicine (</a:t>
            </a:r>
            <a:r>
              <a:rPr lang="en-US" altLang="zh-CN" sz="2400" b="1" dirty="0"/>
              <a:t>AFCM)</a:t>
            </a:r>
            <a:r>
              <a:rPr lang="zh-CN" altLang="en-US" sz="2400" b="1" dirty="0"/>
              <a:t>，</a:t>
            </a:r>
            <a:r>
              <a:rPr lang="en-US" altLang="zh-CN" sz="2400" b="1" dirty="0"/>
              <a:t>Cairo, Egypt</a:t>
            </a:r>
            <a:r>
              <a:rPr lang="en-US" altLang="zh-CN" sz="2000" b="1" dirty="0"/>
              <a:t/>
            </a:r>
            <a:br>
              <a:rPr lang="en-US" altLang="zh-CN" sz="2000" b="1" dirty="0"/>
            </a:br>
            <a:r>
              <a:rPr lang="zh-CN" altLang="en-US" sz="2000" b="1" dirty="0" smtClean="0"/>
              <a:t>埃及武装部队医学院</a:t>
            </a:r>
            <a:endParaRPr lang="zh-CN" altLang="en-US" sz="2400" dirty="0"/>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78395" y="1632803"/>
            <a:ext cx="8324021" cy="5549348"/>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34080" y="1307007"/>
            <a:ext cx="4450245" cy="2966830"/>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16105" y="3833163"/>
            <a:ext cx="4876836" cy="3657627"/>
          </a:xfrm>
          <a:prstGeom prst="rect">
            <a:avLst/>
          </a:prstGeom>
        </p:spPr>
      </p:pic>
    </p:spTree>
    <p:extLst>
      <p:ext uri="{BB962C8B-B14F-4D97-AF65-F5344CB8AC3E}">
        <p14:creationId xmlns:p14="http://schemas.microsoft.com/office/powerpoint/2010/main" val="9299796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565CE74E-AB26-4998-AD42-012C4C1AD076}" type="slidenum">
              <a:rPr lang="zh-CN" altLang="en-US" smtClean="0"/>
              <a:t>5</a:t>
            </a:fld>
            <a:endParaRPr lang="zh-CN" altLang="en-US"/>
          </a:p>
        </p:txBody>
      </p:sp>
      <p:sp>
        <p:nvSpPr>
          <p:cNvPr id="5" name="文本框 4">
            <a:extLst>
              <a:ext uri="{FF2B5EF4-FFF2-40B4-BE49-F238E27FC236}">
                <a16:creationId xmlns:a16="http://schemas.microsoft.com/office/drawing/2014/main" id="{1AE141CC-4892-3F3F-D4B0-1DA910D0FCEB}"/>
              </a:ext>
            </a:extLst>
          </p:cNvPr>
          <p:cNvSpPr txBox="1"/>
          <p:nvPr/>
        </p:nvSpPr>
        <p:spPr>
          <a:xfrm>
            <a:off x="185944" y="188223"/>
            <a:ext cx="12006055" cy="646331"/>
          </a:xfrm>
          <a:prstGeom prst="rect">
            <a:avLst/>
          </a:prstGeom>
          <a:noFill/>
        </p:spPr>
        <p:txBody>
          <a:bodyPr wrap="square" rtlCol="0">
            <a:spAutoFit/>
          </a:bodyPr>
          <a:lstStyle/>
          <a:p>
            <a:r>
              <a:rPr lang="en-US" altLang="zh-CN" b="1" dirty="0"/>
              <a:t>SUPER</a:t>
            </a:r>
            <a:r>
              <a:rPr lang="zh-CN" altLang="en-US" b="1" dirty="0" smtClean="0"/>
              <a:t>：</a:t>
            </a:r>
            <a:r>
              <a:rPr lang="en-US" altLang="zh-CN" b="1" dirty="0" smtClean="0"/>
              <a:t>SMART</a:t>
            </a:r>
            <a:r>
              <a:rPr lang="zh-CN" altLang="en-US" b="1" dirty="0" smtClean="0"/>
              <a:t>、</a:t>
            </a:r>
            <a:r>
              <a:rPr lang="en-US" altLang="zh-CN" b="1" dirty="0" smtClean="0"/>
              <a:t>universal into the distance</a:t>
            </a:r>
            <a:r>
              <a:rPr lang="zh-CN" altLang="en-US" b="1" dirty="0" smtClean="0"/>
              <a:t>、</a:t>
            </a:r>
            <a:r>
              <a:rPr lang="en-US" altLang="zh-CN" b="1" dirty="0" smtClean="0"/>
              <a:t>PLEO-</a:t>
            </a:r>
            <a:r>
              <a:rPr lang="en-US" altLang="zh-CN" b="1" dirty="0" err="1" smtClean="0"/>
              <a:t>morphic</a:t>
            </a:r>
            <a:r>
              <a:rPr lang="zh-CN" altLang="en-US" b="1" dirty="0" smtClean="0"/>
              <a:t>、</a:t>
            </a:r>
            <a:r>
              <a:rPr lang="en-US" altLang="zh-CN" b="1" dirty="0" smtClean="0"/>
              <a:t>endogenous</a:t>
            </a:r>
            <a:r>
              <a:rPr lang="zh-CN" altLang="en-US" b="1" dirty="0" smtClean="0"/>
              <a:t>、</a:t>
            </a:r>
            <a:r>
              <a:rPr lang="en-US" altLang="zh-CN" b="1" dirty="0" smtClean="0"/>
              <a:t>regulator of immunity</a:t>
            </a:r>
            <a:r>
              <a:rPr lang="zh-CN" altLang="en-US" b="1" dirty="0" smtClean="0"/>
              <a:t>、</a:t>
            </a:r>
            <a:r>
              <a:rPr lang="en-US" altLang="zh-CN" b="1" dirty="0" smtClean="0"/>
              <a:t>this year AFCM-EGYPT</a:t>
            </a:r>
            <a:r>
              <a:rPr lang="zh-CN" altLang="en-US" b="1" dirty="0" smtClean="0"/>
              <a:t>、</a:t>
            </a:r>
            <a:r>
              <a:rPr lang="en-US" altLang="zh-CN" b="1" dirty="0" smtClean="0"/>
              <a:t>invented a new</a:t>
            </a:r>
            <a:r>
              <a:rPr lang="zh-CN" altLang="en-US" b="1" dirty="0" smtClean="0"/>
              <a:t>、</a:t>
            </a:r>
            <a:r>
              <a:rPr lang="en-US" altLang="zh-CN" b="1" dirty="0" smtClean="0"/>
              <a:t>treatment for rheumatoid arthritis</a:t>
            </a:r>
            <a:endParaRPr lang="zh-CN" altLang="en-US" b="1" dirty="0"/>
          </a:p>
        </p:txBody>
      </p:sp>
      <p:pic>
        <p:nvPicPr>
          <p:cNvPr id="6" name="图片 5"/>
          <p:cNvPicPr>
            <a:picLocks noChangeAspect="1"/>
          </p:cNvPicPr>
          <p:nvPr/>
        </p:nvPicPr>
        <p:blipFill>
          <a:blip r:embed="rId3"/>
          <a:stretch>
            <a:fillRect/>
          </a:stretch>
        </p:blipFill>
        <p:spPr>
          <a:xfrm>
            <a:off x="0" y="999712"/>
            <a:ext cx="9146898" cy="6097931"/>
          </a:xfrm>
          <a:prstGeom prst="rect">
            <a:avLst/>
          </a:prstGeom>
        </p:spPr>
      </p:pic>
    </p:spTree>
    <p:extLst>
      <p:ext uri="{BB962C8B-B14F-4D97-AF65-F5344CB8AC3E}">
        <p14:creationId xmlns:p14="http://schemas.microsoft.com/office/powerpoint/2010/main" val="33976079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文本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6</a:t>
            </a:fld>
            <a:endParaRPr lang="zh-CN" altLang="en-US"/>
          </a:p>
        </p:txBody>
      </p:sp>
      <p:pic>
        <p:nvPicPr>
          <p:cNvPr id="5" name="图片 4"/>
          <p:cNvPicPr>
            <a:picLocks noChangeAspect="1"/>
          </p:cNvPicPr>
          <p:nvPr/>
        </p:nvPicPr>
        <p:blipFill>
          <a:blip r:embed="rId2"/>
          <a:stretch>
            <a:fillRect/>
          </a:stretch>
        </p:blipFill>
        <p:spPr>
          <a:xfrm>
            <a:off x="697672" y="-377687"/>
            <a:ext cx="10977765" cy="7318510"/>
          </a:xfrm>
          <a:prstGeom prst="rect">
            <a:avLst/>
          </a:prstGeom>
        </p:spPr>
      </p:pic>
    </p:spTree>
    <p:extLst>
      <p:ext uri="{BB962C8B-B14F-4D97-AF65-F5344CB8AC3E}">
        <p14:creationId xmlns:p14="http://schemas.microsoft.com/office/powerpoint/2010/main" val="46862606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userDrawn="1">
            <p:custDataLst>
              <p:tags r:id="rId1"/>
            </p:custDataLst>
          </p:nvPr>
        </p:nvSpPr>
        <p:spPr>
          <a:xfrm>
            <a:off x="155575" y="223664"/>
            <a:ext cx="4064000" cy="768350"/>
          </a:xfrm>
          <a:prstGeom prst="rect">
            <a:avLst/>
          </a:prstGeom>
          <a:noFill/>
        </p:spPr>
        <p:txBody>
          <a:bodyPr wrap="square" rtlCol="0">
            <a:spAutoFit/>
          </a:bodyPr>
          <a:lstStyle/>
          <a:p>
            <a:r>
              <a:rPr lang="zh-CN" altLang="en-US" sz="4400" b="1" dirty="0">
                <a:latin typeface="等线" panose="02010600030101010101" charset="-122"/>
                <a:ea typeface="等线" panose="02010600030101010101" charset="-122"/>
                <a:cs typeface="等线" panose="02010600030101010101" charset="-122"/>
              </a:rPr>
              <a:t>目录</a:t>
            </a:r>
            <a:r>
              <a:rPr lang="en-US" altLang="zh-CN" sz="4400" b="1" dirty="0">
                <a:latin typeface="等线" panose="02010600030101010101" charset="-122"/>
                <a:ea typeface="等线" panose="02010600030101010101" charset="-122"/>
                <a:cs typeface="等线" panose="02010600030101010101" charset="-122"/>
              </a:rPr>
              <a:t>contents</a:t>
            </a:r>
          </a:p>
        </p:txBody>
      </p:sp>
      <p:pic>
        <p:nvPicPr>
          <p:cNvPr id="8" name="图片 7" descr="微信图片_20240129231428"/>
          <p:cNvPicPr>
            <a:picLocks noChangeAspect="1"/>
          </p:cNvPicPr>
          <p:nvPr userDrawn="1">
            <p:custDataLst>
              <p:tags r:id="rId2"/>
            </p:custDataLst>
          </p:nvPr>
        </p:nvPicPr>
        <p:blipFill>
          <a:blip r:embed="rId12"/>
          <a:stretch>
            <a:fillRect/>
          </a:stretch>
        </p:blipFill>
        <p:spPr>
          <a:xfrm>
            <a:off x="305488" y="934931"/>
            <a:ext cx="1038225" cy="828675"/>
          </a:xfrm>
          <a:prstGeom prst="rect">
            <a:avLst/>
          </a:prstGeom>
        </p:spPr>
      </p:pic>
      <p:pic>
        <p:nvPicPr>
          <p:cNvPr id="10" name="图片 9" descr="微信图片_20240129231433"/>
          <p:cNvPicPr>
            <a:picLocks noChangeAspect="1"/>
          </p:cNvPicPr>
          <p:nvPr userDrawn="1">
            <p:custDataLst>
              <p:tags r:id="rId3"/>
            </p:custDataLst>
          </p:nvPr>
        </p:nvPicPr>
        <p:blipFill>
          <a:blip r:embed="rId13"/>
          <a:stretch>
            <a:fillRect/>
          </a:stretch>
        </p:blipFill>
        <p:spPr>
          <a:xfrm>
            <a:off x="595222" y="1797753"/>
            <a:ext cx="523875" cy="552450"/>
          </a:xfrm>
          <a:prstGeom prst="rect">
            <a:avLst/>
          </a:prstGeom>
        </p:spPr>
      </p:pic>
      <p:pic>
        <p:nvPicPr>
          <p:cNvPr id="12" name="图片 11" descr="微信图片_20240129231438"/>
          <p:cNvPicPr>
            <a:picLocks noChangeAspect="1"/>
          </p:cNvPicPr>
          <p:nvPr userDrawn="1">
            <p:custDataLst>
              <p:tags r:id="rId4"/>
            </p:custDataLst>
          </p:nvPr>
        </p:nvPicPr>
        <p:blipFill>
          <a:blip r:embed="rId14"/>
          <a:stretch>
            <a:fillRect/>
          </a:stretch>
        </p:blipFill>
        <p:spPr>
          <a:xfrm>
            <a:off x="155575" y="2262324"/>
            <a:ext cx="1533525" cy="809625"/>
          </a:xfrm>
          <a:prstGeom prst="rect">
            <a:avLst/>
          </a:prstGeom>
        </p:spPr>
      </p:pic>
      <p:pic>
        <p:nvPicPr>
          <p:cNvPr id="14" name="图片 13" descr="微信图片_202401292317303"/>
          <p:cNvPicPr>
            <a:picLocks noChangeAspect="1"/>
          </p:cNvPicPr>
          <p:nvPr userDrawn="1">
            <p:custDataLst>
              <p:tags r:id="rId5"/>
            </p:custDataLst>
          </p:nvPr>
        </p:nvPicPr>
        <p:blipFill>
          <a:blip r:embed="rId15"/>
          <a:stretch>
            <a:fillRect/>
          </a:stretch>
        </p:blipFill>
        <p:spPr>
          <a:xfrm>
            <a:off x="228509" y="3472364"/>
            <a:ext cx="1257300" cy="857250"/>
          </a:xfrm>
          <a:prstGeom prst="rect">
            <a:avLst/>
          </a:prstGeom>
        </p:spPr>
      </p:pic>
      <p:pic>
        <p:nvPicPr>
          <p:cNvPr id="13" name="图片 12" descr="微信图片_20240129231730"/>
          <p:cNvPicPr>
            <a:picLocks noChangeAspect="1"/>
          </p:cNvPicPr>
          <p:nvPr userDrawn="1">
            <p:custDataLst>
              <p:tags r:id="rId6"/>
            </p:custDataLst>
          </p:nvPr>
        </p:nvPicPr>
        <p:blipFill>
          <a:blip r:embed="rId16"/>
          <a:stretch>
            <a:fillRect/>
          </a:stretch>
        </p:blipFill>
        <p:spPr>
          <a:xfrm>
            <a:off x="2384592" y="940187"/>
            <a:ext cx="1181100" cy="876300"/>
          </a:xfrm>
          <a:prstGeom prst="rect">
            <a:avLst/>
          </a:prstGeom>
        </p:spPr>
      </p:pic>
      <p:pic>
        <p:nvPicPr>
          <p:cNvPr id="16" name="图片 15" descr="微信图片_202401292317441"/>
          <p:cNvPicPr>
            <a:picLocks noChangeAspect="1"/>
          </p:cNvPicPr>
          <p:nvPr userDrawn="1">
            <p:custDataLst>
              <p:tags r:id="rId7"/>
            </p:custDataLst>
          </p:nvPr>
        </p:nvPicPr>
        <p:blipFill>
          <a:blip r:embed="rId17"/>
          <a:stretch>
            <a:fillRect/>
          </a:stretch>
        </p:blipFill>
        <p:spPr>
          <a:xfrm>
            <a:off x="290559" y="2968708"/>
            <a:ext cx="1152525" cy="838200"/>
          </a:xfrm>
          <a:prstGeom prst="rect">
            <a:avLst/>
          </a:prstGeom>
        </p:spPr>
      </p:pic>
      <p:pic>
        <p:nvPicPr>
          <p:cNvPr id="18" name="图片 17" descr="微信图片_202401292317443"/>
          <p:cNvPicPr>
            <a:picLocks noChangeAspect="1"/>
          </p:cNvPicPr>
          <p:nvPr userDrawn="1">
            <p:custDataLst>
              <p:tags r:id="rId8"/>
            </p:custDataLst>
          </p:nvPr>
        </p:nvPicPr>
        <p:blipFill>
          <a:blip r:embed="rId18"/>
          <a:stretch>
            <a:fillRect/>
          </a:stretch>
        </p:blipFill>
        <p:spPr>
          <a:xfrm>
            <a:off x="2431093" y="1610464"/>
            <a:ext cx="819150" cy="762000"/>
          </a:xfrm>
          <a:prstGeom prst="rect">
            <a:avLst/>
          </a:prstGeom>
        </p:spPr>
      </p:pic>
      <p:pic>
        <p:nvPicPr>
          <p:cNvPr id="15" name="图片 14" descr="微信图片_202401292317304"/>
          <p:cNvPicPr>
            <a:picLocks noChangeAspect="1"/>
          </p:cNvPicPr>
          <p:nvPr userDrawn="1">
            <p:custDataLst>
              <p:tags r:id="rId9"/>
            </p:custDataLst>
          </p:nvPr>
        </p:nvPicPr>
        <p:blipFill>
          <a:blip r:embed="rId19"/>
          <a:stretch>
            <a:fillRect/>
          </a:stretch>
        </p:blipFill>
        <p:spPr>
          <a:xfrm>
            <a:off x="2362112" y="2241831"/>
            <a:ext cx="1190625" cy="866775"/>
          </a:xfrm>
          <a:prstGeom prst="rect">
            <a:avLst/>
          </a:prstGeom>
        </p:spPr>
      </p:pic>
      <p:sp>
        <p:nvSpPr>
          <p:cNvPr id="4" name="灯片编号占位符 3"/>
          <p:cNvSpPr>
            <a:spLocks noGrp="1"/>
          </p:cNvSpPr>
          <p:nvPr>
            <p:ph type="sldNum" sz="quarter" idx="12"/>
          </p:nvPr>
        </p:nvSpPr>
        <p:spPr/>
        <p:txBody>
          <a:bodyPr/>
          <a:lstStyle/>
          <a:p>
            <a:fld id="{565CE74E-AB26-4998-AD42-012C4C1AD076}" type="slidenum">
              <a:rPr lang="zh-CN" altLang="en-US" smtClean="0"/>
              <a:t>7</a:t>
            </a:fld>
            <a:endParaRPr lang="zh-CN" altLang="en-US"/>
          </a:p>
        </p:txBody>
      </p:sp>
      <p:sp>
        <p:nvSpPr>
          <p:cNvPr id="2" name="文本框 1">
            <a:extLst>
              <a:ext uri="{FF2B5EF4-FFF2-40B4-BE49-F238E27FC236}">
                <a16:creationId xmlns:a16="http://schemas.microsoft.com/office/drawing/2014/main" id="{98DA0388-A3EF-AF4E-E13D-956B3E006417}"/>
              </a:ext>
            </a:extLst>
          </p:cNvPr>
          <p:cNvSpPr txBox="1"/>
          <p:nvPr/>
        </p:nvSpPr>
        <p:spPr>
          <a:xfrm>
            <a:off x="1233024" y="1817674"/>
            <a:ext cx="1429351" cy="523220"/>
          </a:xfrm>
          <a:prstGeom prst="rect">
            <a:avLst/>
          </a:prstGeom>
          <a:noFill/>
        </p:spPr>
        <p:txBody>
          <a:bodyPr wrap="square" rtlCol="0">
            <a:spAutoFit/>
          </a:bodyPr>
          <a:lstStyle/>
          <a:p>
            <a:r>
              <a:rPr lang="zh-CN" altLang="en-US" sz="2800" b="1" dirty="0"/>
              <a:t>项目</a:t>
            </a:r>
          </a:p>
        </p:txBody>
      </p:sp>
      <p:sp>
        <p:nvSpPr>
          <p:cNvPr id="3" name="文本框 2">
            <a:extLst>
              <a:ext uri="{FF2B5EF4-FFF2-40B4-BE49-F238E27FC236}">
                <a16:creationId xmlns:a16="http://schemas.microsoft.com/office/drawing/2014/main" id="{E26B1436-04D3-A69C-8CFB-294A7FAF690E}"/>
              </a:ext>
            </a:extLst>
          </p:cNvPr>
          <p:cNvSpPr txBox="1"/>
          <p:nvPr/>
        </p:nvSpPr>
        <p:spPr>
          <a:xfrm>
            <a:off x="1306955" y="1185120"/>
            <a:ext cx="1429351" cy="523220"/>
          </a:xfrm>
          <a:prstGeom prst="rect">
            <a:avLst/>
          </a:prstGeom>
          <a:noFill/>
        </p:spPr>
        <p:txBody>
          <a:bodyPr wrap="square" rtlCol="0">
            <a:spAutoFit/>
          </a:bodyPr>
          <a:lstStyle/>
          <a:p>
            <a:r>
              <a:rPr lang="zh-CN" altLang="en-US" sz="2800" b="1" dirty="0"/>
              <a:t>团队</a:t>
            </a:r>
          </a:p>
        </p:txBody>
      </p:sp>
      <p:sp>
        <p:nvSpPr>
          <p:cNvPr id="5" name="文本框 4">
            <a:extLst>
              <a:ext uri="{FF2B5EF4-FFF2-40B4-BE49-F238E27FC236}">
                <a16:creationId xmlns:a16="http://schemas.microsoft.com/office/drawing/2014/main" id="{1AA2217B-C205-FF4E-C9D7-47DDAF88C07B}"/>
              </a:ext>
            </a:extLst>
          </p:cNvPr>
          <p:cNvSpPr txBox="1"/>
          <p:nvPr/>
        </p:nvSpPr>
        <p:spPr>
          <a:xfrm>
            <a:off x="1251590" y="3709163"/>
            <a:ext cx="1429351" cy="523220"/>
          </a:xfrm>
          <a:prstGeom prst="rect">
            <a:avLst/>
          </a:prstGeom>
          <a:noFill/>
        </p:spPr>
        <p:txBody>
          <a:bodyPr wrap="square" rtlCol="0">
            <a:spAutoFit/>
          </a:bodyPr>
          <a:lstStyle/>
          <a:p>
            <a:r>
              <a:rPr lang="zh-CN" altLang="en-US" sz="2800" b="1" dirty="0"/>
              <a:t>模型</a:t>
            </a:r>
          </a:p>
        </p:txBody>
      </p:sp>
      <p:sp>
        <p:nvSpPr>
          <p:cNvPr id="6" name="文本框 5">
            <a:extLst>
              <a:ext uri="{FF2B5EF4-FFF2-40B4-BE49-F238E27FC236}">
                <a16:creationId xmlns:a16="http://schemas.microsoft.com/office/drawing/2014/main" id="{00ED07E6-2A9C-2873-54AA-2CDEADEBE687}"/>
              </a:ext>
            </a:extLst>
          </p:cNvPr>
          <p:cNvSpPr txBox="1"/>
          <p:nvPr/>
        </p:nvSpPr>
        <p:spPr>
          <a:xfrm>
            <a:off x="1131267" y="2436562"/>
            <a:ext cx="1429351" cy="523220"/>
          </a:xfrm>
          <a:prstGeom prst="rect">
            <a:avLst/>
          </a:prstGeom>
          <a:noFill/>
        </p:spPr>
        <p:txBody>
          <a:bodyPr wrap="square" rtlCol="0">
            <a:spAutoFit/>
          </a:bodyPr>
          <a:lstStyle/>
          <a:p>
            <a:r>
              <a:rPr lang="zh-CN" altLang="en-US" sz="2800" b="1" dirty="0" smtClean="0"/>
              <a:t>实验室</a:t>
            </a:r>
            <a:endParaRPr lang="zh-CN" altLang="en-US" sz="2800" b="1" dirty="0"/>
          </a:p>
        </p:txBody>
      </p:sp>
      <p:sp>
        <p:nvSpPr>
          <p:cNvPr id="9" name="文本框 8">
            <a:extLst>
              <a:ext uri="{FF2B5EF4-FFF2-40B4-BE49-F238E27FC236}">
                <a16:creationId xmlns:a16="http://schemas.microsoft.com/office/drawing/2014/main" id="{6120365B-50D3-34AD-4B17-556E9F613387}"/>
              </a:ext>
            </a:extLst>
          </p:cNvPr>
          <p:cNvSpPr txBox="1"/>
          <p:nvPr/>
        </p:nvSpPr>
        <p:spPr>
          <a:xfrm>
            <a:off x="1030543" y="3041248"/>
            <a:ext cx="2906094" cy="523220"/>
          </a:xfrm>
          <a:prstGeom prst="rect">
            <a:avLst/>
          </a:prstGeom>
          <a:noFill/>
        </p:spPr>
        <p:txBody>
          <a:bodyPr wrap="square" rtlCol="0">
            <a:spAutoFit/>
          </a:bodyPr>
          <a:lstStyle/>
          <a:p>
            <a:r>
              <a:rPr lang="zh-CN" altLang="en-US" sz="2800" b="1" dirty="0"/>
              <a:t>人类</a:t>
            </a:r>
            <a:r>
              <a:rPr lang="zh-CN" altLang="en-US" sz="2800" b="1" dirty="0" smtClean="0"/>
              <a:t>实践</a:t>
            </a:r>
            <a:endParaRPr lang="zh-CN" altLang="en-US" sz="2800" b="1" dirty="0"/>
          </a:p>
        </p:txBody>
      </p:sp>
      <p:sp>
        <p:nvSpPr>
          <p:cNvPr id="22" name="文本框 21">
            <a:extLst>
              <a:ext uri="{FF2B5EF4-FFF2-40B4-BE49-F238E27FC236}">
                <a16:creationId xmlns:a16="http://schemas.microsoft.com/office/drawing/2014/main" id="{86ED6DC0-4455-28BB-7E35-6DCD2FB9054A}"/>
              </a:ext>
            </a:extLst>
          </p:cNvPr>
          <p:cNvSpPr txBox="1"/>
          <p:nvPr/>
        </p:nvSpPr>
        <p:spPr>
          <a:xfrm>
            <a:off x="3165660" y="1796683"/>
            <a:ext cx="6021346" cy="523220"/>
          </a:xfrm>
          <a:prstGeom prst="rect">
            <a:avLst/>
          </a:prstGeom>
          <a:noFill/>
        </p:spPr>
        <p:txBody>
          <a:bodyPr wrap="square" rtlCol="0">
            <a:spAutoFit/>
          </a:bodyPr>
          <a:lstStyle/>
          <a:p>
            <a:r>
              <a:rPr lang="zh-CN" altLang="en-US" sz="2800" b="1" dirty="0"/>
              <a:t>描述</a:t>
            </a:r>
            <a:r>
              <a:rPr lang="zh-CN" altLang="en-US" sz="2800" b="1" dirty="0" smtClean="0"/>
              <a:t>、实施、设计、工程、概念验证</a:t>
            </a:r>
            <a:endParaRPr lang="zh-CN" altLang="en-US" sz="2800" b="1" dirty="0"/>
          </a:p>
        </p:txBody>
      </p:sp>
      <p:sp>
        <p:nvSpPr>
          <p:cNvPr id="23" name="文本框 22">
            <a:extLst>
              <a:ext uri="{FF2B5EF4-FFF2-40B4-BE49-F238E27FC236}">
                <a16:creationId xmlns:a16="http://schemas.microsoft.com/office/drawing/2014/main" id="{CCB2E98B-6CC4-B7A6-404D-4A89B756D52F}"/>
              </a:ext>
            </a:extLst>
          </p:cNvPr>
          <p:cNvSpPr txBox="1"/>
          <p:nvPr/>
        </p:nvSpPr>
        <p:spPr>
          <a:xfrm>
            <a:off x="1131267" y="4377078"/>
            <a:ext cx="4926164" cy="523220"/>
          </a:xfrm>
          <a:prstGeom prst="rect">
            <a:avLst/>
          </a:prstGeom>
          <a:noFill/>
        </p:spPr>
        <p:txBody>
          <a:bodyPr wrap="square" rtlCol="0">
            <a:spAutoFit/>
          </a:bodyPr>
          <a:lstStyle/>
          <a:p>
            <a:r>
              <a:rPr lang="zh-CN" altLang="en-US" sz="2800" b="1" dirty="0" smtClean="0"/>
              <a:t>安全性</a:t>
            </a:r>
            <a:endParaRPr lang="zh-CN" altLang="en-US" sz="2800" b="1" dirty="0"/>
          </a:p>
        </p:txBody>
      </p:sp>
      <p:sp>
        <p:nvSpPr>
          <p:cNvPr id="24" name="文本框 23">
            <a:extLst>
              <a:ext uri="{FF2B5EF4-FFF2-40B4-BE49-F238E27FC236}">
                <a16:creationId xmlns:a16="http://schemas.microsoft.com/office/drawing/2014/main" id="{F2DE6572-22B7-2C70-0C39-92AADD668CDD}"/>
              </a:ext>
            </a:extLst>
          </p:cNvPr>
          <p:cNvSpPr txBox="1"/>
          <p:nvPr/>
        </p:nvSpPr>
        <p:spPr>
          <a:xfrm>
            <a:off x="3188293" y="2421295"/>
            <a:ext cx="7116370" cy="523220"/>
          </a:xfrm>
          <a:prstGeom prst="rect">
            <a:avLst/>
          </a:prstGeom>
          <a:noFill/>
        </p:spPr>
        <p:txBody>
          <a:bodyPr wrap="square" rtlCol="0">
            <a:spAutoFit/>
          </a:bodyPr>
          <a:lstStyle/>
          <a:p>
            <a:r>
              <a:rPr lang="zh-CN" altLang="en-US" sz="2800" b="1" dirty="0" smtClean="0"/>
              <a:t>部分、实验、记录、结果、片段及其引物</a:t>
            </a:r>
            <a:endParaRPr lang="zh-CN" altLang="en-US" sz="2800" b="1" dirty="0"/>
          </a:p>
        </p:txBody>
      </p:sp>
      <p:sp>
        <p:nvSpPr>
          <p:cNvPr id="25" name="文本框 24">
            <a:extLst>
              <a:ext uri="{FF2B5EF4-FFF2-40B4-BE49-F238E27FC236}">
                <a16:creationId xmlns:a16="http://schemas.microsoft.com/office/drawing/2014/main" id="{ECC714B5-F557-890F-58DF-4C6508AF38D8}"/>
              </a:ext>
            </a:extLst>
          </p:cNvPr>
          <p:cNvSpPr txBox="1"/>
          <p:nvPr/>
        </p:nvSpPr>
        <p:spPr>
          <a:xfrm>
            <a:off x="3213976" y="3041248"/>
            <a:ext cx="9065819" cy="461665"/>
          </a:xfrm>
          <a:prstGeom prst="rect">
            <a:avLst/>
          </a:prstGeom>
          <a:noFill/>
        </p:spPr>
        <p:txBody>
          <a:bodyPr wrap="square" rtlCol="0">
            <a:spAutoFit/>
          </a:bodyPr>
          <a:lstStyle/>
          <a:p>
            <a:r>
              <a:rPr lang="zh-CN" altLang="en-US" sz="2400" b="1" dirty="0" smtClean="0"/>
              <a:t>教育、人类实践、企业家能力、综合的人类实践、可持续发展目标</a:t>
            </a:r>
            <a:endParaRPr lang="zh-CN" altLang="en-US" sz="2400" b="1" dirty="0"/>
          </a:p>
        </p:txBody>
      </p:sp>
      <p:sp>
        <p:nvSpPr>
          <p:cNvPr id="26" name="文本框 25">
            <a:extLst>
              <a:ext uri="{FF2B5EF4-FFF2-40B4-BE49-F238E27FC236}">
                <a16:creationId xmlns:a16="http://schemas.microsoft.com/office/drawing/2014/main" id="{2FAAEA40-C2F6-7945-7BD1-0FE01D619CF4}"/>
              </a:ext>
            </a:extLst>
          </p:cNvPr>
          <p:cNvSpPr txBox="1"/>
          <p:nvPr/>
        </p:nvSpPr>
        <p:spPr>
          <a:xfrm>
            <a:off x="3213977" y="1185120"/>
            <a:ext cx="4271645" cy="523220"/>
          </a:xfrm>
          <a:prstGeom prst="rect">
            <a:avLst/>
          </a:prstGeom>
          <a:noFill/>
        </p:spPr>
        <p:txBody>
          <a:bodyPr wrap="square" rtlCol="0">
            <a:spAutoFit/>
          </a:bodyPr>
          <a:lstStyle/>
          <a:p>
            <a:r>
              <a:rPr lang="zh-CN" altLang="en-US" sz="2800" b="1" dirty="0"/>
              <a:t>成员</a:t>
            </a:r>
            <a:r>
              <a:rPr lang="zh-CN" altLang="en-US" sz="2800" b="1" dirty="0" smtClean="0"/>
              <a:t>、归属、贡献</a:t>
            </a:r>
            <a:endParaRPr lang="zh-CN" altLang="en-US" sz="2800" b="1" dirty="0"/>
          </a:p>
        </p:txBody>
      </p:sp>
      <p:sp>
        <p:nvSpPr>
          <p:cNvPr id="11" name="AutoShape 2" descr="https://static.igem.wiki/teams/4586/wiki/banner/medalg.sv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AutoShape 4" descr="https://static.igem.wiki/teams/4586/wiki/banner/medalg.sv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21" name="图片 20"/>
          <p:cNvPicPr>
            <a:picLocks noChangeAspect="1"/>
          </p:cNvPicPr>
          <p:nvPr/>
        </p:nvPicPr>
        <p:blipFill>
          <a:blip r:embed="rId20"/>
          <a:stretch>
            <a:fillRect/>
          </a:stretch>
        </p:blipFill>
        <p:spPr>
          <a:xfrm>
            <a:off x="2608128" y="3009678"/>
            <a:ext cx="538059" cy="538059"/>
          </a:xfrm>
          <a:prstGeom prst="rect">
            <a:avLst/>
          </a:prstGeom>
        </p:spPr>
      </p:pic>
      <p:pic>
        <p:nvPicPr>
          <p:cNvPr id="27" name="图片 26"/>
          <p:cNvPicPr>
            <a:picLocks noChangeAspect="1"/>
          </p:cNvPicPr>
          <p:nvPr/>
        </p:nvPicPr>
        <p:blipFill>
          <a:blip r:embed="rId21"/>
          <a:stretch>
            <a:fillRect/>
          </a:stretch>
        </p:blipFill>
        <p:spPr>
          <a:xfrm>
            <a:off x="575513" y="5069002"/>
            <a:ext cx="468507" cy="520563"/>
          </a:xfrm>
          <a:prstGeom prst="rect">
            <a:avLst/>
          </a:prstGeom>
        </p:spPr>
      </p:pic>
      <p:pic>
        <p:nvPicPr>
          <p:cNvPr id="28" name="图片 27"/>
          <p:cNvPicPr>
            <a:picLocks noChangeAspect="1"/>
          </p:cNvPicPr>
          <p:nvPr/>
        </p:nvPicPr>
        <p:blipFill>
          <a:blip r:embed="rId22"/>
          <a:stretch>
            <a:fillRect/>
          </a:stretch>
        </p:blipFill>
        <p:spPr>
          <a:xfrm>
            <a:off x="575512" y="5686003"/>
            <a:ext cx="468507" cy="520563"/>
          </a:xfrm>
          <a:prstGeom prst="rect">
            <a:avLst/>
          </a:prstGeom>
        </p:spPr>
      </p:pic>
      <p:pic>
        <p:nvPicPr>
          <p:cNvPr id="29" name="图片 28"/>
          <p:cNvPicPr>
            <a:picLocks noChangeAspect="1"/>
          </p:cNvPicPr>
          <p:nvPr/>
        </p:nvPicPr>
        <p:blipFill>
          <a:blip r:embed="rId23"/>
          <a:stretch>
            <a:fillRect/>
          </a:stretch>
        </p:blipFill>
        <p:spPr>
          <a:xfrm>
            <a:off x="11213546" y="1754077"/>
            <a:ext cx="539476" cy="608432"/>
          </a:xfrm>
          <a:prstGeom prst="rect">
            <a:avLst/>
          </a:prstGeom>
        </p:spPr>
      </p:pic>
      <p:pic>
        <p:nvPicPr>
          <p:cNvPr id="30" name="图片 29"/>
          <p:cNvPicPr>
            <a:picLocks noChangeAspect="1"/>
          </p:cNvPicPr>
          <p:nvPr/>
        </p:nvPicPr>
        <p:blipFill>
          <a:blip r:embed="rId24"/>
          <a:stretch>
            <a:fillRect/>
          </a:stretch>
        </p:blipFill>
        <p:spPr>
          <a:xfrm>
            <a:off x="586821" y="4366163"/>
            <a:ext cx="445893" cy="502887"/>
          </a:xfrm>
          <a:prstGeom prst="rect">
            <a:avLst/>
          </a:prstGeom>
        </p:spPr>
      </p:pic>
      <p:sp>
        <p:nvSpPr>
          <p:cNvPr id="31" name="文本框 30">
            <a:extLst>
              <a:ext uri="{FF2B5EF4-FFF2-40B4-BE49-F238E27FC236}">
                <a16:creationId xmlns:a16="http://schemas.microsoft.com/office/drawing/2014/main" id="{CCB2E98B-6CC4-B7A6-404D-4A89B756D52F}"/>
              </a:ext>
            </a:extLst>
          </p:cNvPr>
          <p:cNvSpPr txBox="1"/>
          <p:nvPr/>
        </p:nvSpPr>
        <p:spPr>
          <a:xfrm>
            <a:off x="1169367" y="5055958"/>
            <a:ext cx="4926164" cy="523220"/>
          </a:xfrm>
          <a:prstGeom prst="rect">
            <a:avLst/>
          </a:prstGeom>
          <a:noFill/>
        </p:spPr>
        <p:txBody>
          <a:bodyPr wrap="square" rtlCol="0">
            <a:spAutoFit/>
          </a:bodyPr>
          <a:lstStyle/>
          <a:p>
            <a:r>
              <a:rPr lang="zh-CN" altLang="en-US" sz="2800" b="1" dirty="0"/>
              <a:t>软件</a:t>
            </a:r>
          </a:p>
        </p:txBody>
      </p:sp>
      <p:sp>
        <p:nvSpPr>
          <p:cNvPr id="32" name="文本框 31">
            <a:extLst>
              <a:ext uri="{FF2B5EF4-FFF2-40B4-BE49-F238E27FC236}">
                <a16:creationId xmlns:a16="http://schemas.microsoft.com/office/drawing/2014/main" id="{CCB2E98B-6CC4-B7A6-404D-4A89B756D52F}"/>
              </a:ext>
            </a:extLst>
          </p:cNvPr>
          <p:cNvSpPr txBox="1"/>
          <p:nvPr/>
        </p:nvSpPr>
        <p:spPr>
          <a:xfrm>
            <a:off x="1169367" y="5712908"/>
            <a:ext cx="4926164" cy="523220"/>
          </a:xfrm>
          <a:prstGeom prst="rect">
            <a:avLst/>
          </a:prstGeom>
          <a:noFill/>
        </p:spPr>
        <p:txBody>
          <a:bodyPr wrap="square" rtlCol="0">
            <a:spAutoFit/>
          </a:bodyPr>
          <a:lstStyle/>
          <a:p>
            <a:r>
              <a:rPr lang="zh-CN" altLang="en-US" sz="2800" b="1" dirty="0"/>
              <a:t>获奖</a:t>
            </a:r>
          </a:p>
        </p:txBody>
      </p:sp>
    </p:spTree>
    <p:extLst>
      <p:ext uri="{BB962C8B-B14F-4D97-AF65-F5344CB8AC3E}">
        <p14:creationId xmlns:p14="http://schemas.microsoft.com/office/powerpoint/2010/main" val="352294187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565CE74E-AB26-4998-AD42-012C4C1AD076}" type="slidenum">
              <a:rPr lang="zh-CN" altLang="en-US" smtClean="0"/>
              <a:t>8</a:t>
            </a:fld>
            <a:endParaRPr lang="zh-CN" altLang="en-US"/>
          </a:p>
        </p:txBody>
      </p:sp>
      <p:sp>
        <p:nvSpPr>
          <p:cNvPr id="5" name="文本框 4">
            <a:extLst>
              <a:ext uri="{FF2B5EF4-FFF2-40B4-BE49-F238E27FC236}">
                <a16:creationId xmlns:a16="http://schemas.microsoft.com/office/drawing/2014/main" id="{B7F2EF53-A761-F326-668A-76971ACB9605}"/>
              </a:ext>
            </a:extLst>
          </p:cNvPr>
          <p:cNvSpPr txBox="1"/>
          <p:nvPr/>
        </p:nvSpPr>
        <p:spPr>
          <a:xfrm>
            <a:off x="270333" y="246078"/>
            <a:ext cx="2059806" cy="646331"/>
          </a:xfrm>
          <a:prstGeom prst="rect">
            <a:avLst/>
          </a:prstGeom>
          <a:noFill/>
        </p:spPr>
        <p:txBody>
          <a:bodyPr wrap="square" rtlCol="0">
            <a:spAutoFit/>
          </a:bodyPr>
          <a:lstStyle/>
          <a:p>
            <a:endParaRPr lang="en-US" altLang="zh-CN" dirty="0"/>
          </a:p>
          <a:p>
            <a:r>
              <a:rPr lang="zh-CN" altLang="en-US" dirty="0"/>
              <a:t>一、项目之描述</a:t>
            </a:r>
          </a:p>
        </p:txBody>
      </p:sp>
      <p:pic>
        <p:nvPicPr>
          <p:cNvPr id="6" name="图片 5"/>
          <p:cNvPicPr>
            <a:picLocks noChangeAspect="1"/>
          </p:cNvPicPr>
          <p:nvPr/>
        </p:nvPicPr>
        <p:blipFill>
          <a:blip r:embed="rId3"/>
          <a:stretch>
            <a:fillRect/>
          </a:stretch>
        </p:blipFill>
        <p:spPr>
          <a:xfrm>
            <a:off x="2126386" y="19298"/>
            <a:ext cx="10258053" cy="6838702"/>
          </a:xfrm>
          <a:prstGeom prst="rect">
            <a:avLst/>
          </a:prstGeom>
        </p:spPr>
      </p:pic>
    </p:spTree>
    <p:extLst>
      <p:ext uri="{BB962C8B-B14F-4D97-AF65-F5344CB8AC3E}">
        <p14:creationId xmlns:p14="http://schemas.microsoft.com/office/powerpoint/2010/main" val="38666061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9</a:t>
            </a:fld>
            <a:endParaRPr lang="zh-CN" altLang="en-US"/>
          </a:p>
        </p:txBody>
      </p:sp>
      <p:sp>
        <p:nvSpPr>
          <p:cNvPr id="5" name="AutoShape 2" descr="伊赫拉"/>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6" name="图片 5"/>
          <p:cNvPicPr>
            <a:picLocks noChangeAspect="1"/>
          </p:cNvPicPr>
          <p:nvPr/>
        </p:nvPicPr>
        <p:blipFill>
          <a:blip r:embed="rId2"/>
          <a:stretch>
            <a:fillRect/>
          </a:stretch>
        </p:blipFill>
        <p:spPr>
          <a:xfrm>
            <a:off x="5205896" y="99281"/>
            <a:ext cx="5454649" cy="6697315"/>
          </a:xfrm>
          <a:prstGeom prst="rect">
            <a:avLst/>
          </a:prstGeom>
        </p:spPr>
      </p:pic>
      <p:sp>
        <p:nvSpPr>
          <p:cNvPr id="7" name="文本框 6"/>
          <p:cNvSpPr txBox="1"/>
          <p:nvPr/>
        </p:nvSpPr>
        <p:spPr>
          <a:xfrm>
            <a:off x="350631" y="914289"/>
            <a:ext cx="4855265" cy="4524315"/>
          </a:xfrm>
          <a:prstGeom prst="rect">
            <a:avLst/>
          </a:prstGeom>
          <a:noFill/>
        </p:spPr>
        <p:txBody>
          <a:bodyPr wrap="square" rtlCol="0">
            <a:spAutoFit/>
          </a:bodyPr>
          <a:lstStyle/>
          <a:p>
            <a:pPr>
              <a:lnSpc>
                <a:spcPct val="200000"/>
              </a:lnSpc>
            </a:pPr>
            <a:r>
              <a:rPr lang="zh-CN" altLang="en-US" b="1" dirty="0"/>
              <a:t>随着埃及经济的发展，必须需要很多劳动力，但是</a:t>
            </a:r>
            <a:r>
              <a:rPr lang="zh-CN" altLang="en-US" b="1" dirty="0" smtClean="0"/>
              <a:t>，体力劳动</a:t>
            </a:r>
            <a:r>
              <a:rPr lang="zh-CN" altLang="en-US" b="1" dirty="0"/>
              <a:t>者患某些肌肉骨骼疾病的风险更高，这些疾病可能会阻碍他们的正常功能。其中，有一种被称为“类风湿性关节炎”或</a:t>
            </a:r>
            <a:r>
              <a:rPr lang="en-US" altLang="zh-CN" b="1" dirty="0"/>
              <a:t>RA</a:t>
            </a:r>
            <a:r>
              <a:rPr lang="zh-CN" altLang="en-US" b="1" dirty="0"/>
              <a:t>的疾病，这是一种针对患者滑膜关节的自身免疫性疾病，造成广泛的损伤和炎症，可能导致长期的慢性疼痛和畸形。不幸的是，已经发现体力劳动者患 </a:t>
            </a:r>
            <a:r>
              <a:rPr lang="en-US" altLang="zh-CN" b="1" dirty="0"/>
              <a:t>RA </a:t>
            </a:r>
            <a:r>
              <a:rPr lang="zh-CN" altLang="en-US" b="1" dirty="0"/>
              <a:t>的风险更</a:t>
            </a:r>
            <a:r>
              <a:rPr lang="zh-CN" altLang="en-US" b="1" dirty="0" smtClean="0"/>
              <a:t>高</a:t>
            </a:r>
            <a:r>
              <a:rPr lang="zh-CN" altLang="en-US" b="1" dirty="0"/>
              <a:t>。</a:t>
            </a:r>
          </a:p>
        </p:txBody>
      </p:sp>
    </p:spTree>
    <p:extLst>
      <p:ext uri="{BB962C8B-B14F-4D97-AF65-F5344CB8AC3E}">
        <p14:creationId xmlns:p14="http://schemas.microsoft.com/office/powerpoint/2010/main" val="43579859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QzZmJiNWI5ZDY2NzBkYTlhMzk4YzI3YjU3YmFjNTYifQ=="/>
  <p:tag name="RESOURCE_RECORD_KEY" val="{&quot;13&quot;:[4364974]}"/>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3.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2267</TotalTime>
  <Words>1459</Words>
  <Application>Microsoft Office PowerPoint</Application>
  <PresentationFormat>宽屏</PresentationFormat>
  <Paragraphs>110</Paragraphs>
  <Slides>22</Slides>
  <Notes>10</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22</vt:i4>
      </vt:variant>
    </vt:vector>
  </HeadingPairs>
  <TitlesOfParts>
    <vt:vector size="35" baseType="lpstr">
      <vt:lpstr>DM Sans</vt:lpstr>
      <vt:lpstr>Montserrat</vt:lpstr>
      <vt:lpstr>等线</vt:lpstr>
      <vt:lpstr>宋体</vt:lpstr>
      <vt:lpstr>微软雅黑</vt:lpstr>
      <vt:lpstr>Arial</vt:lpstr>
      <vt:lpstr>Arial Black</vt:lpstr>
      <vt:lpstr>Calibri</vt:lpstr>
      <vt:lpstr>Sitka Text</vt:lpstr>
      <vt:lpstr>Wingdings</vt:lpstr>
      <vt:lpstr>WPS</vt:lpstr>
      <vt:lpstr>1_WPS</vt:lpstr>
      <vt:lpstr>自定义设计方案</vt:lpstr>
      <vt:lpstr>IGEM 项目汇报</vt:lpstr>
      <vt:lpstr>PowerPoint 演示文稿</vt:lpstr>
      <vt:lpstr>IGEM 项目汇报-Armed Forces College of Medicine (AFCM)，Cairo, Egypt https://2023.igem.wiki/afcm-egypt/design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今年，其团队在iGEM注册表中添加了一些新的基础、复合和改进部件，供其他团队将来在其生物回路中使用。</vt:lpstr>
      <vt:lpstr>优点：</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IGEM</dc:title>
  <dc:creator/>
  <cp:lastModifiedBy>基础医学</cp:lastModifiedBy>
  <cp:revision>106</cp:revision>
  <dcterms:created xsi:type="dcterms:W3CDTF">2023-08-09T12:44:00Z</dcterms:created>
  <dcterms:modified xsi:type="dcterms:W3CDTF">2024-02-03T11:03:32Z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3B0086CAF875411CACBDA13AB9801EF4_13</vt:lpwstr>
  </property>
  <property fmtid="{D5CDD505-2E9C-101B-9397-08002B2CF9AE}" pid="3" name="KSOProductBuildVer">
    <vt:lpwstr>2052-12.1.0.16250</vt:lpwstr>
  </property>
</Properties>
</file>