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  <p:sldMasterId id="2147483661" r:id="rId4"/>
  </p:sldMasterIdLst>
  <p:notesMasterIdLst>
    <p:notesMasterId r:id="rId6"/>
  </p:notesMasterIdLst>
  <p:handoutMasterIdLst>
    <p:handoutMasterId r:id="rId19"/>
  </p:handoutMasterIdLst>
  <p:sldIdLst>
    <p:sldId id="256" r:id="rId5"/>
    <p:sldId id="258" r:id="rId7"/>
    <p:sldId id="260" r:id="rId8"/>
    <p:sldId id="261" r:id="rId9"/>
    <p:sldId id="264" r:id="rId10"/>
    <p:sldId id="263" r:id="rId11"/>
    <p:sldId id="267" r:id="rId12"/>
    <p:sldId id="266" r:id="rId13"/>
    <p:sldId id="268" r:id="rId14"/>
    <p:sldId id="269" r:id="rId15"/>
    <p:sldId id="270" r:id="rId16"/>
    <p:sldId id="271" r:id="rId17"/>
    <p:sldId id="259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AE6D"/>
    <a:srgbClr val="5BB77F"/>
    <a:srgbClr val="894D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tags" Target="tags/tag53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4.xml"/><Relationship Id="rId7" Type="http://schemas.openxmlformats.org/officeDocument/2006/relationships/image" Target="../media/image3.png"/><Relationship Id="rId6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5" Type="http://schemas.openxmlformats.org/officeDocument/2006/relationships/image" Target="../media/image12.png"/><Relationship Id="rId24" Type="http://schemas.openxmlformats.org/officeDocument/2006/relationships/tags" Target="../tags/tag12.xml"/><Relationship Id="rId23" Type="http://schemas.openxmlformats.org/officeDocument/2006/relationships/image" Target="../media/image11.png"/><Relationship Id="rId22" Type="http://schemas.openxmlformats.org/officeDocument/2006/relationships/tags" Target="../tags/tag11.xml"/><Relationship Id="rId21" Type="http://schemas.openxmlformats.org/officeDocument/2006/relationships/image" Target="../media/image10.png"/><Relationship Id="rId20" Type="http://schemas.openxmlformats.org/officeDocument/2006/relationships/tags" Target="../tags/tag10.xml"/><Relationship Id="rId2" Type="http://schemas.openxmlformats.org/officeDocument/2006/relationships/tags" Target="../tags/tag1.xml"/><Relationship Id="rId19" Type="http://schemas.openxmlformats.org/officeDocument/2006/relationships/image" Target="../media/image9.png"/><Relationship Id="rId18" Type="http://schemas.openxmlformats.org/officeDocument/2006/relationships/tags" Target="../tags/tag9.xml"/><Relationship Id="rId17" Type="http://schemas.openxmlformats.org/officeDocument/2006/relationships/image" Target="../media/image8.png"/><Relationship Id="rId16" Type="http://schemas.openxmlformats.org/officeDocument/2006/relationships/tags" Target="../tags/tag8.xml"/><Relationship Id="rId15" Type="http://schemas.openxmlformats.org/officeDocument/2006/relationships/image" Target="../media/image7.png"/><Relationship Id="rId14" Type="http://schemas.openxmlformats.org/officeDocument/2006/relationships/tags" Target="../tags/tag7.xml"/><Relationship Id="rId13" Type="http://schemas.openxmlformats.org/officeDocument/2006/relationships/image" Target="../media/image6.png"/><Relationship Id="rId12" Type="http://schemas.openxmlformats.org/officeDocument/2006/relationships/tags" Target="../tags/tag6.xml"/><Relationship Id="rId11" Type="http://schemas.openxmlformats.org/officeDocument/2006/relationships/image" Target="../media/image5.png"/><Relationship Id="rId10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82125" y="648970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 Black" panose="020B0A04020102020204" charset="0"/>
                <a:cs typeface="Arial Black" panose="020B0A04020102020204" charset="0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微信图片_2024012923142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56235" y="2933700"/>
            <a:ext cx="1038225" cy="828675"/>
          </a:xfrm>
          <a:prstGeom prst="rect">
            <a:avLst/>
          </a:prstGeom>
        </p:spPr>
      </p:pic>
      <p:pic>
        <p:nvPicPr>
          <p:cNvPr id="8" name="图片 7" descr="微信图片_20240129231433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524635" y="2933700"/>
            <a:ext cx="523875" cy="552450"/>
          </a:xfrm>
          <a:prstGeom prst="rect">
            <a:avLst/>
          </a:prstGeom>
        </p:spPr>
      </p:pic>
      <p:pic>
        <p:nvPicPr>
          <p:cNvPr id="9" name="图片 8" descr="微信图片_20240129231438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328545" y="2676525"/>
            <a:ext cx="1533525" cy="809625"/>
          </a:xfrm>
          <a:prstGeom prst="rect">
            <a:avLst/>
          </a:prstGeom>
        </p:spPr>
      </p:pic>
      <p:pic>
        <p:nvPicPr>
          <p:cNvPr id="11" name="图片 10" descr="微信图片_20240129231744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4922520" y="2740025"/>
            <a:ext cx="1466850" cy="838200"/>
          </a:xfrm>
          <a:prstGeom prst="rect">
            <a:avLst/>
          </a:prstGeom>
        </p:spPr>
      </p:pic>
      <p:pic>
        <p:nvPicPr>
          <p:cNvPr id="12" name="图片 11" descr="微信图片_202401292317301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892165" y="2667000"/>
            <a:ext cx="1228725" cy="819150"/>
          </a:xfrm>
          <a:prstGeom prst="rect">
            <a:avLst/>
          </a:prstGeom>
        </p:spPr>
      </p:pic>
      <p:pic>
        <p:nvPicPr>
          <p:cNvPr id="13" name="图片 12" descr="微信图片_202401292317302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747510" y="2676525"/>
            <a:ext cx="1143000" cy="809625"/>
          </a:xfrm>
          <a:prstGeom prst="rect">
            <a:avLst/>
          </a:prstGeom>
        </p:spPr>
      </p:pic>
      <p:pic>
        <p:nvPicPr>
          <p:cNvPr id="14" name="图片 13" descr="微信图片_202401292317303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7665085" y="2628900"/>
            <a:ext cx="1257300" cy="857250"/>
          </a:xfrm>
          <a:prstGeom prst="rect">
            <a:avLst/>
          </a:prstGeom>
        </p:spPr>
      </p:pic>
      <p:pic>
        <p:nvPicPr>
          <p:cNvPr id="15" name="图片 14" descr="微信图片_202401292317304"/>
          <p:cNvPicPr>
            <a:picLocks noChangeAspect="1"/>
          </p:cNvPicPr>
          <p:nvPr userDrawn="1"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8510270" y="2740025"/>
            <a:ext cx="1190625" cy="866775"/>
          </a:xfrm>
          <a:prstGeom prst="rect">
            <a:avLst/>
          </a:prstGeom>
        </p:spPr>
      </p:pic>
      <p:pic>
        <p:nvPicPr>
          <p:cNvPr id="17" name="图片 16" descr="微信图片_202401292317442"/>
          <p:cNvPicPr>
            <a:picLocks noChangeAspect="1"/>
          </p:cNvPicPr>
          <p:nvPr userDrawn="1"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9150985" y="2740025"/>
            <a:ext cx="1371600" cy="866775"/>
          </a:xfrm>
          <a:prstGeom prst="rect">
            <a:avLst/>
          </a:prstGeom>
        </p:spPr>
      </p:pic>
      <p:pic>
        <p:nvPicPr>
          <p:cNvPr id="10" name="图片 9" descr="微信图片_20240129231730"/>
          <p:cNvPicPr>
            <a:picLocks noChangeAspect="1"/>
          </p:cNvPicPr>
          <p:nvPr userDrawn="1">
            <p:custDataLst>
              <p:tags r:id="rId20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3862070" y="2609850"/>
            <a:ext cx="1181100" cy="876300"/>
          </a:xfrm>
          <a:prstGeom prst="rect">
            <a:avLst/>
          </a:prstGeom>
        </p:spPr>
      </p:pic>
      <p:pic>
        <p:nvPicPr>
          <p:cNvPr id="16" name="图片 15" descr="微信图片_202401292317441"/>
          <p:cNvPicPr>
            <a:picLocks noChangeAspect="1"/>
          </p:cNvPicPr>
          <p:nvPr userDrawn="1">
            <p:custDataLst>
              <p:tags r:id="rId22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9952990" y="2341245"/>
            <a:ext cx="1152525" cy="838200"/>
          </a:xfrm>
          <a:prstGeom prst="rect">
            <a:avLst/>
          </a:prstGeom>
        </p:spPr>
      </p:pic>
      <p:pic>
        <p:nvPicPr>
          <p:cNvPr id="18" name="图片 17" descr="微信图片_202401292317443"/>
          <p:cNvPicPr>
            <a:picLocks noChangeAspect="1"/>
          </p:cNvPicPr>
          <p:nvPr userDrawn="1">
            <p:custDataLst>
              <p:tags r:id="rId24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10751185" y="2417445"/>
            <a:ext cx="819150" cy="76200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5.png"/><Relationship Id="rId12" Type="http://schemas.openxmlformats.org/officeDocument/2006/relationships/image" Target="../media/image14.png"/><Relationship Id="rId11" Type="http://schemas.openxmlformats.org/officeDocument/2006/relationships/image" Target="../media/image13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image" Target="../media/image2.png"/><Relationship Id="rId7" Type="http://schemas.openxmlformats.org/officeDocument/2006/relationships/tags" Target="../tags/tag15.xml"/><Relationship Id="rId6" Type="http://schemas.openxmlformats.org/officeDocument/2006/relationships/image" Target="../media/image1.png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image" Target="../media/image14.png"/><Relationship Id="rId21" Type="http://schemas.openxmlformats.org/officeDocument/2006/relationships/theme" Target="../theme/theme2.xml"/><Relationship Id="rId20" Type="http://schemas.openxmlformats.org/officeDocument/2006/relationships/image" Target="../media/image8.png"/><Relationship Id="rId2" Type="http://schemas.openxmlformats.org/officeDocument/2006/relationships/image" Target="../media/image13.png"/><Relationship Id="rId19" Type="http://schemas.openxmlformats.org/officeDocument/2006/relationships/tags" Target="../tags/tag21.xml"/><Relationship Id="rId18" Type="http://schemas.openxmlformats.org/officeDocument/2006/relationships/image" Target="../media/image12.png"/><Relationship Id="rId17" Type="http://schemas.openxmlformats.org/officeDocument/2006/relationships/tags" Target="../tags/tag20.xml"/><Relationship Id="rId16" Type="http://schemas.openxmlformats.org/officeDocument/2006/relationships/image" Target="../media/image11.png"/><Relationship Id="rId15" Type="http://schemas.openxmlformats.org/officeDocument/2006/relationships/tags" Target="../tags/tag19.xml"/><Relationship Id="rId14" Type="http://schemas.openxmlformats.org/officeDocument/2006/relationships/image" Target="../media/image10.png"/><Relationship Id="rId13" Type="http://schemas.openxmlformats.org/officeDocument/2006/relationships/tags" Target="../tags/tag18.xml"/><Relationship Id="rId12" Type="http://schemas.openxmlformats.org/officeDocument/2006/relationships/image" Target="../media/image7.png"/><Relationship Id="rId11" Type="http://schemas.openxmlformats.org/officeDocument/2006/relationships/tags" Target="../tags/tag17.xml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image" Target="../media/image2.png"/><Relationship Id="rId7" Type="http://schemas.openxmlformats.org/officeDocument/2006/relationships/tags" Target="../tags/tag26.xml"/><Relationship Id="rId6" Type="http://schemas.openxmlformats.org/officeDocument/2006/relationships/image" Target="../media/image1.png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2" Type="http://schemas.openxmlformats.org/officeDocument/2006/relationships/theme" Target="../theme/theme3.xml"/><Relationship Id="rId31" Type="http://schemas.openxmlformats.org/officeDocument/2006/relationships/tags" Target="../tags/tag37.xml"/><Relationship Id="rId30" Type="http://schemas.openxmlformats.org/officeDocument/2006/relationships/image" Target="../media/image16.png"/><Relationship Id="rId3" Type="http://schemas.openxmlformats.org/officeDocument/2006/relationships/tags" Target="../tags/tag23.xml"/><Relationship Id="rId29" Type="http://schemas.openxmlformats.org/officeDocument/2006/relationships/image" Target="../media/image13.png"/><Relationship Id="rId28" Type="http://schemas.openxmlformats.org/officeDocument/2006/relationships/image" Target="../media/image12.png"/><Relationship Id="rId27" Type="http://schemas.openxmlformats.org/officeDocument/2006/relationships/tags" Target="../tags/tag36.xml"/><Relationship Id="rId26" Type="http://schemas.openxmlformats.org/officeDocument/2006/relationships/image" Target="../media/image11.png"/><Relationship Id="rId25" Type="http://schemas.openxmlformats.org/officeDocument/2006/relationships/tags" Target="../tags/tag35.xml"/><Relationship Id="rId24" Type="http://schemas.openxmlformats.org/officeDocument/2006/relationships/image" Target="../media/image10.png"/><Relationship Id="rId23" Type="http://schemas.openxmlformats.org/officeDocument/2006/relationships/tags" Target="../tags/tag34.xml"/><Relationship Id="rId22" Type="http://schemas.openxmlformats.org/officeDocument/2006/relationships/image" Target="../media/image9.png"/><Relationship Id="rId21" Type="http://schemas.openxmlformats.org/officeDocument/2006/relationships/tags" Target="../tags/tag33.xml"/><Relationship Id="rId20" Type="http://schemas.openxmlformats.org/officeDocument/2006/relationships/image" Target="../media/image8.png"/><Relationship Id="rId2" Type="http://schemas.openxmlformats.org/officeDocument/2006/relationships/tags" Target="../tags/tag22.xml"/><Relationship Id="rId19" Type="http://schemas.openxmlformats.org/officeDocument/2006/relationships/tags" Target="../tags/tag32.xml"/><Relationship Id="rId18" Type="http://schemas.openxmlformats.org/officeDocument/2006/relationships/image" Target="../media/image7.png"/><Relationship Id="rId17" Type="http://schemas.openxmlformats.org/officeDocument/2006/relationships/tags" Target="../tags/tag31.xml"/><Relationship Id="rId16" Type="http://schemas.openxmlformats.org/officeDocument/2006/relationships/image" Target="../media/image6.png"/><Relationship Id="rId15" Type="http://schemas.openxmlformats.org/officeDocument/2006/relationships/tags" Target="../tags/tag30.xml"/><Relationship Id="rId14" Type="http://schemas.openxmlformats.org/officeDocument/2006/relationships/image" Target="../media/image5.png"/><Relationship Id="rId13" Type="http://schemas.openxmlformats.org/officeDocument/2006/relationships/tags" Target="../tags/tag29.xml"/><Relationship Id="rId12" Type="http://schemas.openxmlformats.org/officeDocument/2006/relationships/image" Target="../media/image4.png"/><Relationship Id="rId11" Type="http://schemas.openxmlformats.org/officeDocument/2006/relationships/tags" Target="../tags/tag28.xml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9F8CA"/>
            </a:gs>
            <a:gs pos="4000">
              <a:srgbClr val="4EAADD"/>
            </a:gs>
          </a:gsLst>
          <a:lin ang="1434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1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345930" y="-76200"/>
            <a:ext cx="1922780" cy="1222375"/>
          </a:xfrm>
          <a:prstGeom prst="rect">
            <a:avLst/>
          </a:prstGeom>
        </p:spPr>
      </p:pic>
      <p:pic>
        <p:nvPicPr>
          <p:cNvPr id="11" name="图片 10" descr="2F02A66E31BF084FE340463BB47_B9A95F73_185BC"/>
          <p:cNvPicPr>
            <a:picLocks noChangeAspect="1"/>
          </p:cNvPicPr>
          <p:nvPr userDrawn="1"/>
        </p:nvPicPr>
        <p:blipFill>
          <a:blip r:embed="rId12"/>
          <a:srcRect l="27678" r="29463"/>
          <a:stretch>
            <a:fillRect/>
          </a:stretch>
        </p:blipFill>
        <p:spPr>
          <a:xfrm>
            <a:off x="10914698" y="-76200"/>
            <a:ext cx="1372235" cy="1372235"/>
          </a:xfrm>
          <a:prstGeom prst="rect">
            <a:avLst/>
          </a:prstGeom>
        </p:spPr>
      </p:pic>
      <p:pic>
        <p:nvPicPr>
          <p:cNvPr id="13" name="图片 12" descr="微信图片_20240129231814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5962650"/>
            <a:ext cx="2257425" cy="895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9F8CA"/>
            </a:gs>
            <a:gs pos="4000">
              <a:srgbClr val="4EAADD"/>
            </a:gs>
          </a:gsLst>
          <a:lin ang="1434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45930" y="-76200"/>
            <a:ext cx="1922780" cy="1222375"/>
          </a:xfrm>
          <a:prstGeom prst="rect">
            <a:avLst/>
          </a:prstGeom>
        </p:spPr>
      </p:pic>
      <p:pic>
        <p:nvPicPr>
          <p:cNvPr id="11" name="图片 10" descr="2F02A66E31BF084FE340463BB47_B9A95F73_185BC"/>
          <p:cNvPicPr>
            <a:picLocks noChangeAspect="1"/>
          </p:cNvPicPr>
          <p:nvPr userDrawn="1"/>
        </p:nvPicPr>
        <p:blipFill>
          <a:blip r:embed="rId3"/>
          <a:srcRect l="27678" r="29463"/>
          <a:stretch>
            <a:fillRect/>
          </a:stretch>
        </p:blipFill>
        <p:spPr>
          <a:xfrm>
            <a:off x="10914698" y="-76200"/>
            <a:ext cx="1372235" cy="1372235"/>
          </a:xfrm>
          <a:prstGeom prst="rect">
            <a:avLst/>
          </a:prstGeom>
        </p:spPr>
      </p:pic>
      <p:sp>
        <p:nvSpPr>
          <p:cNvPr id="7" name="文本框 6"/>
          <p:cNvSpPr txBox="1"/>
          <p:nvPr userDrawn="1">
            <p:custDataLst>
              <p:tags r:id="rId4"/>
            </p:custDataLst>
          </p:nvPr>
        </p:nvSpPr>
        <p:spPr>
          <a:xfrm>
            <a:off x="2119630" y="858520"/>
            <a:ext cx="40640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目录</a:t>
            </a:r>
            <a:r>
              <a:rPr lang="en-US" altLang="zh-CN" sz="4400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contents</a:t>
            </a:r>
            <a:endParaRPr lang="en-US" altLang="zh-CN" sz="4400" b="1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pic>
        <p:nvPicPr>
          <p:cNvPr id="8" name="图片 7" descr="微信图片_20240129231428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966595" y="1674495"/>
            <a:ext cx="1038225" cy="828675"/>
          </a:xfrm>
          <a:prstGeom prst="rect">
            <a:avLst/>
          </a:prstGeom>
        </p:spPr>
      </p:pic>
      <p:pic>
        <p:nvPicPr>
          <p:cNvPr id="10" name="图片 9" descr="微信图片_20240129231433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242820" y="2837180"/>
            <a:ext cx="523875" cy="552450"/>
          </a:xfrm>
          <a:prstGeom prst="rect">
            <a:avLst/>
          </a:prstGeom>
        </p:spPr>
      </p:pic>
      <p:pic>
        <p:nvPicPr>
          <p:cNvPr id="12" name="图片 11" descr="微信图片_20240129231438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814830" y="3752215"/>
            <a:ext cx="1533525" cy="809625"/>
          </a:xfrm>
          <a:prstGeom prst="rect">
            <a:avLst/>
          </a:prstGeom>
        </p:spPr>
      </p:pic>
      <p:pic>
        <p:nvPicPr>
          <p:cNvPr id="14" name="图片 13" descr="微信图片_202401292317303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905000" y="4667250"/>
            <a:ext cx="1257300" cy="857250"/>
          </a:xfrm>
          <a:prstGeom prst="rect">
            <a:avLst/>
          </a:prstGeom>
        </p:spPr>
      </p:pic>
      <p:pic>
        <p:nvPicPr>
          <p:cNvPr id="13" name="图片 12" descr="微信图片_20240129231730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5002530" y="1670685"/>
            <a:ext cx="1181100" cy="876300"/>
          </a:xfrm>
          <a:prstGeom prst="rect">
            <a:avLst/>
          </a:prstGeom>
        </p:spPr>
      </p:pic>
      <p:pic>
        <p:nvPicPr>
          <p:cNvPr id="16" name="图片 15" descr="微信图片_20240129231744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4991100" y="2761615"/>
            <a:ext cx="1152525" cy="838200"/>
          </a:xfrm>
          <a:prstGeom prst="rect">
            <a:avLst/>
          </a:prstGeom>
        </p:spPr>
      </p:pic>
      <p:pic>
        <p:nvPicPr>
          <p:cNvPr id="18" name="图片 17" descr="微信图片_202401292317443"/>
          <p:cNvPicPr>
            <a:picLocks noChangeAspect="1"/>
          </p:cNvPicPr>
          <p:nvPr userDrawn="1"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5066665" y="3766820"/>
            <a:ext cx="819150" cy="762000"/>
          </a:xfrm>
          <a:prstGeom prst="rect">
            <a:avLst/>
          </a:prstGeom>
        </p:spPr>
      </p:pic>
      <p:pic>
        <p:nvPicPr>
          <p:cNvPr id="15" name="图片 14" descr="微信图片_202401292317304"/>
          <p:cNvPicPr>
            <a:picLocks noChangeAspect="1"/>
          </p:cNvPicPr>
          <p:nvPr userDrawn="1"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5019040" y="4766310"/>
            <a:ext cx="1190625" cy="8667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rgbClr val="F9F8CA"/>
            </a:gs>
            <a:gs pos="4000">
              <a:srgbClr val="4EAADD"/>
            </a:gs>
          </a:gsLst>
          <a:lin ang="143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微信图片_20240129231428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56235" y="1061085"/>
            <a:ext cx="1038225" cy="828675"/>
          </a:xfrm>
          <a:prstGeom prst="rect">
            <a:avLst/>
          </a:prstGeom>
        </p:spPr>
      </p:pic>
      <p:pic>
        <p:nvPicPr>
          <p:cNvPr id="8" name="图片 7" descr="微信图片_20240129231433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524635" y="1247140"/>
            <a:ext cx="523875" cy="552450"/>
          </a:xfrm>
          <a:prstGeom prst="rect">
            <a:avLst/>
          </a:prstGeom>
        </p:spPr>
      </p:pic>
      <p:pic>
        <p:nvPicPr>
          <p:cNvPr id="9" name="图片 8" descr="微信图片_20240129231438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2048510" y="1099185"/>
            <a:ext cx="1533525" cy="809625"/>
          </a:xfrm>
          <a:prstGeom prst="rect">
            <a:avLst/>
          </a:prstGeom>
        </p:spPr>
      </p:pic>
      <p:pic>
        <p:nvPicPr>
          <p:cNvPr id="11" name="图片 10" descr="微信图片_20240129231744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004945" y="1032510"/>
            <a:ext cx="1466850" cy="838200"/>
          </a:xfrm>
          <a:prstGeom prst="rect">
            <a:avLst/>
          </a:prstGeom>
        </p:spPr>
      </p:pic>
      <p:pic>
        <p:nvPicPr>
          <p:cNvPr id="12" name="图片 11" descr="微信图片_202401292317301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4955540" y="1099185"/>
            <a:ext cx="1228725" cy="819150"/>
          </a:xfrm>
          <a:prstGeom prst="rect">
            <a:avLst/>
          </a:prstGeom>
        </p:spPr>
      </p:pic>
      <p:pic>
        <p:nvPicPr>
          <p:cNvPr id="13" name="图片 12" descr="微信图片_202401292317302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356235" y="2055495"/>
            <a:ext cx="1143000" cy="809625"/>
          </a:xfrm>
          <a:prstGeom prst="rect">
            <a:avLst/>
          </a:prstGeom>
        </p:spPr>
      </p:pic>
      <p:pic>
        <p:nvPicPr>
          <p:cNvPr id="14" name="图片 13" descr="微信图片_202401292317303"/>
          <p:cNvPicPr>
            <a:picLocks noChangeAspect="1"/>
          </p:cNvPicPr>
          <p:nvPr userDrawn="1"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1158240" y="2007870"/>
            <a:ext cx="1257300" cy="857250"/>
          </a:xfrm>
          <a:prstGeom prst="rect">
            <a:avLst/>
          </a:prstGeom>
        </p:spPr>
      </p:pic>
      <p:pic>
        <p:nvPicPr>
          <p:cNvPr id="15" name="图片 14" descr="微信图片_202401292317304"/>
          <p:cNvPicPr>
            <a:picLocks noChangeAspect="1"/>
          </p:cNvPicPr>
          <p:nvPr userDrawn="1"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2219960" y="2118360"/>
            <a:ext cx="1190625" cy="866775"/>
          </a:xfrm>
          <a:prstGeom prst="rect">
            <a:avLst/>
          </a:prstGeom>
        </p:spPr>
      </p:pic>
      <p:pic>
        <p:nvPicPr>
          <p:cNvPr id="17" name="图片 16" descr="微信图片_202401292317442"/>
          <p:cNvPicPr>
            <a:picLocks noChangeAspect="1"/>
          </p:cNvPicPr>
          <p:nvPr userDrawn="1">
            <p:custDataLst>
              <p:tags r:id="rId21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3011805" y="2055495"/>
            <a:ext cx="1371600" cy="866775"/>
          </a:xfrm>
          <a:prstGeom prst="rect">
            <a:avLst/>
          </a:prstGeom>
        </p:spPr>
      </p:pic>
      <p:pic>
        <p:nvPicPr>
          <p:cNvPr id="10" name="图片 9" descr="微信图片_20240129231730"/>
          <p:cNvPicPr>
            <a:picLocks noChangeAspect="1"/>
          </p:cNvPicPr>
          <p:nvPr userDrawn="1"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3202305" y="1042035"/>
            <a:ext cx="1181100" cy="876300"/>
          </a:xfrm>
          <a:prstGeom prst="rect">
            <a:avLst/>
          </a:prstGeom>
        </p:spPr>
      </p:pic>
      <p:pic>
        <p:nvPicPr>
          <p:cNvPr id="16" name="图片 15" descr="微信图片_202401292317441"/>
          <p:cNvPicPr>
            <a:picLocks noChangeAspect="1"/>
          </p:cNvPicPr>
          <p:nvPr userDrawn="1"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4114800" y="2146935"/>
            <a:ext cx="1152525" cy="838200"/>
          </a:xfrm>
          <a:prstGeom prst="rect">
            <a:avLst/>
          </a:prstGeom>
        </p:spPr>
      </p:pic>
      <p:pic>
        <p:nvPicPr>
          <p:cNvPr id="18" name="图片 17" descr="微信图片_202401292317443"/>
          <p:cNvPicPr>
            <a:picLocks noChangeAspect="1"/>
          </p:cNvPicPr>
          <p:nvPr userDrawn="1">
            <p:custDataLst>
              <p:tags r:id="rId27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5085080" y="2118360"/>
            <a:ext cx="819150" cy="762000"/>
          </a:xfrm>
          <a:prstGeom prst="rect">
            <a:avLst/>
          </a:prstGeom>
        </p:spPr>
      </p:pic>
      <p:pic>
        <p:nvPicPr>
          <p:cNvPr id="19" name="图片 18" descr="1"/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7179945" y="1247140"/>
            <a:ext cx="2457450" cy="1562100"/>
          </a:xfrm>
          <a:prstGeom prst="rect">
            <a:avLst/>
          </a:prstGeom>
        </p:spPr>
      </p:pic>
      <p:pic>
        <p:nvPicPr>
          <p:cNvPr id="20" name="图片 19" descr="微信图片_20240129231814"/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7379970" y="3228340"/>
            <a:ext cx="2257425" cy="895350"/>
          </a:xfrm>
          <a:prstGeom prst="rect">
            <a:avLst/>
          </a:prstGeom>
        </p:spPr>
      </p:pic>
    </p:spTree>
    <p:custDataLst>
      <p:tags r:id="rId3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tags" Target="../tags/tag38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tags" Target="../tags/tag5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40.xml"/><Relationship Id="rId2" Type="http://schemas.openxmlformats.org/officeDocument/2006/relationships/image" Target="../media/image18.png"/><Relationship Id="rId1" Type="http://schemas.openxmlformats.org/officeDocument/2006/relationships/tags" Target="../tags/tag3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22.png"/><Relationship Id="rId7" Type="http://schemas.openxmlformats.org/officeDocument/2006/relationships/tags" Target="../tags/tag44.xml"/><Relationship Id="rId6" Type="http://schemas.openxmlformats.org/officeDocument/2006/relationships/image" Target="../media/image21.png"/><Relationship Id="rId5" Type="http://schemas.openxmlformats.org/officeDocument/2006/relationships/tags" Target="../tags/tag43.xml"/><Relationship Id="rId4" Type="http://schemas.openxmlformats.org/officeDocument/2006/relationships/image" Target="../media/image20.png"/><Relationship Id="rId3" Type="http://schemas.openxmlformats.org/officeDocument/2006/relationships/tags" Target="../tags/tag42.xml"/><Relationship Id="rId2" Type="http://schemas.openxmlformats.org/officeDocument/2006/relationships/image" Target="../media/image19.png"/><Relationship Id="rId10" Type="http://schemas.openxmlformats.org/officeDocument/2006/relationships/notesSlide" Target="../notesSlides/notesSlide3.xml"/><Relationship Id="rId1" Type="http://schemas.openxmlformats.org/officeDocument/2006/relationships/tags" Target="../tags/tag4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tags" Target="../tags/tag45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4.png"/><Relationship Id="rId3" Type="http://schemas.openxmlformats.org/officeDocument/2006/relationships/tags" Target="../tags/tag47.xml"/><Relationship Id="rId2" Type="http://schemas.openxmlformats.org/officeDocument/2006/relationships/image" Target="../media/image23.png"/><Relationship Id="rId1" Type="http://schemas.openxmlformats.org/officeDocument/2006/relationships/tags" Target="../tags/tag46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6.png"/><Relationship Id="rId3" Type="http://schemas.openxmlformats.org/officeDocument/2006/relationships/tags" Target="../tags/tag49.xml"/><Relationship Id="rId2" Type="http://schemas.openxmlformats.org/officeDocument/2006/relationships/image" Target="../media/image25.png"/><Relationship Id="rId1" Type="http://schemas.openxmlformats.org/officeDocument/2006/relationships/tags" Target="../tags/tag4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8.png"/><Relationship Id="rId3" Type="http://schemas.openxmlformats.org/officeDocument/2006/relationships/tags" Target="../tags/tag51.xml"/><Relationship Id="rId2" Type="http://schemas.openxmlformats.org/officeDocument/2006/relationships/image" Target="../media/image27.png"/><Relationship Id="rId1" Type="http://schemas.openxmlformats.org/officeDocument/2006/relationships/tags" Target="../tags/tag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2023IISER-TVM</a:t>
            </a:r>
            <a:br>
              <a:rPr lang="en-US" altLang="zh-CN"/>
            </a:br>
            <a:r>
              <a:rPr lang="en-US" altLang="zh-CN"/>
              <a:t>2023TU-Braunschweig</a:t>
            </a:r>
            <a:endParaRPr lang="en-US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物质浓度检测的两种方式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636125" y="5622925"/>
            <a:ext cx="14814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zh-CN" altLang="en-US"/>
              <a:t>张程雪</a:t>
            </a:r>
            <a:endParaRPr lang="en-US" altLang="zh-CN"/>
          </a:p>
          <a:p>
            <a:pPr algn="r"/>
            <a:r>
              <a:rPr lang="en-US" altLang="zh-CN"/>
              <a:t>2024-1-31</a:t>
            </a:r>
            <a:endParaRPr lang="en-US" altLang="zh-CN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68140" y="4210685"/>
            <a:ext cx="401955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4190" y="516255"/>
            <a:ext cx="8805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2023TU-Braunschweig</a:t>
            </a:r>
            <a:endParaRPr lang="en-US" altLang="zh-CN">
              <a:sym typeface="+mn-ea"/>
            </a:endParaRPr>
          </a:p>
          <a:p>
            <a:r>
              <a:rPr lang="zh-CN" altLang="en-US"/>
              <a:t>Riboswitch-based Quantification of Lithium in Samples using a Point-of-Care Test System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04190" y="1453515"/>
            <a:ext cx="98882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894D79"/>
                </a:solidFill>
              </a:rPr>
              <a:t>实验部分：</a:t>
            </a:r>
            <a:endParaRPr lang="zh-CN" altLang="en-US" sz="2400" b="1">
              <a:solidFill>
                <a:srgbClr val="894D79"/>
              </a:solidFill>
            </a:endParaRPr>
          </a:p>
          <a:p>
            <a:r>
              <a:rPr lang="en-US" altLang="zh-CN"/>
              <a:t>·</a:t>
            </a:r>
            <a:r>
              <a:rPr lang="zh-CN" altLang="en-US"/>
              <a:t>设计基因（通过</a:t>
            </a:r>
            <a:r>
              <a:rPr lang="en-US" altLang="zh-CN"/>
              <a:t>engineering cycle</a:t>
            </a:r>
            <a:r>
              <a:rPr lang="zh-CN" altLang="en-US"/>
              <a:t>选择核糖开关和报告基因）</a:t>
            </a:r>
            <a:endParaRPr lang="zh-CN" altLang="en-US"/>
          </a:p>
          <a:p>
            <a:r>
              <a:rPr lang="en-US" altLang="zh-CN"/>
              <a:t>·Cell-Free Gene Expression System</a:t>
            </a:r>
            <a:r>
              <a:rPr lang="zh-CN" altLang="en-US"/>
              <a:t>（为了方便使用；规避需要</a:t>
            </a:r>
            <a:r>
              <a:rPr lang="en-US" altLang="zh-CN"/>
              <a:t>Li</a:t>
            </a:r>
            <a:r>
              <a:rPr lang="zh-CN" altLang="en-US"/>
              <a:t>离子进入细胞带来的操作困难）（从细胞体系到无细胞体系）</a:t>
            </a:r>
            <a:endParaRPr lang="zh-CN" altLang="en-US"/>
          </a:p>
          <a:p>
            <a:r>
              <a:rPr lang="en-US" altLang="zh-CN"/>
              <a:t>·</a:t>
            </a:r>
            <a:r>
              <a:rPr lang="zh-CN" altLang="en-US"/>
              <a:t>收集整理患者数据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53085" y="3314065"/>
            <a:ext cx="6604000" cy="25844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4190" y="516255"/>
            <a:ext cx="8805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2023TU-Braunschweig</a:t>
            </a:r>
            <a:endParaRPr lang="en-US" altLang="zh-CN">
              <a:sym typeface="+mn-ea"/>
            </a:endParaRPr>
          </a:p>
          <a:p>
            <a:r>
              <a:rPr lang="zh-CN" altLang="en-US"/>
              <a:t>Riboswitch-based Quantification of Lithium in Samples using a Point-of-Care Test System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04190" y="1327785"/>
            <a:ext cx="9888220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  <a:p>
            <a:r>
              <a:rPr lang="zh-CN" altLang="en-US" sz="2400" b="1">
                <a:solidFill>
                  <a:srgbClr val="894D79"/>
                </a:solidFill>
              </a:rPr>
              <a:t>（</a:t>
            </a:r>
            <a:r>
              <a:rPr lang="en-US" altLang="zh-CN" sz="2400" b="1">
                <a:solidFill>
                  <a:srgbClr val="894D79"/>
                </a:solidFill>
              </a:rPr>
              <a:t>1</a:t>
            </a:r>
            <a:r>
              <a:rPr lang="zh-CN" altLang="en-US" sz="2400" b="1">
                <a:solidFill>
                  <a:srgbClr val="894D79"/>
                </a:solidFill>
              </a:rPr>
              <a:t>）</a:t>
            </a:r>
            <a:r>
              <a:rPr lang="en-US" altLang="zh-CN" sz="2400" b="1">
                <a:solidFill>
                  <a:srgbClr val="894D79"/>
                </a:solidFill>
              </a:rPr>
              <a:t>expert interview</a:t>
            </a:r>
            <a:endParaRPr lang="en-US" altLang="zh-CN" sz="2400" b="1">
              <a:solidFill>
                <a:srgbClr val="894D79"/>
              </a:solidFill>
            </a:endParaRPr>
          </a:p>
          <a:p>
            <a:r>
              <a:rPr lang="en-US" altLang="zh-CN"/>
              <a:t>·riboswitch</a:t>
            </a:r>
            <a:r>
              <a:rPr lang="zh-CN" altLang="en-US"/>
              <a:t>、报告基因的选择；寻找合适的菌株；样本形式的选择；可测浓度范围</a:t>
            </a:r>
            <a:endParaRPr lang="zh-CN" altLang="en-US"/>
          </a:p>
          <a:p>
            <a:r>
              <a:rPr lang="en-US" altLang="zh-CN"/>
              <a:t>·</a:t>
            </a:r>
            <a:r>
              <a:rPr lang="zh-CN" altLang="en-US"/>
              <a:t>监测软件的设计</a:t>
            </a:r>
            <a:endParaRPr lang="zh-CN" altLang="en-US"/>
          </a:p>
          <a:p>
            <a:r>
              <a:rPr lang="en-US" altLang="zh-CN"/>
              <a:t>·</a:t>
            </a:r>
            <a:r>
              <a:rPr lang="zh-CN" altLang="en-US"/>
              <a:t>对双相情感障碍的认识</a:t>
            </a:r>
            <a:endParaRPr lang="zh-CN" altLang="en-US"/>
          </a:p>
          <a:p>
            <a:r>
              <a:rPr lang="en-US" altLang="zh-CN"/>
              <a:t>·</a:t>
            </a:r>
            <a:r>
              <a:rPr lang="zh-CN" altLang="en-US"/>
              <a:t>联系负责机构，了解医疗器械相关知识</a:t>
            </a:r>
            <a:endParaRPr lang="zh-CN" altLang="en-US"/>
          </a:p>
          <a:p>
            <a:endParaRPr lang="zh-CN" altLang="en-US" sz="2400" b="1">
              <a:solidFill>
                <a:srgbClr val="894D79"/>
              </a:solidFill>
            </a:endParaRPr>
          </a:p>
          <a:p>
            <a:r>
              <a:rPr lang="zh-CN" altLang="en-US" sz="2400" b="1">
                <a:solidFill>
                  <a:srgbClr val="894D79"/>
                </a:solidFill>
              </a:rPr>
              <a:t>（</a:t>
            </a:r>
            <a:r>
              <a:rPr lang="en-US" altLang="zh-CN" sz="2400" b="1">
                <a:solidFill>
                  <a:srgbClr val="894D79"/>
                </a:solidFill>
              </a:rPr>
              <a:t>2</a:t>
            </a:r>
            <a:r>
              <a:rPr lang="zh-CN" altLang="en-US" sz="2400" b="1">
                <a:solidFill>
                  <a:srgbClr val="894D79"/>
                </a:solidFill>
              </a:rPr>
              <a:t>）</a:t>
            </a:r>
            <a:r>
              <a:rPr lang="en-US" altLang="zh-CN" sz="2400" b="1">
                <a:solidFill>
                  <a:srgbClr val="894D79"/>
                </a:solidFill>
                <a:sym typeface="+mn-ea"/>
              </a:rPr>
              <a:t>human practice</a:t>
            </a:r>
            <a:endParaRPr lang="en-US" altLang="zh-CN" sz="2400" b="1">
              <a:solidFill>
                <a:srgbClr val="894D79"/>
              </a:solidFill>
              <a:sym typeface="+mn-ea"/>
            </a:endParaRPr>
          </a:p>
          <a:p>
            <a:r>
              <a:rPr lang="en-US" altLang="zh-CN"/>
              <a:t>·</a:t>
            </a:r>
            <a:r>
              <a:rPr lang="zh-CN" altLang="en-US"/>
              <a:t>与专家、相关组织与人士交流，明晰项目的意义以及道德方面的问题</a:t>
            </a:r>
            <a:endParaRPr lang="zh-CN" altLang="en-US"/>
          </a:p>
          <a:p>
            <a:r>
              <a:rPr lang="en-US" altLang="zh-CN"/>
              <a:t>·</a:t>
            </a:r>
            <a:r>
              <a:rPr lang="zh-CN" altLang="en-US"/>
              <a:t>参加Bipolar UK online conference “Bipolar diagnosis and beyond”，走近患者生活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4190" y="516255"/>
            <a:ext cx="8805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2023TU-Braunschweig</a:t>
            </a:r>
            <a:endParaRPr lang="en-US" altLang="zh-CN">
              <a:sym typeface="+mn-ea"/>
            </a:endParaRPr>
          </a:p>
          <a:p>
            <a:r>
              <a:rPr lang="zh-CN" altLang="en-US"/>
              <a:t>Riboswitch-based Quantification of Lithium in Samples using a Point-of-Care Test System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04190" y="1453515"/>
            <a:ext cx="988822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894D79"/>
                </a:solidFill>
              </a:rPr>
              <a:t>对我们的启发：</a:t>
            </a:r>
            <a:endParaRPr lang="zh-CN" altLang="en-US" sz="2400" b="1">
              <a:solidFill>
                <a:srgbClr val="894D79"/>
              </a:solidFill>
            </a:endParaRPr>
          </a:p>
          <a:p>
            <a:endParaRPr lang="en-US" altLang="zh-CN"/>
          </a:p>
          <a:p>
            <a:r>
              <a:rPr lang="en-US" altLang="zh-CN"/>
              <a:t>·</a:t>
            </a:r>
            <a:r>
              <a:rPr lang="zh-CN" altLang="en-US"/>
              <a:t>另一种定量检测的思路（间接）</a:t>
            </a:r>
            <a:endParaRPr lang="zh-CN" altLang="en-US"/>
          </a:p>
          <a:p>
            <a:endParaRPr lang="en-US" altLang="zh-CN"/>
          </a:p>
          <a:p>
            <a:r>
              <a:rPr lang="en-US" altLang="zh-CN"/>
              <a:t>·</a:t>
            </a:r>
            <a:r>
              <a:rPr lang="zh-CN" altLang="en-US"/>
              <a:t>基因开关的应用</a:t>
            </a:r>
            <a:endParaRPr lang="zh-CN" altLang="en-US"/>
          </a:p>
          <a:p>
            <a:endParaRPr lang="en-US" altLang="zh-CN"/>
          </a:p>
          <a:p>
            <a:r>
              <a:rPr lang="en-US" altLang="zh-CN"/>
              <a:t>·</a:t>
            </a:r>
            <a:r>
              <a:rPr lang="zh-CN" altLang="en-US"/>
              <a:t>无细胞系统的优点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64945" y="1122363"/>
            <a:ext cx="9144000" cy="2387600"/>
          </a:xfrm>
        </p:spPr>
        <p:txBody>
          <a:bodyPr/>
          <a:p>
            <a:r>
              <a:rPr lang="zh-CN" altLang="en-US" sz="6600" b="1">
                <a:solidFill>
                  <a:srgbClr val="46AE6D"/>
                </a:solidFill>
              </a:rPr>
              <a:t>谢谢！</a:t>
            </a:r>
            <a:endParaRPr lang="zh-CN" altLang="en-US" sz="6600" b="1">
              <a:solidFill>
                <a:srgbClr val="46AE6D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19835" y="4586923"/>
            <a:ext cx="9144000" cy="1655762"/>
          </a:xfrm>
        </p:spPr>
        <p:txBody>
          <a:bodyPr/>
          <a:p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如有错误敬请指正</a:t>
            </a:r>
            <a:endParaRPr lang="zh-CN" altLang="en-US">
              <a:solidFill>
                <a:schemeClr val="bg2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4190" y="516255"/>
            <a:ext cx="8805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2023IISER-TVM</a:t>
            </a:r>
            <a:endParaRPr lang="en-US" altLang="zh-CN">
              <a:sym typeface="+mn-ea"/>
            </a:endParaRPr>
          </a:p>
          <a:p>
            <a:r>
              <a:rPr lang="zh-CN" altLang="en-US"/>
              <a:t>OASYS - A Novel FRET based microfluidic device to aid MDD diagnosis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49910" y="2392680"/>
            <a:ext cx="98882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accent4">
                    <a:lumMod val="50000"/>
                  </a:schemeClr>
                </a:solidFill>
              </a:rPr>
              <a:t>背景与思路：</a:t>
            </a:r>
            <a:endParaRPr lang="zh-CN" altLang="en-US" sz="2400" b="1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CN" altLang="en-US"/>
              <a:t>背景</a:t>
            </a:r>
            <a:r>
              <a:rPr lang="en-US" altLang="zh-CN"/>
              <a:t>——</a:t>
            </a:r>
            <a:r>
              <a:rPr lang="zh-CN" altLang="en-US"/>
              <a:t>基于重度抑郁诊断目前的不足（以问卷、观察为主，缺少客观指标的定量判断）</a:t>
            </a:r>
            <a:endParaRPr lang="zh-CN" altLang="en-US"/>
          </a:p>
          <a:p>
            <a:r>
              <a:rPr lang="zh-CN" altLang="en-US"/>
              <a:t>思路</a:t>
            </a:r>
            <a:r>
              <a:rPr lang="en-US" altLang="zh-CN"/>
              <a:t>——Moscow 2021 (miPression)</a:t>
            </a:r>
            <a:r>
              <a:rPr lang="zh-CN" altLang="en-US"/>
              <a:t>诊断抑郁症的试剂盒</a:t>
            </a:r>
            <a:endParaRPr lang="zh-CN" altLang="en-US"/>
          </a:p>
          <a:p>
            <a:r>
              <a:rPr lang="zh-CN" altLang="en-US"/>
              <a:t> </a:t>
            </a:r>
            <a:r>
              <a:rPr lang="en-US" altLang="zh-CN"/>
              <a:t>                </a:t>
            </a:r>
            <a:r>
              <a:rPr lang="zh-CN" altLang="en-US"/>
              <a:t>已有研究</a:t>
            </a:r>
            <a:endParaRPr lang="en-US" altLang="zh-CN"/>
          </a:p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594610" y="3673475"/>
            <a:ext cx="7902575" cy="2665095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504190" y="1377950"/>
            <a:ext cx="988822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accent4">
                    <a:lumMod val="50000"/>
                  </a:schemeClr>
                </a:solidFill>
              </a:rPr>
              <a:t>项目内容：</a:t>
            </a:r>
            <a:endParaRPr lang="en-US" altLang="zh-CN" sz="2400" b="1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CN" altLang="en-US"/>
              <a:t>通过定量检测</a:t>
            </a:r>
            <a:r>
              <a:rPr lang="en-US" altLang="zh-CN"/>
              <a:t>5</a:t>
            </a:r>
            <a:r>
              <a:rPr lang="zh-CN" altLang="en-US"/>
              <a:t>种</a:t>
            </a:r>
            <a:r>
              <a:rPr lang="en-US" altLang="zh-CN"/>
              <a:t>biomarker</a:t>
            </a:r>
            <a:r>
              <a:rPr lang="zh-CN" altLang="en-US"/>
              <a:t>来进行</a:t>
            </a:r>
            <a:r>
              <a:rPr lang="en-US" altLang="zh-CN"/>
              <a:t>MDD</a:t>
            </a:r>
            <a:r>
              <a:rPr lang="zh-CN" altLang="en-US"/>
              <a:t>诊断</a:t>
            </a:r>
            <a:endParaRPr lang="zh-CN" altLang="en-US"/>
          </a:p>
          <a:p>
            <a:endParaRPr lang="en-US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4190" y="516255"/>
            <a:ext cx="8805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2023IISER-TVM</a:t>
            </a:r>
            <a:endParaRPr lang="en-US" altLang="zh-CN">
              <a:sym typeface="+mn-ea"/>
            </a:endParaRPr>
          </a:p>
          <a:p>
            <a:r>
              <a:rPr lang="zh-CN" altLang="en-US"/>
              <a:t>OASYS - A Novel FRET based microfluidic device to aid MDD diagnosis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04190" y="1459230"/>
            <a:ext cx="60960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accent4">
                    <a:lumMod val="50000"/>
                  </a:schemeClr>
                </a:solidFill>
                <a:sym typeface="+mn-ea"/>
              </a:rPr>
              <a:t>原理：</a:t>
            </a:r>
            <a:endParaRPr lang="zh-CN" altLang="en-US" sz="2400" b="1">
              <a:solidFill>
                <a:schemeClr val="accent4">
                  <a:lumMod val="50000"/>
                </a:schemeClr>
              </a:solidFill>
              <a:sym typeface="+mn-ea"/>
            </a:endParaRPr>
          </a:p>
          <a:p>
            <a:pPr marL="0" lvl="0" indent="0">
              <a:buNone/>
            </a:pPr>
            <a:r>
              <a:rPr lang="en-US" altLang="zh-CN">
                <a:solidFill>
                  <a:schemeClr val="tx1"/>
                </a:solidFill>
              </a:rPr>
              <a:t>·FRET</a:t>
            </a:r>
            <a:r>
              <a:rPr lang="zh-CN" altLang="en-US">
                <a:solidFill>
                  <a:schemeClr val="tx1"/>
                </a:solidFill>
              </a:rPr>
              <a:t>（荧光共振能量转移）</a:t>
            </a:r>
            <a:endParaRPr lang="en-US" altLang="zh-CN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altLang="zh-CN">
                <a:solidFill>
                  <a:schemeClr val="tx1"/>
                </a:solidFill>
              </a:rPr>
              <a:t>·Aptasensors</a:t>
            </a:r>
            <a:r>
              <a:rPr lang="zh-CN" altLang="en-US">
                <a:solidFill>
                  <a:schemeClr val="tx1"/>
                </a:solidFill>
              </a:rPr>
              <a:t>（serotonin, cortisol and the Gs alpha protein）</a:t>
            </a:r>
            <a:endParaRPr lang="en-US" altLang="zh-CN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altLang="zh-CN">
                <a:solidFill>
                  <a:schemeClr val="tx1"/>
                </a:solidFill>
              </a:rPr>
              <a:t>·Magnetic Nanoprobes</a:t>
            </a:r>
            <a:r>
              <a:rPr lang="zh-CN" altLang="en-US">
                <a:solidFill>
                  <a:schemeClr val="tx1"/>
                </a:solidFill>
              </a:rPr>
              <a:t>（microRNAs - 124 &amp; 132）</a:t>
            </a:r>
            <a:endParaRPr lang="en-US" altLang="zh-CN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altLang="zh-CN">
                <a:solidFill>
                  <a:schemeClr val="tx1"/>
                </a:solidFill>
              </a:rPr>
              <a:t>·</a:t>
            </a:r>
            <a:r>
              <a:rPr lang="zh-CN" altLang="en-US">
                <a:solidFill>
                  <a:schemeClr val="tx1"/>
                </a:solidFill>
              </a:rPr>
              <a:t>微流控芯片＋荧光检测仪器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04190" y="3133090"/>
            <a:ext cx="3282315" cy="12871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560820" y="1161415"/>
            <a:ext cx="5328285" cy="20618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050405" y="3222625"/>
            <a:ext cx="4665345" cy="3336925"/>
          </a:xfrm>
          <a:prstGeom prst="rect">
            <a:avLst/>
          </a:prstGeom>
        </p:spPr>
      </p:pic>
      <p:pic>
        <p:nvPicPr>
          <p:cNvPr id="10" name="图片 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4190" y="4504690"/>
            <a:ext cx="5748020" cy="1524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4190" y="516255"/>
            <a:ext cx="8805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2023IISER-TVM</a:t>
            </a:r>
            <a:endParaRPr lang="en-US" altLang="zh-CN">
              <a:sym typeface="+mn-ea"/>
            </a:endParaRPr>
          </a:p>
          <a:p>
            <a:r>
              <a:rPr lang="zh-CN" altLang="en-US"/>
              <a:t>OASYS - A Novel FRET based microfluidic device to aid MDD diagnosis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24205" y="1522095"/>
            <a:ext cx="9888220" cy="2461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chemeClr val="accent4">
                    <a:lumMod val="50000"/>
                  </a:schemeClr>
                </a:solidFill>
              </a:rPr>
              <a:t>wetlab</a:t>
            </a:r>
            <a:r>
              <a:rPr lang="zh-CN" altLang="en-US" sz="2800" b="1">
                <a:solidFill>
                  <a:schemeClr val="accent4">
                    <a:lumMod val="50000"/>
                  </a:schemeClr>
                </a:solidFill>
              </a:rPr>
              <a:t>：</a:t>
            </a:r>
            <a:endParaRPr lang="zh-CN" altLang="en-US" sz="2800" b="1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CN" altLang="en-US">
                <a:sym typeface="+mn-ea"/>
              </a:rPr>
              <a:t>任务</a:t>
            </a:r>
            <a:r>
              <a:rPr lang="en-US" altLang="zh-CN">
                <a:sym typeface="+mn-ea"/>
              </a:rPr>
              <a:t>1—</a:t>
            </a:r>
            <a:r>
              <a:rPr lang="en-US" altLang="zh-CN"/>
              <a:t>aptasensor</a:t>
            </a:r>
            <a:r>
              <a:rPr lang="zh-CN" altLang="en-US"/>
              <a:t>的设计</a:t>
            </a:r>
            <a:r>
              <a:rPr lang="en-US" altLang="zh-CN"/>
              <a:t> formation &amp; sensitivity</a:t>
            </a:r>
            <a:endParaRPr lang="en-US" altLang="zh-CN"/>
          </a:p>
          <a:p>
            <a:r>
              <a:rPr lang="en-US" altLang="zh-CN"/>
              <a:t>               </a:t>
            </a:r>
            <a:r>
              <a:rPr lang="zh-CN" altLang="en-US"/>
              <a:t>寻找</a:t>
            </a:r>
            <a:r>
              <a:rPr lang="en-US" altLang="zh-CN"/>
              <a:t>aptamer</a:t>
            </a:r>
            <a:r>
              <a:rPr lang="zh-CN" altLang="en-US"/>
              <a:t>，加以炔基修饰，通过</a:t>
            </a:r>
            <a:r>
              <a:rPr lang="en-US" altLang="zh-CN"/>
              <a:t>click</a:t>
            </a:r>
            <a:r>
              <a:rPr lang="zh-CN" altLang="en-US"/>
              <a:t>反应连接荧光燃料</a:t>
            </a:r>
            <a:endParaRPr lang="en-US" altLang="zh-CN"/>
          </a:p>
          <a:p>
            <a:r>
              <a:rPr lang="en-US" altLang="zh-CN"/>
              <a:t>               </a:t>
            </a:r>
            <a:r>
              <a:rPr lang="zh-CN" altLang="en-US"/>
              <a:t>设计</a:t>
            </a:r>
            <a:r>
              <a:rPr lang="en-US" altLang="zh-CN"/>
              <a:t>cDNA</a:t>
            </a:r>
            <a:r>
              <a:rPr lang="zh-CN" altLang="en-US"/>
              <a:t>，构建成有活性的</a:t>
            </a:r>
            <a:r>
              <a:rPr lang="en-US" altLang="zh-CN"/>
              <a:t>aptasensor</a:t>
            </a:r>
            <a:r>
              <a:rPr lang="zh-CN" altLang="en-US"/>
              <a:t>（选取</a:t>
            </a:r>
            <a:r>
              <a:rPr lang="en-US" altLang="zh-CN"/>
              <a:t>“turn on”</a:t>
            </a:r>
            <a:r>
              <a:rPr lang="zh-CN" altLang="en-US"/>
              <a:t>还是</a:t>
            </a:r>
            <a:r>
              <a:rPr lang="en-US" altLang="zh-CN"/>
              <a:t>“turn off”</a:t>
            </a:r>
            <a:r>
              <a:rPr lang="zh-CN" altLang="en-US"/>
              <a:t>机制）</a:t>
            </a:r>
            <a:endParaRPr lang="zh-CN" altLang="en-US"/>
          </a:p>
          <a:p>
            <a:r>
              <a:rPr lang="zh-CN" altLang="en-US"/>
              <a:t> </a:t>
            </a:r>
            <a:r>
              <a:rPr lang="en-US" altLang="zh-CN"/>
              <a:t>              </a:t>
            </a:r>
            <a:r>
              <a:rPr lang="zh-CN" altLang="en-US"/>
              <a:t>确定最适浓度比例和最佳孵育时间</a:t>
            </a:r>
            <a:endParaRPr lang="zh-CN" altLang="en-US"/>
          </a:p>
          <a:p>
            <a:r>
              <a:rPr lang="zh-CN" altLang="en-US"/>
              <a:t>任务</a:t>
            </a:r>
            <a:r>
              <a:rPr lang="en-US" altLang="zh-CN"/>
              <a:t>2—</a:t>
            </a:r>
            <a:r>
              <a:rPr lang="zh-CN" altLang="en-US"/>
              <a:t>搭建</a:t>
            </a:r>
            <a:r>
              <a:rPr lang="en-US" altLang="zh-CN">
                <a:sym typeface="+mn-ea"/>
              </a:rPr>
              <a:t>Magnetic Nanoprobes</a:t>
            </a:r>
            <a:r>
              <a:rPr lang="zh-CN" altLang="en-US">
                <a:sym typeface="+mn-ea"/>
              </a:rPr>
              <a:t>，测试其对</a:t>
            </a:r>
            <a:r>
              <a:rPr lang="en-US" altLang="zh-CN">
                <a:sym typeface="+mn-ea"/>
              </a:rPr>
              <a:t>miDNA</a:t>
            </a:r>
            <a:r>
              <a:rPr lang="zh-CN" altLang="en-US">
                <a:sym typeface="+mn-ea"/>
              </a:rPr>
              <a:t>的敏感性、特异性</a:t>
            </a:r>
            <a:endParaRPr lang="zh-CN" altLang="en-US"/>
          </a:p>
          <a:p>
            <a:r>
              <a:rPr lang="zh-CN" altLang="en-US"/>
              <a:t>任务</a:t>
            </a:r>
            <a:r>
              <a:rPr lang="en-US" altLang="zh-CN"/>
              <a:t>3—等温滴定量热法(ITC)</a:t>
            </a:r>
            <a:r>
              <a:rPr lang="zh-CN" altLang="en-US"/>
              <a:t>测量热力学、动力学数据</a:t>
            </a:r>
            <a:endParaRPr lang="zh-CN" altLang="en-US"/>
          </a:p>
          <a:p>
            <a:r>
              <a:rPr lang="zh-CN" altLang="en-US"/>
              <a:t>任务</a:t>
            </a:r>
            <a:r>
              <a:rPr lang="en-US" altLang="zh-CN"/>
              <a:t>4—</a:t>
            </a:r>
            <a:r>
              <a:rPr lang="zh-CN" altLang="en-US"/>
              <a:t>分离提纯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20620" y="4113530"/>
            <a:ext cx="5880100" cy="227520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4190" y="516255"/>
            <a:ext cx="8805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2023IISER-TVM</a:t>
            </a:r>
            <a:endParaRPr lang="en-US" altLang="zh-CN">
              <a:sym typeface="+mn-ea"/>
            </a:endParaRPr>
          </a:p>
          <a:p>
            <a:r>
              <a:rPr lang="zh-CN" altLang="en-US"/>
              <a:t>OASYS - A Novel FRET based microfluidic device to aid MDD diagnosis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27355" y="1386840"/>
            <a:ext cx="988822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chemeClr val="accent4">
                    <a:lumMod val="50000"/>
                  </a:schemeClr>
                </a:solidFill>
              </a:rPr>
              <a:t>drylab</a:t>
            </a:r>
            <a:r>
              <a:rPr lang="zh-CN" altLang="en-US" sz="2800" b="1">
                <a:solidFill>
                  <a:schemeClr val="accent4">
                    <a:lumMod val="50000"/>
                  </a:schemeClr>
                </a:solidFill>
              </a:rPr>
              <a:t>：</a:t>
            </a:r>
            <a:endParaRPr lang="zh-CN" altLang="en-US" sz="2800" b="1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altLang="zh-CN">
                <a:sym typeface="+mn-ea"/>
              </a:rPr>
              <a:t>·</a:t>
            </a:r>
            <a:r>
              <a:rPr lang="zh-CN" altLang="en-US">
                <a:sym typeface="+mn-ea"/>
              </a:rPr>
              <a:t>动力学分析</a:t>
            </a:r>
            <a:r>
              <a:rPr lang="en-US" altLang="zh-CN">
                <a:sym typeface="+mn-ea"/>
              </a:rPr>
              <a:t>—</a:t>
            </a:r>
            <a:r>
              <a:rPr lang="zh-CN" altLang="en-US">
                <a:sym typeface="+mn-ea"/>
              </a:rPr>
              <a:t>选取合适</a:t>
            </a:r>
            <a:r>
              <a:rPr lang="en-US" altLang="zh-CN">
                <a:sym typeface="+mn-ea"/>
              </a:rPr>
              <a:t>cDNA</a:t>
            </a:r>
            <a:r>
              <a:rPr lang="zh-CN" altLang="en-US">
                <a:sym typeface="+mn-ea"/>
              </a:rPr>
              <a:t>、设计</a:t>
            </a:r>
            <a:r>
              <a:rPr lang="en-US" altLang="zh-CN">
                <a:sym typeface="+mn-ea"/>
              </a:rPr>
              <a:t>aptasensor</a:t>
            </a:r>
            <a:r>
              <a:rPr lang="zh-CN" altLang="en-US">
                <a:sym typeface="+mn-ea"/>
              </a:rPr>
              <a:t>的依据</a:t>
            </a:r>
            <a:endParaRPr lang="zh-CN" altLang="en-US"/>
          </a:p>
          <a:p>
            <a:r>
              <a:rPr lang="en-US" altLang="zh-CN"/>
              <a:t>·</a:t>
            </a:r>
            <a:r>
              <a:rPr lang="zh-CN" altLang="en-US"/>
              <a:t>贝叶斯分析</a:t>
            </a:r>
            <a:r>
              <a:rPr lang="en-US" altLang="zh-CN"/>
              <a:t>—</a:t>
            </a:r>
            <a:r>
              <a:rPr lang="zh-CN" altLang="en-US"/>
              <a:t>根据荧光强度诊断的依据</a:t>
            </a:r>
            <a:endParaRPr lang="zh-CN" altLang="en-US"/>
          </a:p>
          <a:p>
            <a:r>
              <a:rPr lang="en-US" altLang="zh-CN"/>
              <a:t>·</a:t>
            </a:r>
            <a:r>
              <a:rPr lang="zh-CN" altLang="en-US"/>
              <a:t>计算检测所需最小血量</a:t>
            </a:r>
            <a:endParaRPr lang="zh-CN" altLang="en-US"/>
          </a:p>
          <a:p>
            <a:r>
              <a:rPr lang="en-US" altLang="zh-CN"/>
              <a:t>·</a:t>
            </a:r>
            <a:r>
              <a:rPr lang="zh-CN" altLang="en-US"/>
              <a:t>进一步改进模型（根据后续使用得到的结果、改变</a:t>
            </a:r>
            <a:r>
              <a:rPr lang="en-US" altLang="zh-CN"/>
              <a:t>biomarker</a:t>
            </a:r>
            <a:r>
              <a:rPr lang="zh-CN" altLang="en-US"/>
              <a:t>浓度阈值后的标准变化等）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339840" y="3099435"/>
            <a:ext cx="5018405" cy="35763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7355" y="3276600"/>
            <a:ext cx="4578350" cy="1016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1305" y="5719445"/>
            <a:ext cx="6007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注：iGEM不允许对活样本进行实验（所以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drylab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很重要）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4190" y="516255"/>
            <a:ext cx="8805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2023IISER-TVM</a:t>
            </a:r>
            <a:endParaRPr lang="en-US" altLang="zh-CN">
              <a:sym typeface="+mn-ea"/>
            </a:endParaRPr>
          </a:p>
          <a:p>
            <a:r>
              <a:rPr lang="zh-CN" altLang="en-US"/>
              <a:t>OASYS - A Novel FRET based microfluidic device to aid MDD diagnosis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04190" y="1660525"/>
            <a:ext cx="988822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chemeClr val="accent4">
                    <a:lumMod val="50000"/>
                  </a:schemeClr>
                </a:solidFill>
              </a:rPr>
              <a:t>human practice</a:t>
            </a:r>
            <a:r>
              <a:rPr lang="zh-CN" altLang="en-US" sz="2800" b="1">
                <a:solidFill>
                  <a:schemeClr val="accent4">
                    <a:lumMod val="50000"/>
                  </a:schemeClr>
                </a:solidFill>
              </a:rPr>
              <a:t>：</a:t>
            </a:r>
            <a:endParaRPr lang="zh-CN" altLang="en-US" sz="2800" b="1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CN" altLang="en-US"/>
              <a:t>打破心理健康问题带来的耻辱感，促进关于心理健康问题的交流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68855" y="3574415"/>
            <a:ext cx="2917825" cy="25025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412865" y="3235960"/>
            <a:ext cx="3282950" cy="28403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4190" y="516255"/>
            <a:ext cx="8805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2023IISER-TVM</a:t>
            </a:r>
            <a:endParaRPr lang="en-US" altLang="zh-CN">
              <a:sym typeface="+mn-ea"/>
            </a:endParaRPr>
          </a:p>
          <a:p>
            <a:r>
              <a:rPr lang="zh-CN" altLang="en-US"/>
              <a:t>OASYS - A Novel FRET based microfluidic device to aid MDD diagnosis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42950" y="1764665"/>
            <a:ext cx="9888220" cy="1845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accent4">
                    <a:lumMod val="50000"/>
                  </a:schemeClr>
                </a:solidFill>
              </a:rPr>
              <a:t>对我们的启发：</a:t>
            </a:r>
            <a:endParaRPr lang="zh-CN" altLang="en-US" sz="2400" b="1">
              <a:solidFill>
                <a:schemeClr val="accent4">
                  <a:lumMod val="50000"/>
                </a:schemeClr>
              </a:solidFill>
            </a:endParaRPr>
          </a:p>
          <a:p>
            <a:endParaRPr lang="en-US" altLang="zh-CN"/>
          </a:p>
          <a:p>
            <a:r>
              <a:rPr lang="en-US" altLang="zh-CN"/>
              <a:t>·</a:t>
            </a:r>
            <a:r>
              <a:rPr lang="zh-CN" altLang="en-US">
                <a:sym typeface="+mn-ea"/>
              </a:rPr>
              <a:t>检测分子（小分子、蛋白、</a:t>
            </a:r>
            <a:r>
              <a:rPr lang="en-US" altLang="zh-CN">
                <a:sym typeface="+mn-ea"/>
              </a:rPr>
              <a:t>RNA</a:t>
            </a:r>
            <a:r>
              <a:rPr lang="zh-CN" altLang="en-US">
                <a:sym typeface="+mn-ea"/>
              </a:rPr>
              <a:t>）浓度的探针设计方式</a:t>
            </a:r>
            <a:endParaRPr lang="zh-CN" altLang="en-US">
              <a:sym typeface="+mn-ea"/>
            </a:endParaRPr>
          </a:p>
          <a:p>
            <a:r>
              <a:rPr lang="en-US" altLang="zh-CN"/>
              <a:t>FRET</a:t>
            </a:r>
            <a:r>
              <a:rPr lang="zh-CN" altLang="en-US"/>
              <a:t>可以被别的部件替换</a:t>
            </a:r>
            <a:endParaRPr lang="zh-CN" altLang="en-US"/>
          </a:p>
          <a:p>
            <a:endParaRPr lang="en-US" altLang="zh-CN"/>
          </a:p>
          <a:p>
            <a:r>
              <a:rPr lang="en-US" altLang="zh-CN"/>
              <a:t>·FRET</a:t>
            </a:r>
            <a:r>
              <a:rPr lang="zh-CN" altLang="en-US"/>
              <a:t>可用于研究互作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4190" y="516255"/>
            <a:ext cx="8805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2023TU-Braunschweig</a:t>
            </a:r>
            <a:endParaRPr lang="en-US" altLang="zh-CN">
              <a:sym typeface="+mn-ea"/>
            </a:endParaRPr>
          </a:p>
          <a:p>
            <a:r>
              <a:rPr lang="zh-CN" altLang="en-US"/>
              <a:t>Riboswitch-based Quantification of Lithium in Samples using a Point-of-Care Test System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04190" y="1453515"/>
            <a:ext cx="988822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894D79"/>
                </a:solidFill>
              </a:rPr>
              <a:t>项目内容：</a:t>
            </a:r>
            <a:endParaRPr lang="zh-CN" altLang="en-US" sz="2400" b="1">
              <a:solidFill>
                <a:srgbClr val="894D79"/>
              </a:solidFill>
            </a:endParaRPr>
          </a:p>
          <a:p>
            <a:r>
              <a:rPr lang="zh-CN" altLang="en-US"/>
              <a:t>通过</a:t>
            </a:r>
            <a:r>
              <a:rPr lang="en-US" altLang="zh-CN"/>
              <a:t>Li</a:t>
            </a:r>
            <a:r>
              <a:rPr lang="zh-CN" altLang="en-US"/>
              <a:t>离子控制的核糖开关（控制基因表达的开关）来定量检测其浓度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84835" y="2860040"/>
            <a:ext cx="960628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894D79"/>
                </a:solidFill>
              </a:rPr>
              <a:t>背景与思路</a:t>
            </a:r>
            <a:r>
              <a:rPr lang="zh-CN" altLang="en-US"/>
              <a:t>：</a:t>
            </a:r>
            <a:endParaRPr lang="zh-CN" altLang="en-US"/>
          </a:p>
          <a:p>
            <a:r>
              <a:rPr lang="zh-CN" altLang="en-US"/>
              <a:t>背景</a:t>
            </a:r>
            <a:r>
              <a:rPr lang="en-US" altLang="zh-CN"/>
              <a:t>——</a:t>
            </a:r>
            <a:r>
              <a:rPr lang="zh-CN" altLang="en-US">
                <a:sym typeface="+mn-ea"/>
              </a:rPr>
              <a:t>锂化合物用于</a:t>
            </a:r>
            <a:r>
              <a:rPr lang="zh-CN" altLang="en-US"/>
              <a:t>双相情感障碍治疗治疗，浓度太高会有毒性</a:t>
            </a:r>
            <a:endParaRPr lang="zh-CN" altLang="en-US"/>
          </a:p>
          <a:p>
            <a:r>
              <a:rPr lang="zh-CN" altLang="en-US"/>
              <a:t>思路</a:t>
            </a:r>
            <a:r>
              <a:rPr lang="en-US" altLang="zh-CN"/>
              <a:t>——</a:t>
            </a:r>
            <a:r>
              <a:rPr lang="zh-CN" altLang="en-US"/>
              <a:t>将</a:t>
            </a:r>
            <a:r>
              <a:rPr lang="en-US" altLang="zh-CN"/>
              <a:t>Li</a:t>
            </a:r>
            <a:r>
              <a:rPr lang="zh-CN" altLang="en-US"/>
              <a:t>离子浓度转化为基因表达，通过检测基因表达产物浓度来反映</a:t>
            </a:r>
            <a:r>
              <a:rPr lang="en-US" altLang="zh-CN"/>
              <a:t>Li</a:t>
            </a:r>
            <a:r>
              <a:rPr lang="zh-CN" altLang="en-US"/>
              <a:t>离子浓度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4190" y="516255"/>
            <a:ext cx="8805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2023TU-Braunschweig</a:t>
            </a:r>
            <a:endParaRPr lang="en-US" altLang="zh-CN">
              <a:sym typeface="+mn-ea"/>
            </a:endParaRPr>
          </a:p>
          <a:p>
            <a:r>
              <a:rPr lang="zh-CN" altLang="en-US"/>
              <a:t>Riboswitch-based Quantification of Lithium in Samples using a Point-of-Care Test System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04190" y="1453515"/>
            <a:ext cx="98882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894D79"/>
                </a:solidFill>
              </a:rPr>
              <a:t>原理：</a:t>
            </a:r>
            <a:endParaRPr lang="zh-CN" altLang="en-US" sz="2400" b="1">
              <a:solidFill>
                <a:srgbClr val="894D79"/>
              </a:solidFill>
            </a:endParaRPr>
          </a:p>
          <a:p>
            <a:r>
              <a:rPr lang="en-US" altLang="zh-CN"/>
              <a:t>RNA</a:t>
            </a:r>
            <a:r>
              <a:rPr lang="zh-CN" altLang="en-US"/>
              <a:t>的三维结构（An aptamer domain catalyzes the folding into a three-dimensional structure, thereby forming the ligand binding domain）</a:t>
            </a:r>
            <a:endParaRPr lang="zh-CN" altLang="en-US"/>
          </a:p>
          <a:p>
            <a:r>
              <a:rPr lang="zh-CN" altLang="en-US"/>
              <a:t>特异性结合配体（通常为金属离子）后释放</a:t>
            </a:r>
            <a:r>
              <a:rPr lang="en-US" altLang="zh-CN"/>
              <a:t>bicosome binding site</a:t>
            </a:r>
            <a:r>
              <a:rPr lang="zh-CN" altLang="en-US"/>
              <a:t>，启动翻译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213090" y="2423160"/>
            <a:ext cx="3219450" cy="3378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50875" y="2931160"/>
            <a:ext cx="6978650" cy="28702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commondata" val="eyJoZGlkIjoiZThkNTU0N2Q5MGJiNTAzMzU1YTE1MjYzOTEzNDg1MGIifQ=="/>
  <p:tag name="resource_record_key" val="{&quot;13&quot;:[4364974]}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2533</Words>
  <Application>WPS 演示</Application>
  <PresentationFormat>宽屏</PresentationFormat>
  <Paragraphs>149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Arial Black</vt:lpstr>
      <vt:lpstr>等线</vt:lpstr>
      <vt:lpstr>Wingdings</vt:lpstr>
      <vt:lpstr>Calibri</vt:lpstr>
      <vt:lpstr>微软雅黑</vt:lpstr>
      <vt:lpstr>Arial Unicode MS</vt:lpstr>
      <vt:lpstr>黑体</vt:lpstr>
      <vt:lpstr>楷体</vt:lpstr>
      <vt:lpstr>Times New Roman</vt:lpstr>
      <vt:lpstr>WPS</vt:lpstr>
      <vt:lpstr>1_WPS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WPS_1512042433</cp:lastModifiedBy>
  <cp:revision>19</cp:revision>
  <dcterms:created xsi:type="dcterms:W3CDTF">2023-08-09T12:44:00Z</dcterms:created>
  <dcterms:modified xsi:type="dcterms:W3CDTF">2024-01-31T15:33:31Z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3F9624037FD6438D87A28EF673E7D389_13</vt:lpwstr>
  </property>
  <property fmtid="{D5CDD505-2E9C-101B-9397-08002B2CF9AE}" pid="3" name="KSOProductBuildVer">
    <vt:lpwstr>2052-12.1.0.16250</vt:lpwstr>
  </property>
</Properties>
</file>