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1.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12.xml" ContentType="application/vnd.openxmlformats-officedocument.presentationml.slideLayout+xml"/>
  <Override PartName="/ppt/theme/theme3.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61" r:id="rId3"/>
  </p:sldMasterIdLst>
  <p:notesMasterIdLst>
    <p:notesMasterId r:id="rId24"/>
  </p:notesMasterIdLst>
  <p:handoutMasterIdLst>
    <p:handoutMasterId r:id="rId25"/>
  </p:handoutMasterIdLst>
  <p:sldIdLst>
    <p:sldId id="256" r:id="rId4"/>
    <p:sldId id="261" r:id="rId5"/>
    <p:sldId id="260" r:id="rId6"/>
    <p:sldId id="262" r:id="rId7"/>
    <p:sldId id="258" r:id="rId8"/>
    <p:sldId id="257" r:id="rId9"/>
    <p:sldId id="259" r:id="rId10"/>
    <p:sldId id="266" r:id="rId11"/>
    <p:sldId id="263" r:id="rId12"/>
    <p:sldId id="265" r:id="rId13"/>
    <p:sldId id="264" r:id="rId14"/>
    <p:sldId id="270" r:id="rId15"/>
    <p:sldId id="269" r:id="rId16"/>
    <p:sldId id="267" r:id="rId17"/>
    <p:sldId id="271" r:id="rId18"/>
    <p:sldId id="272" r:id="rId19"/>
    <p:sldId id="274" r:id="rId20"/>
    <p:sldId id="275" r:id="rId21"/>
    <p:sldId id="276" r:id="rId22"/>
    <p:sldId id="277" r:id="rId23"/>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9" d="100"/>
          <a:sy n="99" d="100"/>
        </p:scale>
        <p:origin x="51"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2024/1/31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408712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09957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012376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797490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669204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266219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662715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508919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624633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11667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4064453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066954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734682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Master" Target="../slideMasters/slideMaster1.xml"/><Relationship Id="rId18" Type="http://schemas.openxmlformats.org/officeDocument/2006/relationships/image" Target="../media/image8.png"/><Relationship Id="rId3" Type="http://schemas.openxmlformats.org/officeDocument/2006/relationships/tags" Target="../tags/tag4.xml"/><Relationship Id="rId21" Type="http://schemas.openxmlformats.org/officeDocument/2006/relationships/image" Target="../media/image11.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tags" Target="../tags/tag3.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14.png"/><Relationship Id="rId5" Type="http://schemas.openxmlformats.org/officeDocument/2006/relationships/tags" Target="../tags/tag6.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tags" Target="../tags/tag11.xml"/><Relationship Id="rId19" Type="http://schemas.openxmlformats.org/officeDocument/2006/relationships/image" Target="../media/image9.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4.png"/><Relationship Id="rId22"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82125" y="6489700"/>
            <a:ext cx="2743200" cy="365125"/>
          </a:xfrm>
        </p:spPr>
        <p:txBody>
          <a:bodyPr/>
          <a:lstStyle>
            <a:lvl1pPr>
              <a:defRPr>
                <a:solidFill>
                  <a:schemeClr val="tx1"/>
                </a:solidFill>
                <a:latin typeface="Arial Black" panose="020B0A04020102020204" charset="0"/>
                <a:cs typeface="Arial Black" panose="020B0A04020102020204" charset="0"/>
              </a:defRPr>
            </a:lvl1p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7" name="图片 6" descr="微信图片_20240129231428"/>
          <p:cNvPicPr>
            <a:picLocks noChangeAspect="1"/>
          </p:cNvPicPr>
          <p:nvPr userDrawn="1">
            <p:custDataLst>
              <p:tags r:id="rId1"/>
            </p:custDataLst>
          </p:nvPr>
        </p:nvPicPr>
        <p:blipFill>
          <a:blip r:embed="rId14"/>
          <a:stretch>
            <a:fillRect/>
          </a:stretch>
        </p:blipFill>
        <p:spPr>
          <a:xfrm>
            <a:off x="356235" y="2933700"/>
            <a:ext cx="1038225" cy="828675"/>
          </a:xfrm>
          <a:prstGeom prst="rect">
            <a:avLst/>
          </a:prstGeom>
        </p:spPr>
      </p:pic>
      <p:pic>
        <p:nvPicPr>
          <p:cNvPr id="8" name="图片 7" descr="微信图片_20240129231433"/>
          <p:cNvPicPr>
            <a:picLocks noChangeAspect="1"/>
          </p:cNvPicPr>
          <p:nvPr userDrawn="1">
            <p:custDataLst>
              <p:tags r:id="rId2"/>
            </p:custDataLst>
          </p:nvPr>
        </p:nvPicPr>
        <p:blipFill>
          <a:blip r:embed="rId15"/>
          <a:stretch>
            <a:fillRect/>
          </a:stretch>
        </p:blipFill>
        <p:spPr>
          <a:xfrm>
            <a:off x="1524635" y="2933700"/>
            <a:ext cx="523875" cy="552450"/>
          </a:xfrm>
          <a:prstGeom prst="rect">
            <a:avLst/>
          </a:prstGeom>
        </p:spPr>
      </p:pic>
      <p:pic>
        <p:nvPicPr>
          <p:cNvPr id="9" name="图片 8" descr="微信图片_20240129231438"/>
          <p:cNvPicPr>
            <a:picLocks noChangeAspect="1"/>
          </p:cNvPicPr>
          <p:nvPr userDrawn="1">
            <p:custDataLst>
              <p:tags r:id="rId3"/>
            </p:custDataLst>
          </p:nvPr>
        </p:nvPicPr>
        <p:blipFill>
          <a:blip r:embed="rId16"/>
          <a:stretch>
            <a:fillRect/>
          </a:stretch>
        </p:blipFill>
        <p:spPr>
          <a:xfrm>
            <a:off x="2328545" y="2676525"/>
            <a:ext cx="1533525" cy="809625"/>
          </a:xfrm>
          <a:prstGeom prst="rect">
            <a:avLst/>
          </a:prstGeom>
        </p:spPr>
      </p:pic>
      <p:pic>
        <p:nvPicPr>
          <p:cNvPr id="11" name="图片 10" descr="微信图片_20240129231744"/>
          <p:cNvPicPr>
            <a:picLocks noChangeAspect="1"/>
          </p:cNvPicPr>
          <p:nvPr userDrawn="1">
            <p:custDataLst>
              <p:tags r:id="rId4"/>
            </p:custDataLst>
          </p:nvPr>
        </p:nvPicPr>
        <p:blipFill>
          <a:blip r:embed="rId17"/>
          <a:stretch>
            <a:fillRect/>
          </a:stretch>
        </p:blipFill>
        <p:spPr>
          <a:xfrm>
            <a:off x="4922520" y="2740025"/>
            <a:ext cx="1466850" cy="838200"/>
          </a:xfrm>
          <a:prstGeom prst="rect">
            <a:avLst/>
          </a:prstGeom>
        </p:spPr>
      </p:pic>
      <p:pic>
        <p:nvPicPr>
          <p:cNvPr id="12" name="图片 11" descr="微信图片_202401292317301"/>
          <p:cNvPicPr>
            <a:picLocks noChangeAspect="1"/>
          </p:cNvPicPr>
          <p:nvPr userDrawn="1">
            <p:custDataLst>
              <p:tags r:id="rId5"/>
            </p:custDataLst>
          </p:nvPr>
        </p:nvPicPr>
        <p:blipFill>
          <a:blip r:embed="rId18"/>
          <a:stretch>
            <a:fillRect/>
          </a:stretch>
        </p:blipFill>
        <p:spPr>
          <a:xfrm>
            <a:off x="5892165" y="2667000"/>
            <a:ext cx="1228725" cy="819150"/>
          </a:xfrm>
          <a:prstGeom prst="rect">
            <a:avLst/>
          </a:prstGeom>
        </p:spPr>
      </p:pic>
      <p:pic>
        <p:nvPicPr>
          <p:cNvPr id="13" name="图片 12" descr="微信图片_202401292317302"/>
          <p:cNvPicPr>
            <a:picLocks noChangeAspect="1"/>
          </p:cNvPicPr>
          <p:nvPr userDrawn="1">
            <p:custDataLst>
              <p:tags r:id="rId6"/>
            </p:custDataLst>
          </p:nvPr>
        </p:nvPicPr>
        <p:blipFill>
          <a:blip r:embed="rId19"/>
          <a:stretch>
            <a:fillRect/>
          </a:stretch>
        </p:blipFill>
        <p:spPr>
          <a:xfrm>
            <a:off x="6747510" y="2676525"/>
            <a:ext cx="1143000" cy="809625"/>
          </a:xfrm>
          <a:prstGeom prst="rect">
            <a:avLst/>
          </a:prstGeom>
        </p:spPr>
      </p:pic>
      <p:pic>
        <p:nvPicPr>
          <p:cNvPr id="14" name="图片 13" descr="微信图片_202401292317303"/>
          <p:cNvPicPr>
            <a:picLocks noChangeAspect="1"/>
          </p:cNvPicPr>
          <p:nvPr userDrawn="1">
            <p:custDataLst>
              <p:tags r:id="rId7"/>
            </p:custDataLst>
          </p:nvPr>
        </p:nvPicPr>
        <p:blipFill>
          <a:blip r:embed="rId20"/>
          <a:stretch>
            <a:fillRect/>
          </a:stretch>
        </p:blipFill>
        <p:spPr>
          <a:xfrm>
            <a:off x="7665085" y="2628900"/>
            <a:ext cx="1257300" cy="857250"/>
          </a:xfrm>
          <a:prstGeom prst="rect">
            <a:avLst/>
          </a:prstGeom>
        </p:spPr>
      </p:pic>
      <p:pic>
        <p:nvPicPr>
          <p:cNvPr id="15" name="图片 14" descr="微信图片_202401292317304"/>
          <p:cNvPicPr>
            <a:picLocks noChangeAspect="1"/>
          </p:cNvPicPr>
          <p:nvPr userDrawn="1">
            <p:custDataLst>
              <p:tags r:id="rId8"/>
            </p:custDataLst>
          </p:nvPr>
        </p:nvPicPr>
        <p:blipFill>
          <a:blip r:embed="rId21"/>
          <a:stretch>
            <a:fillRect/>
          </a:stretch>
        </p:blipFill>
        <p:spPr>
          <a:xfrm>
            <a:off x="8510270" y="2740025"/>
            <a:ext cx="1190625" cy="866775"/>
          </a:xfrm>
          <a:prstGeom prst="rect">
            <a:avLst/>
          </a:prstGeom>
        </p:spPr>
      </p:pic>
      <p:pic>
        <p:nvPicPr>
          <p:cNvPr id="17" name="图片 16" descr="微信图片_202401292317442"/>
          <p:cNvPicPr>
            <a:picLocks noChangeAspect="1"/>
          </p:cNvPicPr>
          <p:nvPr userDrawn="1">
            <p:custDataLst>
              <p:tags r:id="rId9"/>
            </p:custDataLst>
          </p:nvPr>
        </p:nvPicPr>
        <p:blipFill>
          <a:blip r:embed="rId22"/>
          <a:stretch>
            <a:fillRect/>
          </a:stretch>
        </p:blipFill>
        <p:spPr>
          <a:xfrm>
            <a:off x="9150985" y="2740025"/>
            <a:ext cx="1371600" cy="866775"/>
          </a:xfrm>
          <a:prstGeom prst="rect">
            <a:avLst/>
          </a:prstGeom>
        </p:spPr>
      </p:pic>
      <p:pic>
        <p:nvPicPr>
          <p:cNvPr id="10" name="图片 9" descr="微信图片_20240129231730"/>
          <p:cNvPicPr>
            <a:picLocks noChangeAspect="1"/>
          </p:cNvPicPr>
          <p:nvPr userDrawn="1">
            <p:custDataLst>
              <p:tags r:id="rId10"/>
            </p:custDataLst>
          </p:nvPr>
        </p:nvPicPr>
        <p:blipFill>
          <a:blip r:embed="rId23"/>
          <a:stretch>
            <a:fillRect/>
          </a:stretch>
        </p:blipFill>
        <p:spPr>
          <a:xfrm>
            <a:off x="3862070" y="2609850"/>
            <a:ext cx="1181100" cy="876300"/>
          </a:xfrm>
          <a:prstGeom prst="rect">
            <a:avLst/>
          </a:prstGeom>
        </p:spPr>
      </p:pic>
      <p:pic>
        <p:nvPicPr>
          <p:cNvPr id="16" name="图片 15" descr="微信图片_202401292317441"/>
          <p:cNvPicPr>
            <a:picLocks noChangeAspect="1"/>
          </p:cNvPicPr>
          <p:nvPr userDrawn="1">
            <p:custDataLst>
              <p:tags r:id="rId11"/>
            </p:custDataLst>
          </p:nvPr>
        </p:nvPicPr>
        <p:blipFill>
          <a:blip r:embed="rId24"/>
          <a:stretch>
            <a:fillRect/>
          </a:stretch>
        </p:blipFill>
        <p:spPr>
          <a:xfrm>
            <a:off x="9952990" y="2341245"/>
            <a:ext cx="1152525" cy="838200"/>
          </a:xfrm>
          <a:prstGeom prst="rect">
            <a:avLst/>
          </a:prstGeom>
        </p:spPr>
      </p:pic>
      <p:pic>
        <p:nvPicPr>
          <p:cNvPr id="18" name="图片 17" descr="微信图片_202401292317443"/>
          <p:cNvPicPr>
            <a:picLocks noChangeAspect="1"/>
          </p:cNvPicPr>
          <p:nvPr userDrawn="1">
            <p:custDataLst>
              <p:tags r:id="rId12"/>
            </p:custDataLst>
          </p:nvPr>
        </p:nvPicPr>
        <p:blipFill>
          <a:blip r:embed="rId25"/>
          <a:stretch>
            <a:fillRect/>
          </a:stretch>
        </p:blipFill>
        <p:spPr>
          <a:xfrm>
            <a:off x="10751185" y="2417445"/>
            <a:ext cx="819150" cy="762000"/>
          </a:xfrm>
          <a:prstGeom prst="rect">
            <a:avLst/>
          </a:prstGeom>
        </p:spPr>
      </p:pic>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2024/1/31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image" Target="../media/image2.png"/><Relationship Id="rId18" Type="http://schemas.openxmlformats.org/officeDocument/2006/relationships/image" Target="../media/image13.png"/><Relationship Id="rId3" Type="http://schemas.openxmlformats.org/officeDocument/2006/relationships/tags" Target="../tags/tag14.xml"/><Relationship Id="rId21" Type="http://schemas.openxmlformats.org/officeDocument/2006/relationships/image" Target="../media/image11.png"/><Relationship Id="rId7" Type="http://schemas.openxmlformats.org/officeDocument/2006/relationships/tags" Target="../tags/tag18.xml"/><Relationship Id="rId12" Type="http://schemas.openxmlformats.org/officeDocument/2006/relationships/image" Target="../media/image1.png"/><Relationship Id="rId17" Type="http://schemas.openxmlformats.org/officeDocument/2006/relationships/image" Target="../media/image10.png"/><Relationship Id="rId2" Type="http://schemas.openxmlformats.org/officeDocument/2006/relationships/theme" Target="../theme/theme2.xml"/><Relationship Id="rId16" Type="http://schemas.openxmlformats.org/officeDocument/2006/relationships/image" Target="../media/image6.png"/><Relationship Id="rId20" Type="http://schemas.openxmlformats.org/officeDocument/2006/relationships/image" Target="../media/image15.png"/><Relationship Id="rId1" Type="http://schemas.openxmlformats.org/officeDocument/2006/relationships/slideLayout" Target="../slideLayouts/slideLayout11.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image" Target="../media/image5.png"/><Relationship Id="rId10" Type="http://schemas.openxmlformats.org/officeDocument/2006/relationships/tags" Target="../tags/tag21.xml"/><Relationship Id="rId19" Type="http://schemas.openxmlformats.org/officeDocument/2006/relationships/image" Target="../media/image14.png"/><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tags" Target="../tags/tag33.xml"/><Relationship Id="rId18" Type="http://schemas.openxmlformats.org/officeDocument/2006/relationships/tags" Target="../tags/tag38.xml"/><Relationship Id="rId26" Type="http://schemas.openxmlformats.org/officeDocument/2006/relationships/image" Target="../media/image11.png"/><Relationship Id="rId3" Type="http://schemas.openxmlformats.org/officeDocument/2006/relationships/tags" Target="../tags/tag23.xml"/><Relationship Id="rId21" Type="http://schemas.openxmlformats.org/officeDocument/2006/relationships/image" Target="../media/image6.png"/><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tags" Target="../tags/tag37.xml"/><Relationship Id="rId25" Type="http://schemas.openxmlformats.org/officeDocument/2006/relationships/image" Target="../media/image10.png"/><Relationship Id="rId2" Type="http://schemas.openxmlformats.org/officeDocument/2006/relationships/theme" Target="../theme/theme3.xml"/><Relationship Id="rId16" Type="http://schemas.openxmlformats.org/officeDocument/2006/relationships/tags" Target="../tags/tag36.xml"/><Relationship Id="rId20" Type="http://schemas.openxmlformats.org/officeDocument/2006/relationships/image" Target="../media/image5.png"/><Relationship Id="rId29"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tags" Target="../tags/tag26.xml"/><Relationship Id="rId11" Type="http://schemas.openxmlformats.org/officeDocument/2006/relationships/tags" Target="../tags/tag31.xml"/><Relationship Id="rId24" Type="http://schemas.openxmlformats.org/officeDocument/2006/relationships/image" Target="../media/image9.png"/><Relationship Id="rId32" Type="http://schemas.openxmlformats.org/officeDocument/2006/relationships/image" Target="../media/image16.png"/><Relationship Id="rId5" Type="http://schemas.openxmlformats.org/officeDocument/2006/relationships/tags" Target="../tags/tag25.xml"/><Relationship Id="rId15" Type="http://schemas.openxmlformats.org/officeDocument/2006/relationships/tags" Target="../tags/tag35.xml"/><Relationship Id="rId23" Type="http://schemas.openxmlformats.org/officeDocument/2006/relationships/image" Target="../media/image8.png"/><Relationship Id="rId28" Type="http://schemas.openxmlformats.org/officeDocument/2006/relationships/image" Target="../media/image13.png"/><Relationship Id="rId10" Type="http://schemas.openxmlformats.org/officeDocument/2006/relationships/tags" Target="../tags/tag30.xml"/><Relationship Id="rId19" Type="http://schemas.openxmlformats.org/officeDocument/2006/relationships/image" Target="../media/image4.png"/><Relationship Id="rId31" Type="http://schemas.openxmlformats.org/officeDocument/2006/relationships/image" Target="../media/image1.png"/><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tags" Target="../tags/tag34.xml"/><Relationship Id="rId22" Type="http://schemas.openxmlformats.org/officeDocument/2006/relationships/image" Target="../media/image7.png"/><Relationship Id="rId27" Type="http://schemas.openxmlformats.org/officeDocument/2006/relationships/image" Target="../media/image12.png"/><Relationship Id="rId30" Type="http://schemas.openxmlformats.org/officeDocument/2006/relationships/image" Target="../media/image1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rgbClr val="F9F8CA"/>
            </a:gs>
            <a:gs pos="4000">
              <a:srgbClr val="4EAADD"/>
            </a:gs>
          </a:gsLst>
          <a:lin ang="1434000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2024/1/31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9" name="图片 8" descr="1"/>
          <p:cNvPicPr>
            <a:picLocks noChangeAspect="1"/>
          </p:cNvPicPr>
          <p:nvPr userDrawn="1"/>
        </p:nvPicPr>
        <p:blipFill>
          <a:blip r:embed="rId12"/>
          <a:stretch>
            <a:fillRect/>
          </a:stretch>
        </p:blipFill>
        <p:spPr>
          <a:xfrm>
            <a:off x="9345930" y="-76200"/>
            <a:ext cx="1922780" cy="1222375"/>
          </a:xfrm>
          <a:prstGeom prst="rect">
            <a:avLst/>
          </a:prstGeom>
        </p:spPr>
      </p:pic>
      <p:pic>
        <p:nvPicPr>
          <p:cNvPr id="11" name="图片 10" descr="2F02A66E31BF084FE340463BB47_B9A95F73_185BC"/>
          <p:cNvPicPr>
            <a:picLocks noChangeAspect="1"/>
          </p:cNvPicPr>
          <p:nvPr userDrawn="1"/>
        </p:nvPicPr>
        <p:blipFill>
          <a:blip r:embed="rId13"/>
          <a:srcRect l="27678" r="29463"/>
          <a:stretch>
            <a:fillRect/>
          </a:stretch>
        </p:blipFill>
        <p:spPr>
          <a:xfrm>
            <a:off x="10914698" y="-76200"/>
            <a:ext cx="1372235" cy="1372235"/>
          </a:xfrm>
          <a:prstGeom prst="rect">
            <a:avLst/>
          </a:prstGeom>
        </p:spPr>
      </p:pic>
      <p:pic>
        <p:nvPicPr>
          <p:cNvPr id="13" name="图片 12" descr="微信图片_20240129231814"/>
          <p:cNvPicPr>
            <a:picLocks noChangeAspect="1"/>
          </p:cNvPicPr>
          <p:nvPr userDrawn="1"/>
        </p:nvPicPr>
        <p:blipFill>
          <a:blip r:embed="rId14"/>
          <a:stretch>
            <a:fillRect/>
          </a:stretch>
        </p:blipFill>
        <p:spPr>
          <a:xfrm>
            <a:off x="0" y="5962650"/>
            <a:ext cx="2257425" cy="8953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100000">
              <a:srgbClr val="F9F8CA"/>
            </a:gs>
            <a:gs pos="4000">
              <a:srgbClr val="4EAADD"/>
            </a:gs>
          </a:gsLst>
          <a:lin ang="14340000" scaled="1"/>
        </a:gra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2024/1/31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9" name="图片 8" descr="1"/>
          <p:cNvPicPr>
            <a:picLocks noChangeAspect="1"/>
          </p:cNvPicPr>
          <p:nvPr userDrawn="1"/>
        </p:nvPicPr>
        <p:blipFill>
          <a:blip r:embed="rId12"/>
          <a:stretch>
            <a:fillRect/>
          </a:stretch>
        </p:blipFill>
        <p:spPr>
          <a:xfrm>
            <a:off x="9345930" y="-76200"/>
            <a:ext cx="1922780" cy="1222375"/>
          </a:xfrm>
          <a:prstGeom prst="rect">
            <a:avLst/>
          </a:prstGeom>
        </p:spPr>
      </p:pic>
      <p:pic>
        <p:nvPicPr>
          <p:cNvPr id="11" name="图片 10" descr="2F02A66E31BF084FE340463BB47_B9A95F73_185BC"/>
          <p:cNvPicPr>
            <a:picLocks noChangeAspect="1"/>
          </p:cNvPicPr>
          <p:nvPr userDrawn="1"/>
        </p:nvPicPr>
        <p:blipFill>
          <a:blip r:embed="rId13"/>
          <a:srcRect l="27678" r="29463"/>
          <a:stretch>
            <a:fillRect/>
          </a:stretch>
        </p:blipFill>
        <p:spPr>
          <a:xfrm>
            <a:off x="10914698" y="-76200"/>
            <a:ext cx="1372235" cy="1372235"/>
          </a:xfrm>
          <a:prstGeom prst="rect">
            <a:avLst/>
          </a:prstGeom>
        </p:spPr>
      </p:pic>
      <p:sp>
        <p:nvSpPr>
          <p:cNvPr id="7" name="文本框 6"/>
          <p:cNvSpPr txBox="1"/>
          <p:nvPr userDrawn="1">
            <p:custDataLst>
              <p:tags r:id="rId3"/>
            </p:custDataLst>
          </p:nvPr>
        </p:nvSpPr>
        <p:spPr>
          <a:xfrm>
            <a:off x="2119630" y="858520"/>
            <a:ext cx="4064000" cy="768350"/>
          </a:xfrm>
          <a:prstGeom prst="rect">
            <a:avLst/>
          </a:prstGeom>
          <a:noFill/>
        </p:spPr>
        <p:txBody>
          <a:bodyPr wrap="square" rtlCol="0">
            <a:spAutoFit/>
          </a:bodyPr>
          <a:lstStyle/>
          <a:p>
            <a:r>
              <a:rPr lang="zh-CN" altLang="en-US" sz="4400" b="1">
                <a:latin typeface="等线" panose="02010600030101010101" charset="-122"/>
                <a:ea typeface="等线" panose="02010600030101010101" charset="-122"/>
                <a:cs typeface="等线" panose="02010600030101010101" charset="-122"/>
              </a:rPr>
              <a:t>目录</a:t>
            </a:r>
            <a:r>
              <a:rPr lang="en-US" altLang="zh-CN" sz="4400" b="1">
                <a:latin typeface="等线" panose="02010600030101010101" charset="-122"/>
                <a:ea typeface="等线" panose="02010600030101010101" charset="-122"/>
                <a:cs typeface="等线" panose="02010600030101010101" charset="-122"/>
              </a:rPr>
              <a:t>contents</a:t>
            </a:r>
          </a:p>
        </p:txBody>
      </p:sp>
      <p:pic>
        <p:nvPicPr>
          <p:cNvPr id="8" name="图片 7" descr="微信图片_20240129231428"/>
          <p:cNvPicPr>
            <a:picLocks noChangeAspect="1"/>
          </p:cNvPicPr>
          <p:nvPr userDrawn="1">
            <p:custDataLst>
              <p:tags r:id="rId4"/>
            </p:custDataLst>
          </p:nvPr>
        </p:nvPicPr>
        <p:blipFill>
          <a:blip r:embed="rId14"/>
          <a:stretch>
            <a:fillRect/>
          </a:stretch>
        </p:blipFill>
        <p:spPr>
          <a:xfrm>
            <a:off x="1966595" y="1674495"/>
            <a:ext cx="1038225" cy="828675"/>
          </a:xfrm>
          <a:prstGeom prst="rect">
            <a:avLst/>
          </a:prstGeom>
        </p:spPr>
      </p:pic>
      <p:pic>
        <p:nvPicPr>
          <p:cNvPr id="10" name="图片 9" descr="微信图片_20240129231433"/>
          <p:cNvPicPr>
            <a:picLocks noChangeAspect="1"/>
          </p:cNvPicPr>
          <p:nvPr userDrawn="1">
            <p:custDataLst>
              <p:tags r:id="rId5"/>
            </p:custDataLst>
          </p:nvPr>
        </p:nvPicPr>
        <p:blipFill>
          <a:blip r:embed="rId15"/>
          <a:stretch>
            <a:fillRect/>
          </a:stretch>
        </p:blipFill>
        <p:spPr>
          <a:xfrm>
            <a:off x="2242820" y="2837180"/>
            <a:ext cx="523875" cy="552450"/>
          </a:xfrm>
          <a:prstGeom prst="rect">
            <a:avLst/>
          </a:prstGeom>
        </p:spPr>
      </p:pic>
      <p:pic>
        <p:nvPicPr>
          <p:cNvPr id="12" name="图片 11" descr="微信图片_20240129231438"/>
          <p:cNvPicPr>
            <a:picLocks noChangeAspect="1"/>
          </p:cNvPicPr>
          <p:nvPr userDrawn="1">
            <p:custDataLst>
              <p:tags r:id="rId6"/>
            </p:custDataLst>
          </p:nvPr>
        </p:nvPicPr>
        <p:blipFill>
          <a:blip r:embed="rId16"/>
          <a:stretch>
            <a:fillRect/>
          </a:stretch>
        </p:blipFill>
        <p:spPr>
          <a:xfrm>
            <a:off x="1814830" y="3752215"/>
            <a:ext cx="1533525" cy="809625"/>
          </a:xfrm>
          <a:prstGeom prst="rect">
            <a:avLst/>
          </a:prstGeom>
        </p:spPr>
      </p:pic>
      <p:pic>
        <p:nvPicPr>
          <p:cNvPr id="14" name="图片 13" descr="微信图片_202401292317303"/>
          <p:cNvPicPr>
            <a:picLocks noChangeAspect="1"/>
          </p:cNvPicPr>
          <p:nvPr userDrawn="1">
            <p:custDataLst>
              <p:tags r:id="rId7"/>
            </p:custDataLst>
          </p:nvPr>
        </p:nvPicPr>
        <p:blipFill>
          <a:blip r:embed="rId17"/>
          <a:stretch>
            <a:fillRect/>
          </a:stretch>
        </p:blipFill>
        <p:spPr>
          <a:xfrm>
            <a:off x="1905000" y="4667250"/>
            <a:ext cx="1257300" cy="857250"/>
          </a:xfrm>
          <a:prstGeom prst="rect">
            <a:avLst/>
          </a:prstGeom>
        </p:spPr>
      </p:pic>
      <p:pic>
        <p:nvPicPr>
          <p:cNvPr id="13" name="图片 12" descr="微信图片_20240129231730"/>
          <p:cNvPicPr>
            <a:picLocks noChangeAspect="1"/>
          </p:cNvPicPr>
          <p:nvPr userDrawn="1">
            <p:custDataLst>
              <p:tags r:id="rId8"/>
            </p:custDataLst>
          </p:nvPr>
        </p:nvPicPr>
        <p:blipFill>
          <a:blip r:embed="rId18"/>
          <a:stretch>
            <a:fillRect/>
          </a:stretch>
        </p:blipFill>
        <p:spPr>
          <a:xfrm>
            <a:off x="5002530" y="1670685"/>
            <a:ext cx="1181100" cy="876300"/>
          </a:xfrm>
          <a:prstGeom prst="rect">
            <a:avLst/>
          </a:prstGeom>
        </p:spPr>
      </p:pic>
      <p:pic>
        <p:nvPicPr>
          <p:cNvPr id="16" name="图片 15" descr="微信图片_202401292317441"/>
          <p:cNvPicPr>
            <a:picLocks noChangeAspect="1"/>
          </p:cNvPicPr>
          <p:nvPr userDrawn="1">
            <p:custDataLst>
              <p:tags r:id="rId9"/>
            </p:custDataLst>
          </p:nvPr>
        </p:nvPicPr>
        <p:blipFill>
          <a:blip r:embed="rId19"/>
          <a:stretch>
            <a:fillRect/>
          </a:stretch>
        </p:blipFill>
        <p:spPr>
          <a:xfrm>
            <a:off x="4991100" y="2761615"/>
            <a:ext cx="1152525" cy="838200"/>
          </a:xfrm>
          <a:prstGeom prst="rect">
            <a:avLst/>
          </a:prstGeom>
        </p:spPr>
      </p:pic>
      <p:pic>
        <p:nvPicPr>
          <p:cNvPr id="18" name="图片 17" descr="微信图片_202401292317443"/>
          <p:cNvPicPr>
            <a:picLocks noChangeAspect="1"/>
          </p:cNvPicPr>
          <p:nvPr userDrawn="1">
            <p:custDataLst>
              <p:tags r:id="rId10"/>
            </p:custDataLst>
          </p:nvPr>
        </p:nvPicPr>
        <p:blipFill>
          <a:blip r:embed="rId20"/>
          <a:stretch>
            <a:fillRect/>
          </a:stretch>
        </p:blipFill>
        <p:spPr>
          <a:xfrm>
            <a:off x="5066665" y="3766820"/>
            <a:ext cx="819150" cy="762000"/>
          </a:xfrm>
          <a:prstGeom prst="rect">
            <a:avLst/>
          </a:prstGeom>
        </p:spPr>
      </p:pic>
      <p:pic>
        <p:nvPicPr>
          <p:cNvPr id="15" name="图片 14" descr="微信图片_202401292317304"/>
          <p:cNvPicPr>
            <a:picLocks noChangeAspect="1"/>
          </p:cNvPicPr>
          <p:nvPr userDrawn="1">
            <p:custDataLst>
              <p:tags r:id="rId11"/>
            </p:custDataLst>
          </p:nvPr>
        </p:nvPicPr>
        <p:blipFill>
          <a:blip r:embed="rId21"/>
          <a:stretch>
            <a:fillRect/>
          </a:stretch>
        </p:blipFill>
        <p:spPr>
          <a:xfrm>
            <a:off x="5019040" y="4766310"/>
            <a:ext cx="1190625" cy="866775"/>
          </a:xfrm>
          <a:prstGeom prst="rect">
            <a:avLst/>
          </a:prstGeom>
        </p:spPr>
      </p:pic>
    </p:spTree>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100000">
              <a:srgbClr val="F9F8CA"/>
            </a:gs>
            <a:gs pos="4000">
              <a:srgbClr val="4EAADD"/>
            </a:gs>
          </a:gsLst>
          <a:lin ang="14340000" scaled="0"/>
        </a:gra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2024/1/31</a:t>
            </a:fld>
            <a:endParaRPr lang="zh-CN" altLang="en-US"/>
          </a:p>
        </p:txBody>
      </p:sp>
      <p:sp>
        <p:nvSpPr>
          <p:cNvPr id="5" name="页脚占位符 4"/>
          <p:cNvSpPr>
            <a:spLocks noGrp="1"/>
          </p:cNvSpPr>
          <p:nvPr>
            <p:ph type="ftr" sz="quarter" idx="3"/>
            <p:custDataLst>
              <p:tags r:id="rId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pic>
        <p:nvPicPr>
          <p:cNvPr id="7" name="图片 6" descr="微信图片_20240129231428"/>
          <p:cNvPicPr>
            <a:picLocks noChangeAspect="1"/>
          </p:cNvPicPr>
          <p:nvPr userDrawn="1">
            <p:custDataLst>
              <p:tags r:id="rId7"/>
            </p:custDataLst>
          </p:nvPr>
        </p:nvPicPr>
        <p:blipFill>
          <a:blip r:embed="rId19"/>
          <a:stretch>
            <a:fillRect/>
          </a:stretch>
        </p:blipFill>
        <p:spPr>
          <a:xfrm>
            <a:off x="356235" y="1061085"/>
            <a:ext cx="1038225" cy="828675"/>
          </a:xfrm>
          <a:prstGeom prst="rect">
            <a:avLst/>
          </a:prstGeom>
        </p:spPr>
      </p:pic>
      <p:pic>
        <p:nvPicPr>
          <p:cNvPr id="8" name="图片 7" descr="微信图片_20240129231433"/>
          <p:cNvPicPr>
            <a:picLocks noChangeAspect="1"/>
          </p:cNvPicPr>
          <p:nvPr userDrawn="1">
            <p:custDataLst>
              <p:tags r:id="rId8"/>
            </p:custDataLst>
          </p:nvPr>
        </p:nvPicPr>
        <p:blipFill>
          <a:blip r:embed="rId20"/>
          <a:stretch>
            <a:fillRect/>
          </a:stretch>
        </p:blipFill>
        <p:spPr>
          <a:xfrm>
            <a:off x="1524635" y="1247140"/>
            <a:ext cx="523875" cy="552450"/>
          </a:xfrm>
          <a:prstGeom prst="rect">
            <a:avLst/>
          </a:prstGeom>
        </p:spPr>
      </p:pic>
      <p:pic>
        <p:nvPicPr>
          <p:cNvPr id="9" name="图片 8" descr="微信图片_20240129231438"/>
          <p:cNvPicPr>
            <a:picLocks noChangeAspect="1"/>
          </p:cNvPicPr>
          <p:nvPr userDrawn="1">
            <p:custDataLst>
              <p:tags r:id="rId9"/>
            </p:custDataLst>
          </p:nvPr>
        </p:nvPicPr>
        <p:blipFill>
          <a:blip r:embed="rId21"/>
          <a:stretch>
            <a:fillRect/>
          </a:stretch>
        </p:blipFill>
        <p:spPr>
          <a:xfrm>
            <a:off x="2048510" y="1099185"/>
            <a:ext cx="1533525" cy="809625"/>
          </a:xfrm>
          <a:prstGeom prst="rect">
            <a:avLst/>
          </a:prstGeom>
        </p:spPr>
      </p:pic>
      <p:pic>
        <p:nvPicPr>
          <p:cNvPr id="11" name="图片 10" descr="微信图片_20240129231744"/>
          <p:cNvPicPr>
            <a:picLocks noChangeAspect="1"/>
          </p:cNvPicPr>
          <p:nvPr userDrawn="1">
            <p:custDataLst>
              <p:tags r:id="rId10"/>
            </p:custDataLst>
          </p:nvPr>
        </p:nvPicPr>
        <p:blipFill>
          <a:blip r:embed="rId22"/>
          <a:stretch>
            <a:fillRect/>
          </a:stretch>
        </p:blipFill>
        <p:spPr>
          <a:xfrm>
            <a:off x="4004945" y="1032510"/>
            <a:ext cx="1466850" cy="838200"/>
          </a:xfrm>
          <a:prstGeom prst="rect">
            <a:avLst/>
          </a:prstGeom>
        </p:spPr>
      </p:pic>
      <p:pic>
        <p:nvPicPr>
          <p:cNvPr id="12" name="图片 11" descr="微信图片_202401292317301"/>
          <p:cNvPicPr>
            <a:picLocks noChangeAspect="1"/>
          </p:cNvPicPr>
          <p:nvPr userDrawn="1">
            <p:custDataLst>
              <p:tags r:id="rId11"/>
            </p:custDataLst>
          </p:nvPr>
        </p:nvPicPr>
        <p:blipFill>
          <a:blip r:embed="rId23"/>
          <a:stretch>
            <a:fillRect/>
          </a:stretch>
        </p:blipFill>
        <p:spPr>
          <a:xfrm>
            <a:off x="4955540" y="1099185"/>
            <a:ext cx="1228725" cy="819150"/>
          </a:xfrm>
          <a:prstGeom prst="rect">
            <a:avLst/>
          </a:prstGeom>
        </p:spPr>
      </p:pic>
      <p:pic>
        <p:nvPicPr>
          <p:cNvPr id="13" name="图片 12" descr="微信图片_202401292317302"/>
          <p:cNvPicPr>
            <a:picLocks noChangeAspect="1"/>
          </p:cNvPicPr>
          <p:nvPr userDrawn="1">
            <p:custDataLst>
              <p:tags r:id="rId12"/>
            </p:custDataLst>
          </p:nvPr>
        </p:nvPicPr>
        <p:blipFill>
          <a:blip r:embed="rId24"/>
          <a:stretch>
            <a:fillRect/>
          </a:stretch>
        </p:blipFill>
        <p:spPr>
          <a:xfrm>
            <a:off x="356235" y="2055495"/>
            <a:ext cx="1143000" cy="809625"/>
          </a:xfrm>
          <a:prstGeom prst="rect">
            <a:avLst/>
          </a:prstGeom>
        </p:spPr>
      </p:pic>
      <p:pic>
        <p:nvPicPr>
          <p:cNvPr id="14" name="图片 13" descr="微信图片_202401292317303"/>
          <p:cNvPicPr>
            <a:picLocks noChangeAspect="1"/>
          </p:cNvPicPr>
          <p:nvPr userDrawn="1">
            <p:custDataLst>
              <p:tags r:id="rId13"/>
            </p:custDataLst>
          </p:nvPr>
        </p:nvPicPr>
        <p:blipFill>
          <a:blip r:embed="rId25"/>
          <a:stretch>
            <a:fillRect/>
          </a:stretch>
        </p:blipFill>
        <p:spPr>
          <a:xfrm>
            <a:off x="1158240" y="2007870"/>
            <a:ext cx="1257300" cy="857250"/>
          </a:xfrm>
          <a:prstGeom prst="rect">
            <a:avLst/>
          </a:prstGeom>
        </p:spPr>
      </p:pic>
      <p:pic>
        <p:nvPicPr>
          <p:cNvPr id="15" name="图片 14" descr="微信图片_202401292317304"/>
          <p:cNvPicPr>
            <a:picLocks noChangeAspect="1"/>
          </p:cNvPicPr>
          <p:nvPr userDrawn="1">
            <p:custDataLst>
              <p:tags r:id="rId14"/>
            </p:custDataLst>
          </p:nvPr>
        </p:nvPicPr>
        <p:blipFill>
          <a:blip r:embed="rId26"/>
          <a:stretch>
            <a:fillRect/>
          </a:stretch>
        </p:blipFill>
        <p:spPr>
          <a:xfrm>
            <a:off x="2219960" y="2118360"/>
            <a:ext cx="1190625" cy="866775"/>
          </a:xfrm>
          <a:prstGeom prst="rect">
            <a:avLst/>
          </a:prstGeom>
        </p:spPr>
      </p:pic>
      <p:pic>
        <p:nvPicPr>
          <p:cNvPr id="17" name="图片 16" descr="微信图片_202401292317442"/>
          <p:cNvPicPr>
            <a:picLocks noChangeAspect="1"/>
          </p:cNvPicPr>
          <p:nvPr userDrawn="1">
            <p:custDataLst>
              <p:tags r:id="rId15"/>
            </p:custDataLst>
          </p:nvPr>
        </p:nvPicPr>
        <p:blipFill>
          <a:blip r:embed="rId27"/>
          <a:stretch>
            <a:fillRect/>
          </a:stretch>
        </p:blipFill>
        <p:spPr>
          <a:xfrm>
            <a:off x="3011805" y="2055495"/>
            <a:ext cx="1371600" cy="866775"/>
          </a:xfrm>
          <a:prstGeom prst="rect">
            <a:avLst/>
          </a:prstGeom>
        </p:spPr>
      </p:pic>
      <p:pic>
        <p:nvPicPr>
          <p:cNvPr id="10" name="图片 9" descr="微信图片_20240129231730"/>
          <p:cNvPicPr>
            <a:picLocks noChangeAspect="1"/>
          </p:cNvPicPr>
          <p:nvPr userDrawn="1">
            <p:custDataLst>
              <p:tags r:id="rId16"/>
            </p:custDataLst>
          </p:nvPr>
        </p:nvPicPr>
        <p:blipFill>
          <a:blip r:embed="rId28"/>
          <a:stretch>
            <a:fillRect/>
          </a:stretch>
        </p:blipFill>
        <p:spPr>
          <a:xfrm>
            <a:off x="3202305" y="1042035"/>
            <a:ext cx="1181100" cy="876300"/>
          </a:xfrm>
          <a:prstGeom prst="rect">
            <a:avLst/>
          </a:prstGeom>
        </p:spPr>
      </p:pic>
      <p:pic>
        <p:nvPicPr>
          <p:cNvPr id="16" name="图片 15" descr="微信图片_202401292317441"/>
          <p:cNvPicPr>
            <a:picLocks noChangeAspect="1"/>
          </p:cNvPicPr>
          <p:nvPr userDrawn="1">
            <p:custDataLst>
              <p:tags r:id="rId17"/>
            </p:custDataLst>
          </p:nvPr>
        </p:nvPicPr>
        <p:blipFill>
          <a:blip r:embed="rId29"/>
          <a:stretch>
            <a:fillRect/>
          </a:stretch>
        </p:blipFill>
        <p:spPr>
          <a:xfrm>
            <a:off x="4114800" y="2146935"/>
            <a:ext cx="1152525" cy="838200"/>
          </a:xfrm>
          <a:prstGeom prst="rect">
            <a:avLst/>
          </a:prstGeom>
        </p:spPr>
      </p:pic>
      <p:pic>
        <p:nvPicPr>
          <p:cNvPr id="18" name="图片 17" descr="微信图片_202401292317443"/>
          <p:cNvPicPr>
            <a:picLocks noChangeAspect="1"/>
          </p:cNvPicPr>
          <p:nvPr userDrawn="1">
            <p:custDataLst>
              <p:tags r:id="rId18"/>
            </p:custDataLst>
          </p:nvPr>
        </p:nvPicPr>
        <p:blipFill>
          <a:blip r:embed="rId30"/>
          <a:stretch>
            <a:fillRect/>
          </a:stretch>
        </p:blipFill>
        <p:spPr>
          <a:xfrm>
            <a:off x="5085080" y="2118360"/>
            <a:ext cx="819150" cy="762000"/>
          </a:xfrm>
          <a:prstGeom prst="rect">
            <a:avLst/>
          </a:prstGeom>
        </p:spPr>
      </p:pic>
      <p:pic>
        <p:nvPicPr>
          <p:cNvPr id="19" name="图片 18" descr="1"/>
          <p:cNvPicPr>
            <a:picLocks noChangeAspect="1"/>
          </p:cNvPicPr>
          <p:nvPr userDrawn="1"/>
        </p:nvPicPr>
        <p:blipFill>
          <a:blip r:embed="rId31"/>
          <a:stretch>
            <a:fillRect/>
          </a:stretch>
        </p:blipFill>
        <p:spPr>
          <a:xfrm>
            <a:off x="7179945" y="1247140"/>
            <a:ext cx="2457450" cy="1562100"/>
          </a:xfrm>
          <a:prstGeom prst="rect">
            <a:avLst/>
          </a:prstGeom>
        </p:spPr>
      </p:pic>
      <p:pic>
        <p:nvPicPr>
          <p:cNvPr id="20" name="图片 19" descr="微信图片_20240129231814"/>
          <p:cNvPicPr>
            <a:picLocks noChangeAspect="1"/>
          </p:cNvPicPr>
          <p:nvPr userDrawn="1"/>
        </p:nvPicPr>
        <p:blipFill>
          <a:blip r:embed="rId32"/>
          <a:stretch>
            <a:fillRect/>
          </a:stretch>
        </p:blipFill>
        <p:spPr>
          <a:xfrm>
            <a:off x="7379970" y="3228340"/>
            <a:ext cx="2257425" cy="895350"/>
          </a:xfrm>
          <a:prstGeom prst="rect">
            <a:avLst/>
          </a:prstGeom>
        </p:spPr>
      </p:pic>
    </p:spTree>
    <p:custDataLst>
      <p:tags r:id="rId3"/>
    </p:custData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hyperlink" Target="http://www.testobio.com/" TargetMode="External"/><Relationship Id="rId4" Type="http://schemas.openxmlformats.org/officeDocument/2006/relationships/hyperlink" Target="https://testobio.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hyperlink" Target="http://www.testobio.com/" TargetMode="External"/><Relationship Id="rId4" Type="http://schemas.openxmlformats.org/officeDocument/2006/relationships/hyperlink" Target="https://testobio.com/"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hyperlink" Target="http://www.testobio.com/" TargetMode="External"/><Relationship Id="rId4" Type="http://schemas.openxmlformats.org/officeDocument/2006/relationships/hyperlink" Target="https://testobio.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image" Target="../media/image5.png"/><Relationship Id="rId18" Type="http://schemas.openxmlformats.org/officeDocument/2006/relationships/image" Target="../media/image15.png"/><Relationship Id="rId3" Type="http://schemas.openxmlformats.org/officeDocument/2006/relationships/tags" Target="../tags/tag41.xml"/><Relationship Id="rId21" Type="http://schemas.openxmlformats.org/officeDocument/2006/relationships/image" Target="../media/image22.png"/><Relationship Id="rId7" Type="http://schemas.openxmlformats.org/officeDocument/2006/relationships/tags" Target="../tags/tag45.xml"/><Relationship Id="rId12" Type="http://schemas.openxmlformats.org/officeDocument/2006/relationships/image" Target="../media/image4.png"/><Relationship Id="rId17" Type="http://schemas.openxmlformats.org/officeDocument/2006/relationships/image" Target="../media/image14.png"/><Relationship Id="rId2" Type="http://schemas.openxmlformats.org/officeDocument/2006/relationships/tags" Target="../tags/tag40.xml"/><Relationship Id="rId16" Type="http://schemas.openxmlformats.org/officeDocument/2006/relationships/image" Target="../media/image13.png"/><Relationship Id="rId20" Type="http://schemas.openxmlformats.org/officeDocument/2006/relationships/image" Target="../media/image21.png"/><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notesSlide" Target="../notesSlides/notesSlide6.xml"/><Relationship Id="rId5" Type="http://schemas.openxmlformats.org/officeDocument/2006/relationships/tags" Target="../tags/tag43.xml"/><Relationship Id="rId15" Type="http://schemas.openxmlformats.org/officeDocument/2006/relationships/image" Target="../media/image10.png"/><Relationship Id="rId10" Type="http://schemas.openxmlformats.org/officeDocument/2006/relationships/slideLayout" Target="../slideLayouts/slideLayout1.xml"/><Relationship Id="rId19" Type="http://schemas.openxmlformats.org/officeDocument/2006/relationships/image" Target="../media/image11.png"/><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t>IGEM </a:t>
            </a:r>
            <a:r>
              <a:rPr lang="zh-CN" altLang="en-US" b="1" dirty="0"/>
              <a:t>项目汇报</a:t>
            </a:r>
          </a:p>
        </p:txBody>
      </p:sp>
      <p:sp>
        <p:nvSpPr>
          <p:cNvPr id="3" name="副标题 2"/>
          <p:cNvSpPr>
            <a:spLocks noGrp="1"/>
          </p:cNvSpPr>
          <p:nvPr>
            <p:ph type="subTitle" idx="1"/>
          </p:nvPr>
        </p:nvSpPr>
        <p:spPr/>
        <p:txBody>
          <a:bodyPr/>
          <a:lstStyle/>
          <a:p>
            <a:r>
              <a:rPr lang="zh-CN" altLang="en-US" b="1" dirty="0"/>
              <a:t>鹿为民</a:t>
            </a:r>
            <a:endParaRPr lang="en-US" altLang="zh-CN" b="1" dirty="0"/>
          </a:p>
          <a:p>
            <a:r>
              <a:rPr lang="en-US" altLang="zh-CN" b="1" dirty="0"/>
              <a:t>2024</a:t>
            </a:r>
            <a:r>
              <a:rPr lang="zh-CN" altLang="en-US" b="1" dirty="0"/>
              <a:t>年</a:t>
            </a:r>
            <a:r>
              <a:rPr lang="en-US" altLang="zh-CN" b="1" dirty="0"/>
              <a:t>1</a:t>
            </a:r>
            <a:r>
              <a:rPr lang="zh-CN" altLang="en-US" b="1" dirty="0"/>
              <a:t>月</a:t>
            </a:r>
            <a:r>
              <a:rPr lang="en-US" altLang="zh-CN" b="1" dirty="0"/>
              <a:t>31</a:t>
            </a:r>
            <a:r>
              <a:rPr lang="zh-CN" altLang="en-US" b="1" dirty="0"/>
              <a:t>日</a:t>
            </a:r>
          </a:p>
        </p:txBody>
      </p:sp>
      <p:sp>
        <p:nvSpPr>
          <p:cNvPr id="4" name="灯片编号占位符 3"/>
          <p:cNvSpPr>
            <a:spLocks noGrp="1"/>
          </p:cNvSpPr>
          <p:nvPr>
            <p:ph type="sldNum" sz="quarter" idx="12"/>
          </p:nvPr>
        </p:nvSpPr>
        <p:spPr/>
        <p:txBody>
          <a:bodyPr/>
          <a:lstStyle/>
          <a:p>
            <a:fld id="{565CE74E-AB26-4998-AD42-012C4C1AD076}" type="slidenum">
              <a:rPr lang="zh-CN" altLang="en-US" smtClean="0"/>
              <a:t>1</a:t>
            </a:fld>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10</a:t>
            </a:fld>
            <a:endParaRPr lang="zh-CN" altLang="en-US"/>
          </a:p>
        </p:txBody>
      </p:sp>
      <p:pic>
        <p:nvPicPr>
          <p:cNvPr id="6" name="图片 5">
            <a:extLst>
              <a:ext uri="{FF2B5EF4-FFF2-40B4-BE49-F238E27FC236}">
                <a16:creationId xmlns:a16="http://schemas.microsoft.com/office/drawing/2014/main" id="{279F8C2D-4F77-E81C-71A6-34785F0FC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313"/>
            <a:ext cx="3518452" cy="6858000"/>
          </a:xfrm>
          <a:prstGeom prst="rect">
            <a:avLst/>
          </a:prstGeom>
        </p:spPr>
      </p:pic>
      <p:sp>
        <p:nvSpPr>
          <p:cNvPr id="8" name="文本框 7">
            <a:extLst>
              <a:ext uri="{FF2B5EF4-FFF2-40B4-BE49-F238E27FC236}">
                <a16:creationId xmlns:a16="http://schemas.microsoft.com/office/drawing/2014/main" id="{90536F94-03DE-5561-18DA-06FA1421092F}"/>
              </a:ext>
            </a:extLst>
          </p:cNvPr>
          <p:cNvSpPr txBox="1"/>
          <p:nvPr/>
        </p:nvSpPr>
        <p:spPr>
          <a:xfrm>
            <a:off x="4284443" y="1443319"/>
            <a:ext cx="7708635" cy="4654351"/>
          </a:xfrm>
          <a:prstGeom prst="rect">
            <a:avLst/>
          </a:prstGeom>
          <a:noFill/>
        </p:spPr>
        <p:txBody>
          <a:bodyPr wrap="square">
            <a:spAutoFit/>
          </a:bodyPr>
          <a:lstStyle/>
          <a:p>
            <a:pPr algn="l">
              <a:lnSpc>
                <a:spcPct val="150000"/>
              </a:lnSpc>
            </a:pPr>
            <a:r>
              <a:rPr lang="zh-CN" altLang="en-US" sz="2000" b="0" i="0" dirty="0">
                <a:solidFill>
                  <a:srgbClr val="333333"/>
                </a:solidFill>
                <a:effectLst/>
                <a:latin typeface="Sitka Text" pitchFamily="2" charset="0"/>
              </a:rPr>
              <a:t>活菌疗法（</a:t>
            </a:r>
            <a:r>
              <a:rPr lang="en-US" altLang="zh-CN" sz="2000" b="0" i="0" dirty="0">
                <a:solidFill>
                  <a:srgbClr val="333333"/>
                </a:solidFill>
                <a:effectLst/>
                <a:latin typeface="Sitka Text" pitchFamily="2" charset="0"/>
              </a:rPr>
              <a:t>live bacteria therapy</a:t>
            </a:r>
            <a:r>
              <a:rPr lang="zh-CN" altLang="en-US" sz="2000" b="0" i="0" dirty="0">
                <a:solidFill>
                  <a:srgbClr val="333333"/>
                </a:solidFill>
                <a:effectLst/>
                <a:latin typeface="Sitka Text" pitchFamily="2" charset="0"/>
              </a:rPr>
              <a:t>）正在成为癌症治疗领域的一种有前途的策略。</a:t>
            </a:r>
            <a:endParaRPr lang="en-US" altLang="zh-CN" sz="2000" b="0" i="0" dirty="0">
              <a:solidFill>
                <a:srgbClr val="333333"/>
              </a:solidFill>
              <a:effectLst/>
              <a:latin typeface="Sitka Text" pitchFamily="2" charset="0"/>
            </a:endParaRPr>
          </a:p>
          <a:p>
            <a:pPr algn="l">
              <a:lnSpc>
                <a:spcPct val="150000"/>
              </a:lnSpc>
            </a:pPr>
            <a:r>
              <a:rPr lang="zh-CN" altLang="en-US" sz="2000" b="0" i="0" dirty="0">
                <a:solidFill>
                  <a:srgbClr val="333333"/>
                </a:solidFill>
                <a:effectLst/>
                <a:latin typeface="Sitka Text" pitchFamily="2" charset="0"/>
              </a:rPr>
              <a:t>一些细菌，如</a:t>
            </a:r>
            <a:r>
              <a:rPr lang="zh-CN" altLang="en-US" sz="2000" b="0" i="1" dirty="0">
                <a:solidFill>
                  <a:srgbClr val="333333"/>
                </a:solidFill>
                <a:effectLst/>
                <a:latin typeface="Sitka Text" pitchFamily="2" charset="0"/>
              </a:rPr>
              <a:t>大肠杆</a:t>
            </a:r>
            <a:r>
              <a:rPr lang="zh-CN" altLang="en-US" sz="2000" b="0" i="0" dirty="0">
                <a:solidFill>
                  <a:srgbClr val="333333"/>
                </a:solidFill>
                <a:effectLst/>
                <a:latin typeface="Sitka Text" pitchFamily="2" charset="0"/>
              </a:rPr>
              <a:t>菌、</a:t>
            </a:r>
            <a:r>
              <a:rPr lang="zh-CN" altLang="en-US" sz="2000" b="0" i="1" dirty="0">
                <a:solidFill>
                  <a:srgbClr val="333333"/>
                </a:solidFill>
                <a:effectLst/>
                <a:latin typeface="Sitka Text" pitchFamily="2" charset="0"/>
              </a:rPr>
              <a:t>沙门氏</a:t>
            </a:r>
            <a:r>
              <a:rPr lang="zh-CN" altLang="en-US" sz="2000" b="0" i="0" dirty="0">
                <a:solidFill>
                  <a:srgbClr val="333333"/>
                </a:solidFill>
                <a:effectLst/>
                <a:latin typeface="Sitka Text" pitchFamily="2" charset="0"/>
              </a:rPr>
              <a:t>菌和</a:t>
            </a:r>
            <a:r>
              <a:rPr lang="zh-CN" altLang="en-US" sz="2000" b="0" i="1" dirty="0">
                <a:solidFill>
                  <a:srgbClr val="333333"/>
                </a:solidFill>
                <a:effectLst/>
                <a:latin typeface="Sitka Text" pitchFamily="2" charset="0"/>
              </a:rPr>
              <a:t>李斯特菌</a:t>
            </a:r>
            <a:r>
              <a:rPr lang="zh-CN" altLang="en-US" sz="2000" b="0" i="0" dirty="0">
                <a:solidFill>
                  <a:srgbClr val="333333"/>
                </a:solidFill>
                <a:effectLst/>
                <a:latin typeface="Sitka Text" pitchFamily="2" charset="0"/>
              </a:rPr>
              <a:t>，具有先天的肿瘤靶向能力。与大多数疗法不同，无论肿瘤的基因组成如何，肿瘤靶向细菌都能保持其有效性。</a:t>
            </a:r>
            <a:endParaRPr lang="en-US" altLang="zh-CN" sz="2000" b="0" i="0" dirty="0">
              <a:solidFill>
                <a:srgbClr val="333333"/>
              </a:solidFill>
              <a:effectLst/>
              <a:latin typeface="Sitka Text" pitchFamily="2" charset="0"/>
            </a:endParaRPr>
          </a:p>
          <a:p>
            <a:pPr algn="l">
              <a:lnSpc>
                <a:spcPct val="150000"/>
              </a:lnSpc>
            </a:pPr>
            <a:r>
              <a:rPr lang="zh-CN" altLang="en-US" sz="2000" b="0" i="0" dirty="0">
                <a:solidFill>
                  <a:srgbClr val="333333"/>
                </a:solidFill>
                <a:effectLst/>
                <a:latin typeface="Sitka Text" pitchFamily="2" charset="0"/>
              </a:rPr>
              <a:t>作为微观的“机器人工厂”，细菌载体可以根据临床需求进行重新编程以生产和输送抗癌药物，作为根除肿瘤的有力武器。当补充其他抗癌疗法时，它可以获得更好的临床结果。</a:t>
            </a:r>
          </a:p>
          <a:p>
            <a:pPr algn="l">
              <a:lnSpc>
                <a:spcPct val="150000"/>
              </a:lnSpc>
            </a:pPr>
            <a:r>
              <a:rPr lang="zh-CN" altLang="en-US" sz="2000" b="0" i="0" dirty="0">
                <a:solidFill>
                  <a:srgbClr val="333333"/>
                </a:solidFill>
                <a:effectLst/>
                <a:latin typeface="Sitka Text" pitchFamily="2" charset="0"/>
              </a:rPr>
              <a:t>因此，北京大学团队</a:t>
            </a:r>
            <a:r>
              <a:rPr lang="en-US" altLang="zh-CN" sz="2000" b="0" i="0" dirty="0">
                <a:solidFill>
                  <a:srgbClr val="333333"/>
                </a:solidFill>
                <a:effectLst/>
                <a:latin typeface="Sitka Text" pitchFamily="2" charset="0"/>
              </a:rPr>
              <a:t>2023</a:t>
            </a:r>
            <a:r>
              <a:rPr lang="zh-CN" altLang="en-US" sz="2000" b="0" i="0" dirty="0">
                <a:solidFill>
                  <a:srgbClr val="333333"/>
                </a:solidFill>
                <a:effectLst/>
                <a:latin typeface="Sitka Text" pitchFamily="2" charset="0"/>
              </a:rPr>
              <a:t>年致力于推进细菌治疗，并引入创新的修改，以彻底改变胰腺癌的治疗。</a:t>
            </a:r>
          </a:p>
        </p:txBody>
      </p:sp>
    </p:spTree>
    <p:extLst>
      <p:ext uri="{BB962C8B-B14F-4D97-AF65-F5344CB8AC3E}">
        <p14:creationId xmlns:p14="http://schemas.microsoft.com/office/powerpoint/2010/main" val="3737504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3234088" y="1437612"/>
            <a:ext cx="8871285" cy="631328"/>
          </a:xfrm>
        </p:spPr>
        <p:txBody>
          <a:bodyPr>
            <a:noAutofit/>
          </a:bodyPr>
          <a:lstStyle/>
          <a:p>
            <a:pPr algn="l">
              <a:lnSpc>
                <a:spcPct val="150000"/>
              </a:lnSpc>
            </a:pPr>
            <a:r>
              <a:rPr lang="zh-CN" altLang="en-US" sz="1400" b="1" i="0" dirty="0">
                <a:effectLst/>
                <a:latin typeface="Sitka Text" pitchFamily="2" charset="0"/>
              </a:rPr>
              <a:t>引入了一个简单而精致的组件，可以实现相对复杂的</a:t>
            </a:r>
            <a:r>
              <a:rPr lang="en-US" altLang="zh-CN" sz="1400" b="1" i="0" dirty="0">
                <a:effectLst/>
                <a:latin typeface="Sitka Text" pitchFamily="2" charset="0"/>
              </a:rPr>
              <a:t>AND</a:t>
            </a:r>
            <a:r>
              <a:rPr lang="zh-CN" altLang="en-US" sz="1400" b="1" i="0" dirty="0">
                <a:effectLst/>
                <a:latin typeface="Sitka Text" pitchFamily="2" charset="0"/>
              </a:rPr>
              <a:t>门功能，感应缺氧和高乳酸。驱动环载体上敲除必需基因（</a:t>
            </a:r>
            <a:r>
              <a:rPr lang="en-US" altLang="zh-CN" sz="1400" b="1" i="0" dirty="0" err="1">
                <a:effectLst/>
                <a:latin typeface="Sitka Text" pitchFamily="2" charset="0"/>
              </a:rPr>
              <a:t>asd</a:t>
            </a:r>
            <a:r>
              <a:rPr lang="zh-CN" altLang="en-US" sz="1400" b="1" i="0" dirty="0">
                <a:effectLst/>
                <a:latin typeface="Sitka Text" pitchFamily="2" charset="0"/>
              </a:rPr>
              <a:t>）的表达。</a:t>
            </a:r>
            <a:r>
              <a:rPr lang="en-US" altLang="zh-CN" sz="1400" b="1" i="0" dirty="0" err="1">
                <a:effectLst/>
                <a:latin typeface="Sitka Text" pitchFamily="2" charset="0"/>
              </a:rPr>
              <a:t>EcN</a:t>
            </a:r>
            <a:r>
              <a:rPr lang="zh-CN" altLang="en-US" sz="1400" b="1" i="0" dirty="0">
                <a:effectLst/>
                <a:latin typeface="Sitka Text" pitchFamily="2" charset="0"/>
              </a:rPr>
              <a:t>，只能在缺氧和乳酸丰富的环境中茁壮成长和繁殖，从而实现胰腺癌的精确靶向。</a:t>
            </a:r>
            <a:endParaRPr lang="zh-CN" altLang="en-US" sz="1400" b="1" dirty="0"/>
          </a:p>
        </p:txBody>
      </p:sp>
      <p:sp>
        <p:nvSpPr>
          <p:cNvPr id="4" name="灯片编号占位符 3"/>
          <p:cNvSpPr>
            <a:spLocks noGrp="1"/>
          </p:cNvSpPr>
          <p:nvPr>
            <p:ph type="sldNum" sz="quarter" idx="12"/>
          </p:nvPr>
        </p:nvSpPr>
        <p:spPr/>
        <p:txBody>
          <a:bodyPr/>
          <a:lstStyle/>
          <a:p>
            <a:fld id="{565CE74E-AB26-4998-AD42-012C4C1AD076}" type="slidenum">
              <a:rPr lang="zh-CN" altLang="en-US" smtClean="0"/>
              <a:t>11</a:t>
            </a:fld>
            <a:endParaRPr lang="zh-CN" altLang="en-US"/>
          </a:p>
        </p:txBody>
      </p:sp>
      <p:pic>
        <p:nvPicPr>
          <p:cNvPr id="6" name="图片 5">
            <a:extLst>
              <a:ext uri="{FF2B5EF4-FFF2-40B4-BE49-F238E27FC236}">
                <a16:creationId xmlns:a16="http://schemas.microsoft.com/office/drawing/2014/main" id="{28C5D738-3C9E-4AA8-D74F-59ABC077ED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27" y="627062"/>
            <a:ext cx="2736023" cy="5257800"/>
          </a:xfrm>
          <a:prstGeom prst="rect">
            <a:avLst/>
          </a:prstGeom>
        </p:spPr>
      </p:pic>
      <p:sp>
        <p:nvSpPr>
          <p:cNvPr id="8" name="文本框 7">
            <a:extLst>
              <a:ext uri="{FF2B5EF4-FFF2-40B4-BE49-F238E27FC236}">
                <a16:creationId xmlns:a16="http://schemas.microsoft.com/office/drawing/2014/main" id="{726196C9-D810-0AD4-ACC1-E62D41898BA2}"/>
              </a:ext>
            </a:extLst>
          </p:cNvPr>
          <p:cNvSpPr txBox="1"/>
          <p:nvPr/>
        </p:nvSpPr>
        <p:spPr>
          <a:xfrm>
            <a:off x="2239878" y="6023828"/>
            <a:ext cx="9637697" cy="830997"/>
          </a:xfrm>
          <a:prstGeom prst="rect">
            <a:avLst/>
          </a:prstGeom>
          <a:noFill/>
        </p:spPr>
        <p:txBody>
          <a:bodyPr wrap="square">
            <a:spAutoFit/>
          </a:bodyPr>
          <a:lstStyle/>
          <a:p>
            <a:pPr algn="l"/>
            <a:r>
              <a:rPr lang="zh-CN" altLang="en-US" sz="1200" b="0" i="0" dirty="0">
                <a:solidFill>
                  <a:srgbClr val="292B2C"/>
                </a:solidFill>
                <a:effectLst/>
                <a:latin typeface="微软雅黑" panose="020B0503020204020204" pitchFamily="34" charset="-122"/>
                <a:ea typeface="微软雅黑" panose="020B0503020204020204" pitchFamily="34" charset="-122"/>
              </a:rPr>
              <a:t>备注：</a:t>
            </a:r>
            <a:endParaRPr lang="en-US" altLang="zh-CN" sz="1200" b="0" i="0" dirty="0">
              <a:solidFill>
                <a:srgbClr val="292B2C"/>
              </a:solidFill>
              <a:effectLst/>
              <a:latin typeface="微软雅黑" panose="020B0503020204020204" pitchFamily="34" charset="-122"/>
              <a:ea typeface="微软雅黑" panose="020B0503020204020204" pitchFamily="34" charset="-122"/>
            </a:endParaRPr>
          </a:p>
          <a:p>
            <a:pPr algn="l"/>
            <a:r>
              <a:rPr lang="en-US" altLang="zh-CN" sz="1200" b="0" i="0" dirty="0">
                <a:solidFill>
                  <a:srgbClr val="292B2C"/>
                </a:solidFill>
                <a:effectLst/>
                <a:latin typeface="微软雅黑" panose="020B0503020204020204" pitchFamily="34" charset="-122"/>
                <a:ea typeface="微软雅黑" panose="020B0503020204020204" pitchFamily="34" charset="-122"/>
              </a:rPr>
              <a:t>1</a:t>
            </a:r>
            <a:r>
              <a:rPr lang="zh-CN" altLang="en-US" sz="1200" b="0" i="0" dirty="0">
                <a:solidFill>
                  <a:srgbClr val="292B2C"/>
                </a:solidFill>
                <a:effectLst/>
                <a:latin typeface="微软雅黑" panose="020B0503020204020204" pitchFamily="34" charset="-122"/>
                <a:ea typeface="微软雅黑" panose="020B0503020204020204" pitchFamily="34" charset="-122"/>
              </a:rPr>
              <a:t>、</a:t>
            </a:r>
            <a:r>
              <a:rPr lang="zh-CN" altLang="en-US" sz="1200" b="0" i="0" u="sng" dirty="0">
                <a:solidFill>
                  <a:srgbClr val="0275D8"/>
                </a:solidFill>
                <a:effectLst/>
                <a:latin typeface="微软雅黑" panose="020B0503020204020204" pitchFamily="34" charset="-122"/>
                <a:ea typeface="微软雅黑" panose="020B0503020204020204" pitchFamily="34" charset="-122"/>
                <a:hlinkClick r:id="rId4"/>
              </a:rPr>
              <a:t>菌株</a:t>
            </a:r>
            <a:r>
              <a:rPr lang="zh-CN" altLang="en-US" sz="1200" b="0" i="0" dirty="0">
                <a:solidFill>
                  <a:srgbClr val="292B2C"/>
                </a:solidFill>
                <a:effectLst/>
                <a:latin typeface="微软雅黑" panose="020B0503020204020204" pitchFamily="34" charset="-122"/>
                <a:ea typeface="微软雅黑" panose="020B0503020204020204" pitchFamily="34" charset="-122"/>
              </a:rPr>
              <a:t>名称：大肠杆菌</a:t>
            </a:r>
            <a:r>
              <a:rPr lang="zh-CN" altLang="en-US" sz="1200" b="0" i="0" u="sng" dirty="0">
                <a:solidFill>
                  <a:srgbClr val="0275D8"/>
                </a:solidFill>
                <a:effectLst/>
                <a:latin typeface="微软雅黑" panose="020B0503020204020204" pitchFamily="34" charset="-122"/>
                <a:ea typeface="微软雅黑" panose="020B0503020204020204" pitchFamily="34" charset="-122"/>
                <a:hlinkClick r:id="rId5"/>
              </a:rPr>
              <a:t>菌株</a:t>
            </a:r>
            <a:r>
              <a:rPr lang="zh-CN" altLang="en-US" sz="1200" b="0" i="0" dirty="0">
                <a:solidFill>
                  <a:srgbClr val="292B2C"/>
                </a:solidFill>
                <a:effectLst/>
                <a:latin typeface="微软雅黑" panose="020B0503020204020204" pitchFamily="34" charset="-122"/>
                <a:ea typeface="微软雅黑" panose="020B0503020204020204" pitchFamily="34" charset="-122"/>
              </a:rPr>
              <a:t> </a:t>
            </a:r>
            <a:r>
              <a:rPr lang="en-US" altLang="zh-CN" sz="1200" b="0" i="0" dirty="0">
                <a:solidFill>
                  <a:srgbClr val="292B2C"/>
                </a:solidFill>
                <a:effectLst/>
                <a:latin typeface="微软雅黑" panose="020B0503020204020204" pitchFamily="34" charset="-122"/>
                <a:ea typeface="微软雅黑" panose="020B0503020204020204" pitchFamily="34" charset="-122"/>
              </a:rPr>
              <a:t>Nissile1917</a:t>
            </a:r>
            <a:r>
              <a:rPr lang="zh-CN" altLang="en-US" sz="1200" b="0" i="0" dirty="0">
                <a:solidFill>
                  <a:srgbClr val="292B2C"/>
                </a:solidFill>
                <a:effectLst/>
                <a:latin typeface="微软雅黑" panose="020B0503020204020204" pitchFamily="34" charset="-122"/>
                <a:ea typeface="微软雅黑" panose="020B0503020204020204" pitchFamily="34" charset="-122"/>
              </a:rPr>
              <a:t>，</a:t>
            </a:r>
            <a:r>
              <a:rPr lang="en-US" altLang="zh-CN" sz="1200" b="0" i="0" dirty="0" err="1">
                <a:solidFill>
                  <a:srgbClr val="292B2C"/>
                </a:solidFill>
                <a:effectLst/>
                <a:latin typeface="微软雅黑" panose="020B0503020204020204" pitchFamily="34" charset="-122"/>
                <a:ea typeface="微软雅黑" panose="020B0503020204020204" pitchFamily="34" charset="-122"/>
              </a:rPr>
              <a:t>EcN</a:t>
            </a:r>
            <a:endParaRPr lang="en-US" altLang="zh-CN" sz="1200" b="0" i="0" dirty="0">
              <a:solidFill>
                <a:srgbClr val="292B2C"/>
              </a:solidFill>
              <a:effectLst/>
              <a:latin typeface="微软雅黑" panose="020B0503020204020204" pitchFamily="34" charset="-122"/>
              <a:ea typeface="微软雅黑" panose="020B0503020204020204" pitchFamily="34" charset="-122"/>
            </a:endParaRPr>
          </a:p>
          <a:p>
            <a:pPr algn="l"/>
            <a:r>
              <a:rPr lang="en-US" altLang="zh-CN" sz="1200" b="0" i="0" dirty="0">
                <a:solidFill>
                  <a:srgbClr val="292B2C"/>
                </a:solidFill>
                <a:effectLst/>
                <a:latin typeface="微软雅黑" panose="020B0503020204020204" pitchFamily="34" charset="-122"/>
                <a:ea typeface="微软雅黑" panose="020B0503020204020204" pitchFamily="34" charset="-122"/>
              </a:rPr>
              <a:t>2</a:t>
            </a:r>
            <a:r>
              <a:rPr lang="zh-CN" altLang="en-US" sz="1200" b="0" i="0" dirty="0">
                <a:solidFill>
                  <a:srgbClr val="292B2C"/>
                </a:solidFill>
                <a:effectLst/>
                <a:latin typeface="微软雅黑" panose="020B0503020204020204" pitchFamily="34" charset="-122"/>
                <a:ea typeface="微软雅黑" panose="020B0503020204020204" pitchFamily="34" charset="-122"/>
              </a:rPr>
              <a:t>、特征说明：野生型</a:t>
            </a:r>
            <a:r>
              <a:rPr lang="zh-CN" altLang="en-US" sz="1200" b="0" i="0" u="sng" dirty="0">
                <a:solidFill>
                  <a:srgbClr val="0275D8"/>
                </a:solidFill>
                <a:effectLst/>
                <a:latin typeface="微软雅黑" panose="020B0503020204020204" pitchFamily="34" charset="-122"/>
                <a:ea typeface="微软雅黑" panose="020B0503020204020204" pitchFamily="34" charset="-122"/>
                <a:hlinkClick r:id="rId5"/>
              </a:rPr>
              <a:t>菌株</a:t>
            </a:r>
            <a:r>
              <a:rPr lang="zh-CN" altLang="en-US" sz="1200" b="0" i="0" dirty="0">
                <a:solidFill>
                  <a:srgbClr val="292B2C"/>
                </a:solidFill>
                <a:effectLst/>
                <a:latin typeface="微软雅黑" panose="020B0503020204020204" pitchFamily="34" charset="-122"/>
                <a:ea typeface="微软雅黑" panose="020B0503020204020204" pitchFamily="34" charset="-122"/>
              </a:rPr>
              <a:t> </a:t>
            </a:r>
            <a:r>
              <a:rPr lang="en-US" altLang="zh-CN" sz="1200" b="0" i="0" dirty="0">
                <a:solidFill>
                  <a:srgbClr val="292B2C"/>
                </a:solidFill>
                <a:effectLst/>
                <a:latin typeface="微软雅黑" panose="020B0503020204020204" pitchFamily="34" charset="-122"/>
                <a:ea typeface="微软雅黑" panose="020B0503020204020204" pitchFamily="34" charset="-122"/>
              </a:rPr>
              <a:t>wild type</a:t>
            </a:r>
            <a:r>
              <a:rPr lang="zh-CN" altLang="en-US" sz="1200" b="0" i="0" dirty="0">
                <a:solidFill>
                  <a:srgbClr val="292B2C"/>
                </a:solidFill>
                <a:effectLst/>
                <a:latin typeface="微软雅黑" panose="020B0503020204020204" pitchFamily="34" charset="-122"/>
                <a:ea typeface="微软雅黑" panose="020B0503020204020204" pitchFamily="34" charset="-122"/>
              </a:rPr>
              <a:t>，一种常用的益生大肠杆菌，是分离于一次志贺菌痢大爆发时候，没有出现腹泻的健康人肠道的一种大肠杆菌。基本为非致病菌，被广泛用于预防传染性腹泻，还具有免疫调节作用。还可以用于基于细菌的肿瘤定向疗法，应用前景广阔。</a:t>
            </a:r>
          </a:p>
        </p:txBody>
      </p:sp>
      <p:pic>
        <p:nvPicPr>
          <p:cNvPr id="4098" name="Picture 2" descr="图3">
            <a:extLst>
              <a:ext uri="{FF2B5EF4-FFF2-40B4-BE49-F238E27FC236}">
                <a16:creationId xmlns:a16="http://schemas.microsoft.com/office/drawing/2014/main" id="{7812C24D-187A-60A3-DF84-CF603521DC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0965" y="179945"/>
            <a:ext cx="3409950" cy="118110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40663732-F31A-53B1-59B6-D95B9B7716CA}"/>
              </a:ext>
            </a:extLst>
          </p:cNvPr>
          <p:cNvSpPr txBox="1"/>
          <p:nvPr/>
        </p:nvSpPr>
        <p:spPr>
          <a:xfrm>
            <a:off x="3038674" y="572176"/>
            <a:ext cx="1482291" cy="369332"/>
          </a:xfrm>
          <a:prstGeom prst="rect">
            <a:avLst/>
          </a:prstGeom>
          <a:noFill/>
        </p:spPr>
        <p:txBody>
          <a:bodyPr wrap="square" rtlCol="0">
            <a:spAutoFit/>
          </a:bodyPr>
          <a:lstStyle/>
          <a:p>
            <a:r>
              <a:rPr lang="zh-CN" altLang="en-US" dirty="0"/>
              <a:t>模型建立</a:t>
            </a:r>
          </a:p>
        </p:txBody>
      </p:sp>
      <p:sp>
        <p:nvSpPr>
          <p:cNvPr id="10" name="文本框 9">
            <a:extLst>
              <a:ext uri="{FF2B5EF4-FFF2-40B4-BE49-F238E27FC236}">
                <a16:creationId xmlns:a16="http://schemas.microsoft.com/office/drawing/2014/main" id="{1F592F1A-0A4F-E135-923F-3098B9E13CCC}"/>
              </a:ext>
            </a:extLst>
          </p:cNvPr>
          <p:cNvSpPr txBox="1"/>
          <p:nvPr/>
        </p:nvSpPr>
        <p:spPr>
          <a:xfrm>
            <a:off x="10558913" y="3255962"/>
            <a:ext cx="1482291" cy="369332"/>
          </a:xfrm>
          <a:prstGeom prst="rect">
            <a:avLst/>
          </a:prstGeom>
          <a:noFill/>
        </p:spPr>
        <p:txBody>
          <a:bodyPr wrap="square" rtlCol="0">
            <a:spAutoFit/>
          </a:bodyPr>
          <a:lstStyle/>
          <a:p>
            <a:r>
              <a:rPr lang="zh-CN" altLang="en-US" dirty="0"/>
              <a:t>诊断和治疗</a:t>
            </a:r>
          </a:p>
        </p:txBody>
      </p:sp>
      <p:pic>
        <p:nvPicPr>
          <p:cNvPr id="4100" name="Picture 4" descr="图4">
            <a:extLst>
              <a:ext uri="{FF2B5EF4-FFF2-40B4-BE49-F238E27FC236}">
                <a16:creationId xmlns:a16="http://schemas.microsoft.com/office/drawing/2014/main" id="{7AC5E834-5A76-9F2B-B948-67A72CB2BE0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0338" y="2341833"/>
            <a:ext cx="7456070" cy="2390724"/>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id="{CECADAAD-68F1-93F3-CA8E-23FAE88A973F}"/>
              </a:ext>
            </a:extLst>
          </p:cNvPr>
          <p:cNvSpPr txBox="1"/>
          <p:nvPr/>
        </p:nvSpPr>
        <p:spPr>
          <a:xfrm>
            <a:off x="3084797" y="4871523"/>
            <a:ext cx="8886524" cy="1169551"/>
          </a:xfrm>
          <a:prstGeom prst="rect">
            <a:avLst/>
          </a:prstGeom>
          <a:noFill/>
        </p:spPr>
        <p:txBody>
          <a:bodyPr wrap="square">
            <a:spAutoFit/>
          </a:bodyPr>
          <a:lstStyle/>
          <a:p>
            <a:r>
              <a:rPr lang="zh-CN" altLang="en-US" sz="1400" b="1" i="0" dirty="0">
                <a:solidFill>
                  <a:srgbClr val="333333"/>
                </a:solidFill>
                <a:effectLst/>
                <a:latin typeface="Sitka Text" pitchFamily="2" charset="0"/>
              </a:rPr>
              <a:t>创新的超声报告系统，通过表达微囊泡来准确定位肿瘤。这种方法有望为医生提供肿瘤问题的信息，并提供准确的药物输送。</a:t>
            </a:r>
            <a:endParaRPr lang="en-US" altLang="zh-CN" sz="1400" b="1" i="0" dirty="0">
              <a:solidFill>
                <a:srgbClr val="333333"/>
              </a:solidFill>
              <a:effectLst/>
              <a:latin typeface="Sitka Text" pitchFamily="2" charset="0"/>
            </a:endParaRPr>
          </a:p>
          <a:p>
            <a:r>
              <a:rPr lang="zh-CN" altLang="en-US" sz="1400" b="1" dirty="0">
                <a:solidFill>
                  <a:srgbClr val="333333"/>
                </a:solidFill>
                <a:latin typeface="Sitka Text" pitchFamily="2" charset="0"/>
              </a:rPr>
              <a:t>原理：改造后的</a:t>
            </a:r>
            <a:r>
              <a:rPr lang="en-US" altLang="zh-CN" sz="1400" b="1" dirty="0" err="1">
                <a:solidFill>
                  <a:srgbClr val="333333"/>
                </a:solidFill>
                <a:latin typeface="Sitka Text" pitchFamily="2" charset="0"/>
              </a:rPr>
              <a:t>EcN</a:t>
            </a:r>
            <a:r>
              <a:rPr lang="zh-CN" altLang="en-US" sz="1400" b="1" i="0" dirty="0">
                <a:solidFill>
                  <a:srgbClr val="333333"/>
                </a:solidFill>
                <a:effectLst/>
                <a:latin typeface="Sitka Text" pitchFamily="2" charset="0"/>
              </a:rPr>
              <a:t>表达所谓的声应基因（</a:t>
            </a:r>
            <a:r>
              <a:rPr lang="en-US" altLang="zh-CN" sz="1400" b="1" i="0" dirty="0">
                <a:solidFill>
                  <a:srgbClr val="333333"/>
                </a:solidFill>
                <a:effectLst/>
                <a:latin typeface="Sitka Text" pitchFamily="2" charset="0"/>
              </a:rPr>
              <a:t>ARG</a:t>
            </a:r>
            <a:r>
              <a:rPr lang="zh-CN" altLang="en-US" sz="1400" b="1" i="0" dirty="0">
                <a:solidFill>
                  <a:srgbClr val="333333"/>
                </a:solidFill>
                <a:effectLst/>
                <a:latin typeface="Sitka Text" pitchFamily="2" charset="0"/>
              </a:rPr>
              <a:t>），该基因编码称为气体囊泡的空心结构的成分，这些气囊散射声波并产生可以通过超声波检测到的回声。压力脉冲的应用会导致气囊泡塌陷和超声信号消失，这可用于在跟踪含有气囊泡的细胞位置时改善信号检测。这种方法可以对光学显微镜无法跟踪的细胞群进行体内监测。</a:t>
            </a:r>
            <a:endParaRPr lang="zh-CN" altLang="en-US" sz="1400" b="1" dirty="0"/>
          </a:p>
        </p:txBody>
      </p:sp>
    </p:spTree>
    <p:extLst>
      <p:ext uri="{BB962C8B-B14F-4D97-AF65-F5344CB8AC3E}">
        <p14:creationId xmlns:p14="http://schemas.microsoft.com/office/powerpoint/2010/main" val="2668062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3089710" y="4175480"/>
            <a:ext cx="8715676" cy="2932269"/>
          </a:xfrm>
        </p:spPr>
        <p:txBody>
          <a:bodyPr>
            <a:noAutofit/>
          </a:bodyPr>
          <a:lstStyle/>
          <a:p>
            <a:pPr algn="l">
              <a:lnSpc>
                <a:spcPct val="150000"/>
              </a:lnSpc>
            </a:pPr>
            <a:r>
              <a:rPr lang="zh-CN" altLang="en-US" sz="1600" b="1" i="0" dirty="0">
                <a:effectLst/>
                <a:latin typeface="Sitka Text" pitchFamily="2" charset="0"/>
              </a:rPr>
              <a:t>为了实现人体伤害最小的情况下实现工程细菌的受控免疫原性，我们引入了动态电路进入</a:t>
            </a:r>
            <a:r>
              <a:rPr lang="en-US" altLang="zh-CN" sz="1600" b="1" i="0" dirty="0" err="1">
                <a:effectLst/>
                <a:latin typeface="Sitka Text" pitchFamily="2" charset="0"/>
              </a:rPr>
              <a:t>EcN</a:t>
            </a:r>
            <a:r>
              <a:rPr lang="zh-CN" altLang="en-US" sz="1600" b="1" i="0" dirty="0">
                <a:effectLst/>
                <a:latin typeface="Sitka Text" pitchFamily="2" charset="0"/>
              </a:rPr>
              <a:t>，使其能够动态改变其细胞壁的厚度。在超声暴露之前，通过阿拉伯糖诱导较厚的细胞表面以逃避宿主免疫反应。随着时间的流逝，该表面逐渐退化并变薄，从而在超声波后能够快速从体内清除。动态电路原理图：通过调节阿拉伯糖诱导的强度和持续时间，我们的目标是复制图中描述的“</a:t>
            </a:r>
            <a:r>
              <a:rPr lang="en-US" altLang="zh-CN" sz="1600" b="1" i="0" dirty="0" err="1">
                <a:effectLst/>
                <a:latin typeface="Sitka Text" pitchFamily="2" charset="0"/>
              </a:rPr>
              <a:t>iCAP</a:t>
            </a:r>
            <a:r>
              <a:rPr lang="en-US" altLang="zh-CN" sz="1600" b="1" i="0" dirty="0">
                <a:effectLst/>
                <a:latin typeface="Sitka Text" pitchFamily="2" charset="0"/>
              </a:rPr>
              <a:t>”</a:t>
            </a:r>
            <a:r>
              <a:rPr lang="zh-CN" altLang="en-US" sz="1600" b="1" i="0" dirty="0">
                <a:effectLst/>
                <a:latin typeface="Sitka Text" pitchFamily="2" charset="0"/>
              </a:rPr>
              <a:t>效应，共同努力最大限度地减少生物体内的潜在毒性反应。</a:t>
            </a:r>
            <a:endParaRPr lang="zh-CN" altLang="en-US" sz="1600" b="1" dirty="0"/>
          </a:p>
        </p:txBody>
      </p:sp>
      <p:sp>
        <p:nvSpPr>
          <p:cNvPr id="4" name="灯片编号占位符 3"/>
          <p:cNvSpPr>
            <a:spLocks noGrp="1"/>
          </p:cNvSpPr>
          <p:nvPr>
            <p:ph type="sldNum" sz="quarter" idx="12"/>
          </p:nvPr>
        </p:nvSpPr>
        <p:spPr/>
        <p:txBody>
          <a:bodyPr/>
          <a:lstStyle/>
          <a:p>
            <a:fld id="{565CE74E-AB26-4998-AD42-012C4C1AD076}" type="slidenum">
              <a:rPr lang="zh-CN" altLang="en-US" smtClean="0"/>
              <a:t>12</a:t>
            </a:fld>
            <a:endParaRPr lang="zh-CN" altLang="en-US"/>
          </a:p>
        </p:txBody>
      </p:sp>
      <p:pic>
        <p:nvPicPr>
          <p:cNvPr id="6" name="图片 5">
            <a:extLst>
              <a:ext uri="{FF2B5EF4-FFF2-40B4-BE49-F238E27FC236}">
                <a16:creationId xmlns:a16="http://schemas.microsoft.com/office/drawing/2014/main" id="{28C5D738-3C9E-4AA8-D74F-59ABC077ED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27" y="627062"/>
            <a:ext cx="2736023" cy="5257800"/>
          </a:xfrm>
          <a:prstGeom prst="rect">
            <a:avLst/>
          </a:prstGeom>
        </p:spPr>
      </p:pic>
      <p:sp>
        <p:nvSpPr>
          <p:cNvPr id="8" name="文本框 7">
            <a:extLst>
              <a:ext uri="{FF2B5EF4-FFF2-40B4-BE49-F238E27FC236}">
                <a16:creationId xmlns:a16="http://schemas.microsoft.com/office/drawing/2014/main" id="{726196C9-D810-0AD4-ACC1-E62D41898BA2}"/>
              </a:ext>
            </a:extLst>
          </p:cNvPr>
          <p:cNvSpPr txBox="1"/>
          <p:nvPr/>
        </p:nvSpPr>
        <p:spPr>
          <a:xfrm>
            <a:off x="2239878" y="6023828"/>
            <a:ext cx="9637697" cy="830997"/>
          </a:xfrm>
          <a:prstGeom prst="rect">
            <a:avLst/>
          </a:prstGeom>
          <a:noFill/>
        </p:spPr>
        <p:txBody>
          <a:bodyPr wrap="square">
            <a:spAutoFit/>
          </a:bodyPr>
          <a:lstStyle/>
          <a:p>
            <a:pPr algn="l"/>
            <a:r>
              <a:rPr lang="zh-CN" altLang="en-US" sz="1200" b="0" i="0" dirty="0">
                <a:solidFill>
                  <a:srgbClr val="292B2C"/>
                </a:solidFill>
                <a:effectLst/>
                <a:latin typeface="微软雅黑" panose="020B0503020204020204" pitchFamily="34" charset="-122"/>
                <a:ea typeface="微软雅黑" panose="020B0503020204020204" pitchFamily="34" charset="-122"/>
              </a:rPr>
              <a:t>备注：</a:t>
            </a:r>
            <a:endParaRPr lang="en-US" altLang="zh-CN" sz="1200" b="0" i="0" dirty="0">
              <a:solidFill>
                <a:srgbClr val="292B2C"/>
              </a:solidFill>
              <a:effectLst/>
              <a:latin typeface="微软雅黑" panose="020B0503020204020204" pitchFamily="34" charset="-122"/>
              <a:ea typeface="微软雅黑" panose="020B0503020204020204" pitchFamily="34" charset="-122"/>
            </a:endParaRPr>
          </a:p>
          <a:p>
            <a:pPr algn="l"/>
            <a:r>
              <a:rPr lang="en-US" altLang="zh-CN" sz="1200" b="0" i="0" dirty="0">
                <a:solidFill>
                  <a:srgbClr val="292B2C"/>
                </a:solidFill>
                <a:effectLst/>
                <a:latin typeface="微软雅黑" panose="020B0503020204020204" pitchFamily="34" charset="-122"/>
                <a:ea typeface="微软雅黑" panose="020B0503020204020204" pitchFamily="34" charset="-122"/>
              </a:rPr>
              <a:t>1</a:t>
            </a:r>
            <a:r>
              <a:rPr lang="zh-CN" altLang="en-US" sz="1200" b="0" i="0" dirty="0">
                <a:solidFill>
                  <a:srgbClr val="292B2C"/>
                </a:solidFill>
                <a:effectLst/>
                <a:latin typeface="微软雅黑" panose="020B0503020204020204" pitchFamily="34" charset="-122"/>
                <a:ea typeface="微软雅黑" panose="020B0503020204020204" pitchFamily="34" charset="-122"/>
              </a:rPr>
              <a:t>、</a:t>
            </a:r>
            <a:r>
              <a:rPr lang="zh-CN" altLang="en-US" sz="1200" b="0" i="0" u="sng" dirty="0">
                <a:solidFill>
                  <a:srgbClr val="0275D8"/>
                </a:solidFill>
                <a:effectLst/>
                <a:latin typeface="微软雅黑" panose="020B0503020204020204" pitchFamily="34" charset="-122"/>
                <a:ea typeface="微软雅黑" panose="020B0503020204020204" pitchFamily="34" charset="-122"/>
                <a:hlinkClick r:id="rId4"/>
              </a:rPr>
              <a:t>菌株</a:t>
            </a:r>
            <a:r>
              <a:rPr lang="zh-CN" altLang="en-US" sz="1200" b="0" i="0" dirty="0">
                <a:solidFill>
                  <a:srgbClr val="292B2C"/>
                </a:solidFill>
                <a:effectLst/>
                <a:latin typeface="微软雅黑" panose="020B0503020204020204" pitchFamily="34" charset="-122"/>
                <a:ea typeface="微软雅黑" panose="020B0503020204020204" pitchFamily="34" charset="-122"/>
              </a:rPr>
              <a:t>名称：大肠杆菌</a:t>
            </a:r>
            <a:r>
              <a:rPr lang="zh-CN" altLang="en-US" sz="1200" b="0" i="0" u="sng" dirty="0">
                <a:solidFill>
                  <a:srgbClr val="0275D8"/>
                </a:solidFill>
                <a:effectLst/>
                <a:latin typeface="微软雅黑" panose="020B0503020204020204" pitchFamily="34" charset="-122"/>
                <a:ea typeface="微软雅黑" panose="020B0503020204020204" pitchFamily="34" charset="-122"/>
                <a:hlinkClick r:id="rId5"/>
              </a:rPr>
              <a:t>菌株</a:t>
            </a:r>
            <a:r>
              <a:rPr lang="zh-CN" altLang="en-US" sz="1200" b="0" i="0" dirty="0">
                <a:solidFill>
                  <a:srgbClr val="292B2C"/>
                </a:solidFill>
                <a:effectLst/>
                <a:latin typeface="微软雅黑" panose="020B0503020204020204" pitchFamily="34" charset="-122"/>
                <a:ea typeface="微软雅黑" panose="020B0503020204020204" pitchFamily="34" charset="-122"/>
              </a:rPr>
              <a:t> </a:t>
            </a:r>
            <a:r>
              <a:rPr lang="en-US" altLang="zh-CN" sz="1200" b="0" i="0" dirty="0">
                <a:solidFill>
                  <a:srgbClr val="292B2C"/>
                </a:solidFill>
                <a:effectLst/>
                <a:latin typeface="微软雅黑" panose="020B0503020204020204" pitchFamily="34" charset="-122"/>
                <a:ea typeface="微软雅黑" panose="020B0503020204020204" pitchFamily="34" charset="-122"/>
              </a:rPr>
              <a:t>Nissile1917</a:t>
            </a:r>
            <a:r>
              <a:rPr lang="zh-CN" altLang="en-US" sz="1200" b="0" i="0" dirty="0">
                <a:solidFill>
                  <a:srgbClr val="292B2C"/>
                </a:solidFill>
                <a:effectLst/>
                <a:latin typeface="微软雅黑" panose="020B0503020204020204" pitchFamily="34" charset="-122"/>
                <a:ea typeface="微软雅黑" panose="020B0503020204020204" pitchFamily="34" charset="-122"/>
              </a:rPr>
              <a:t>，</a:t>
            </a:r>
            <a:r>
              <a:rPr lang="en-US" altLang="zh-CN" sz="1200" b="0" i="0" dirty="0" err="1">
                <a:solidFill>
                  <a:srgbClr val="292B2C"/>
                </a:solidFill>
                <a:effectLst/>
                <a:latin typeface="微软雅黑" panose="020B0503020204020204" pitchFamily="34" charset="-122"/>
                <a:ea typeface="微软雅黑" panose="020B0503020204020204" pitchFamily="34" charset="-122"/>
              </a:rPr>
              <a:t>EcN</a:t>
            </a:r>
            <a:endParaRPr lang="en-US" altLang="zh-CN" sz="1200" b="0" i="0" dirty="0">
              <a:solidFill>
                <a:srgbClr val="292B2C"/>
              </a:solidFill>
              <a:effectLst/>
              <a:latin typeface="微软雅黑" panose="020B0503020204020204" pitchFamily="34" charset="-122"/>
              <a:ea typeface="微软雅黑" panose="020B0503020204020204" pitchFamily="34" charset="-122"/>
            </a:endParaRPr>
          </a:p>
          <a:p>
            <a:pPr algn="l"/>
            <a:r>
              <a:rPr lang="en-US" altLang="zh-CN" sz="1200" b="0" i="0" dirty="0">
                <a:solidFill>
                  <a:srgbClr val="292B2C"/>
                </a:solidFill>
                <a:effectLst/>
                <a:latin typeface="微软雅黑" panose="020B0503020204020204" pitchFamily="34" charset="-122"/>
                <a:ea typeface="微软雅黑" panose="020B0503020204020204" pitchFamily="34" charset="-122"/>
              </a:rPr>
              <a:t>2</a:t>
            </a:r>
            <a:r>
              <a:rPr lang="zh-CN" altLang="en-US" sz="1200" b="0" i="0" dirty="0">
                <a:solidFill>
                  <a:srgbClr val="292B2C"/>
                </a:solidFill>
                <a:effectLst/>
                <a:latin typeface="微软雅黑" panose="020B0503020204020204" pitchFamily="34" charset="-122"/>
                <a:ea typeface="微软雅黑" panose="020B0503020204020204" pitchFamily="34" charset="-122"/>
              </a:rPr>
              <a:t>、特征说明：野生型</a:t>
            </a:r>
            <a:r>
              <a:rPr lang="zh-CN" altLang="en-US" sz="1200" b="0" i="0" u="sng" dirty="0">
                <a:solidFill>
                  <a:srgbClr val="0275D8"/>
                </a:solidFill>
                <a:effectLst/>
                <a:latin typeface="微软雅黑" panose="020B0503020204020204" pitchFamily="34" charset="-122"/>
                <a:ea typeface="微软雅黑" panose="020B0503020204020204" pitchFamily="34" charset="-122"/>
                <a:hlinkClick r:id="rId5"/>
              </a:rPr>
              <a:t>菌株</a:t>
            </a:r>
            <a:r>
              <a:rPr lang="zh-CN" altLang="en-US" sz="1200" b="0" i="0" dirty="0">
                <a:solidFill>
                  <a:srgbClr val="292B2C"/>
                </a:solidFill>
                <a:effectLst/>
                <a:latin typeface="微软雅黑" panose="020B0503020204020204" pitchFamily="34" charset="-122"/>
                <a:ea typeface="微软雅黑" panose="020B0503020204020204" pitchFamily="34" charset="-122"/>
              </a:rPr>
              <a:t> </a:t>
            </a:r>
            <a:r>
              <a:rPr lang="en-US" altLang="zh-CN" sz="1200" b="0" i="0" dirty="0">
                <a:solidFill>
                  <a:srgbClr val="292B2C"/>
                </a:solidFill>
                <a:effectLst/>
                <a:latin typeface="微软雅黑" panose="020B0503020204020204" pitchFamily="34" charset="-122"/>
                <a:ea typeface="微软雅黑" panose="020B0503020204020204" pitchFamily="34" charset="-122"/>
              </a:rPr>
              <a:t>wild type</a:t>
            </a:r>
            <a:r>
              <a:rPr lang="zh-CN" altLang="en-US" sz="1200" b="0" i="0" dirty="0">
                <a:solidFill>
                  <a:srgbClr val="292B2C"/>
                </a:solidFill>
                <a:effectLst/>
                <a:latin typeface="微软雅黑" panose="020B0503020204020204" pitchFamily="34" charset="-122"/>
                <a:ea typeface="微软雅黑" panose="020B0503020204020204" pitchFamily="34" charset="-122"/>
              </a:rPr>
              <a:t>，一种常用的益生大肠杆菌，是分离于一次志贺菌痢大爆发时候，没有出现腹泻的健康人肠道的一种大肠杆菌。基本为非致病菌，被广泛用于预防传染性腹泻，还具有免疫调节作用。还可以用于基于细菌的肿瘤定向疗法，应用前景广阔。</a:t>
            </a:r>
          </a:p>
        </p:txBody>
      </p:sp>
      <p:sp>
        <p:nvSpPr>
          <p:cNvPr id="9" name="文本框 8">
            <a:extLst>
              <a:ext uri="{FF2B5EF4-FFF2-40B4-BE49-F238E27FC236}">
                <a16:creationId xmlns:a16="http://schemas.microsoft.com/office/drawing/2014/main" id="{40663732-F31A-53B1-59B6-D95B9B7716CA}"/>
              </a:ext>
            </a:extLst>
          </p:cNvPr>
          <p:cNvSpPr txBox="1"/>
          <p:nvPr/>
        </p:nvSpPr>
        <p:spPr>
          <a:xfrm>
            <a:off x="3038674" y="572176"/>
            <a:ext cx="1956838" cy="369332"/>
          </a:xfrm>
          <a:prstGeom prst="rect">
            <a:avLst/>
          </a:prstGeom>
          <a:noFill/>
        </p:spPr>
        <p:txBody>
          <a:bodyPr wrap="square" rtlCol="0">
            <a:spAutoFit/>
          </a:bodyPr>
          <a:lstStyle/>
          <a:p>
            <a:r>
              <a:rPr lang="zh-CN" altLang="en-US" dirty="0"/>
              <a:t>可以控制的包膜</a:t>
            </a:r>
          </a:p>
        </p:txBody>
      </p:sp>
      <p:pic>
        <p:nvPicPr>
          <p:cNvPr id="8194" name="Picture 2" descr="图5">
            <a:extLst>
              <a:ext uri="{FF2B5EF4-FFF2-40B4-BE49-F238E27FC236}">
                <a16:creationId xmlns:a16="http://schemas.microsoft.com/office/drawing/2014/main" id="{0B94885A-E646-563C-70A0-526DCD79726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95512" y="1092359"/>
            <a:ext cx="5031094" cy="2932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5239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13</a:t>
            </a:fld>
            <a:endParaRPr lang="zh-CN" altLang="en-US"/>
          </a:p>
        </p:txBody>
      </p:sp>
      <p:pic>
        <p:nvPicPr>
          <p:cNvPr id="6" name="图片 5">
            <a:extLst>
              <a:ext uri="{FF2B5EF4-FFF2-40B4-BE49-F238E27FC236}">
                <a16:creationId xmlns:a16="http://schemas.microsoft.com/office/drawing/2014/main" id="{28C5D738-3C9E-4AA8-D74F-59ABC077ED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27" y="627062"/>
            <a:ext cx="2736023" cy="5257800"/>
          </a:xfrm>
          <a:prstGeom prst="rect">
            <a:avLst/>
          </a:prstGeom>
        </p:spPr>
      </p:pic>
      <p:sp>
        <p:nvSpPr>
          <p:cNvPr id="8" name="文本框 7">
            <a:extLst>
              <a:ext uri="{FF2B5EF4-FFF2-40B4-BE49-F238E27FC236}">
                <a16:creationId xmlns:a16="http://schemas.microsoft.com/office/drawing/2014/main" id="{726196C9-D810-0AD4-ACC1-E62D41898BA2}"/>
              </a:ext>
            </a:extLst>
          </p:cNvPr>
          <p:cNvSpPr txBox="1"/>
          <p:nvPr/>
        </p:nvSpPr>
        <p:spPr>
          <a:xfrm>
            <a:off x="2239878" y="6023828"/>
            <a:ext cx="9637697" cy="830997"/>
          </a:xfrm>
          <a:prstGeom prst="rect">
            <a:avLst/>
          </a:prstGeom>
          <a:noFill/>
        </p:spPr>
        <p:txBody>
          <a:bodyPr wrap="square">
            <a:spAutoFit/>
          </a:bodyPr>
          <a:lstStyle/>
          <a:p>
            <a:pPr algn="l"/>
            <a:r>
              <a:rPr lang="zh-CN" altLang="en-US" sz="1200" b="0" i="0" dirty="0">
                <a:solidFill>
                  <a:srgbClr val="292B2C"/>
                </a:solidFill>
                <a:effectLst/>
                <a:latin typeface="微软雅黑" panose="020B0503020204020204" pitchFamily="34" charset="-122"/>
                <a:ea typeface="微软雅黑" panose="020B0503020204020204" pitchFamily="34" charset="-122"/>
              </a:rPr>
              <a:t>备注：</a:t>
            </a:r>
            <a:endParaRPr lang="en-US" altLang="zh-CN" sz="1200" b="0" i="0" dirty="0">
              <a:solidFill>
                <a:srgbClr val="292B2C"/>
              </a:solidFill>
              <a:effectLst/>
              <a:latin typeface="微软雅黑" panose="020B0503020204020204" pitchFamily="34" charset="-122"/>
              <a:ea typeface="微软雅黑" panose="020B0503020204020204" pitchFamily="34" charset="-122"/>
            </a:endParaRPr>
          </a:p>
          <a:p>
            <a:pPr algn="l"/>
            <a:r>
              <a:rPr lang="en-US" altLang="zh-CN" sz="1200" b="0" i="0" dirty="0">
                <a:solidFill>
                  <a:srgbClr val="292B2C"/>
                </a:solidFill>
                <a:effectLst/>
                <a:latin typeface="微软雅黑" panose="020B0503020204020204" pitchFamily="34" charset="-122"/>
                <a:ea typeface="微软雅黑" panose="020B0503020204020204" pitchFamily="34" charset="-122"/>
              </a:rPr>
              <a:t>1</a:t>
            </a:r>
            <a:r>
              <a:rPr lang="zh-CN" altLang="en-US" sz="1200" b="0" i="0" dirty="0">
                <a:solidFill>
                  <a:srgbClr val="292B2C"/>
                </a:solidFill>
                <a:effectLst/>
                <a:latin typeface="微软雅黑" panose="020B0503020204020204" pitchFamily="34" charset="-122"/>
                <a:ea typeface="微软雅黑" panose="020B0503020204020204" pitchFamily="34" charset="-122"/>
              </a:rPr>
              <a:t>、</a:t>
            </a:r>
            <a:r>
              <a:rPr lang="zh-CN" altLang="en-US" sz="1200" b="0" i="0" u="sng" dirty="0">
                <a:solidFill>
                  <a:srgbClr val="0275D8"/>
                </a:solidFill>
                <a:effectLst/>
                <a:latin typeface="微软雅黑" panose="020B0503020204020204" pitchFamily="34" charset="-122"/>
                <a:ea typeface="微软雅黑" panose="020B0503020204020204" pitchFamily="34" charset="-122"/>
                <a:hlinkClick r:id="rId4"/>
              </a:rPr>
              <a:t>菌株</a:t>
            </a:r>
            <a:r>
              <a:rPr lang="zh-CN" altLang="en-US" sz="1200" b="0" i="0" dirty="0">
                <a:solidFill>
                  <a:srgbClr val="292B2C"/>
                </a:solidFill>
                <a:effectLst/>
                <a:latin typeface="微软雅黑" panose="020B0503020204020204" pitchFamily="34" charset="-122"/>
                <a:ea typeface="微软雅黑" panose="020B0503020204020204" pitchFamily="34" charset="-122"/>
              </a:rPr>
              <a:t>名称：大肠杆菌</a:t>
            </a:r>
            <a:r>
              <a:rPr lang="zh-CN" altLang="en-US" sz="1200" b="0" i="0" u="sng" dirty="0">
                <a:solidFill>
                  <a:srgbClr val="0275D8"/>
                </a:solidFill>
                <a:effectLst/>
                <a:latin typeface="微软雅黑" panose="020B0503020204020204" pitchFamily="34" charset="-122"/>
                <a:ea typeface="微软雅黑" panose="020B0503020204020204" pitchFamily="34" charset="-122"/>
                <a:hlinkClick r:id="rId5"/>
              </a:rPr>
              <a:t>菌株</a:t>
            </a:r>
            <a:r>
              <a:rPr lang="zh-CN" altLang="en-US" sz="1200" b="0" i="0" dirty="0">
                <a:solidFill>
                  <a:srgbClr val="292B2C"/>
                </a:solidFill>
                <a:effectLst/>
                <a:latin typeface="微软雅黑" panose="020B0503020204020204" pitchFamily="34" charset="-122"/>
                <a:ea typeface="微软雅黑" panose="020B0503020204020204" pitchFamily="34" charset="-122"/>
              </a:rPr>
              <a:t> </a:t>
            </a:r>
            <a:r>
              <a:rPr lang="en-US" altLang="zh-CN" sz="1200" b="0" i="0" dirty="0">
                <a:solidFill>
                  <a:srgbClr val="292B2C"/>
                </a:solidFill>
                <a:effectLst/>
                <a:latin typeface="微软雅黑" panose="020B0503020204020204" pitchFamily="34" charset="-122"/>
                <a:ea typeface="微软雅黑" panose="020B0503020204020204" pitchFamily="34" charset="-122"/>
              </a:rPr>
              <a:t>Nissile1917</a:t>
            </a:r>
            <a:r>
              <a:rPr lang="zh-CN" altLang="en-US" sz="1200" b="0" i="0" dirty="0">
                <a:solidFill>
                  <a:srgbClr val="292B2C"/>
                </a:solidFill>
                <a:effectLst/>
                <a:latin typeface="微软雅黑" panose="020B0503020204020204" pitchFamily="34" charset="-122"/>
                <a:ea typeface="微软雅黑" panose="020B0503020204020204" pitchFamily="34" charset="-122"/>
              </a:rPr>
              <a:t>，</a:t>
            </a:r>
            <a:r>
              <a:rPr lang="en-US" altLang="zh-CN" sz="1200" b="0" i="0" dirty="0" err="1">
                <a:solidFill>
                  <a:srgbClr val="292B2C"/>
                </a:solidFill>
                <a:effectLst/>
                <a:latin typeface="微软雅黑" panose="020B0503020204020204" pitchFamily="34" charset="-122"/>
                <a:ea typeface="微软雅黑" panose="020B0503020204020204" pitchFamily="34" charset="-122"/>
              </a:rPr>
              <a:t>EcN</a:t>
            </a:r>
            <a:endParaRPr lang="en-US" altLang="zh-CN" sz="1200" b="0" i="0" dirty="0">
              <a:solidFill>
                <a:srgbClr val="292B2C"/>
              </a:solidFill>
              <a:effectLst/>
              <a:latin typeface="微软雅黑" panose="020B0503020204020204" pitchFamily="34" charset="-122"/>
              <a:ea typeface="微软雅黑" panose="020B0503020204020204" pitchFamily="34" charset="-122"/>
            </a:endParaRPr>
          </a:p>
          <a:p>
            <a:pPr algn="l"/>
            <a:r>
              <a:rPr lang="en-US" altLang="zh-CN" sz="1200" b="0" i="0" dirty="0">
                <a:solidFill>
                  <a:srgbClr val="292B2C"/>
                </a:solidFill>
                <a:effectLst/>
                <a:latin typeface="微软雅黑" panose="020B0503020204020204" pitchFamily="34" charset="-122"/>
                <a:ea typeface="微软雅黑" panose="020B0503020204020204" pitchFamily="34" charset="-122"/>
              </a:rPr>
              <a:t>2</a:t>
            </a:r>
            <a:r>
              <a:rPr lang="zh-CN" altLang="en-US" sz="1200" b="0" i="0" dirty="0">
                <a:solidFill>
                  <a:srgbClr val="292B2C"/>
                </a:solidFill>
                <a:effectLst/>
                <a:latin typeface="微软雅黑" panose="020B0503020204020204" pitchFamily="34" charset="-122"/>
                <a:ea typeface="微软雅黑" panose="020B0503020204020204" pitchFamily="34" charset="-122"/>
              </a:rPr>
              <a:t>、特征说明：野生型</a:t>
            </a:r>
            <a:r>
              <a:rPr lang="zh-CN" altLang="en-US" sz="1200" b="0" i="0" u="sng" dirty="0">
                <a:solidFill>
                  <a:srgbClr val="0275D8"/>
                </a:solidFill>
                <a:effectLst/>
                <a:latin typeface="微软雅黑" panose="020B0503020204020204" pitchFamily="34" charset="-122"/>
                <a:ea typeface="微软雅黑" panose="020B0503020204020204" pitchFamily="34" charset="-122"/>
                <a:hlinkClick r:id="rId5"/>
              </a:rPr>
              <a:t>菌株</a:t>
            </a:r>
            <a:r>
              <a:rPr lang="zh-CN" altLang="en-US" sz="1200" b="0" i="0" dirty="0">
                <a:solidFill>
                  <a:srgbClr val="292B2C"/>
                </a:solidFill>
                <a:effectLst/>
                <a:latin typeface="微软雅黑" panose="020B0503020204020204" pitchFamily="34" charset="-122"/>
                <a:ea typeface="微软雅黑" panose="020B0503020204020204" pitchFamily="34" charset="-122"/>
              </a:rPr>
              <a:t> </a:t>
            </a:r>
            <a:r>
              <a:rPr lang="en-US" altLang="zh-CN" sz="1200" b="0" i="0" dirty="0">
                <a:solidFill>
                  <a:srgbClr val="292B2C"/>
                </a:solidFill>
                <a:effectLst/>
                <a:latin typeface="微软雅黑" panose="020B0503020204020204" pitchFamily="34" charset="-122"/>
                <a:ea typeface="微软雅黑" panose="020B0503020204020204" pitchFamily="34" charset="-122"/>
              </a:rPr>
              <a:t>wild type</a:t>
            </a:r>
            <a:r>
              <a:rPr lang="zh-CN" altLang="en-US" sz="1200" b="0" i="0" dirty="0">
                <a:solidFill>
                  <a:srgbClr val="292B2C"/>
                </a:solidFill>
                <a:effectLst/>
                <a:latin typeface="微软雅黑" panose="020B0503020204020204" pitchFamily="34" charset="-122"/>
                <a:ea typeface="微软雅黑" panose="020B0503020204020204" pitchFamily="34" charset="-122"/>
              </a:rPr>
              <a:t>，一种常用的益生大肠杆菌，是分离于一次志贺菌痢大爆发时候，没有出现腹泻的健康人肠道的一种大肠杆菌。基本为非致病菌，被广泛用于预防传染性腹泻，还具有免疫调节作用。还可以用于基于细菌的肿瘤定向疗法，应用前景广阔。</a:t>
            </a:r>
          </a:p>
        </p:txBody>
      </p:sp>
      <p:sp>
        <p:nvSpPr>
          <p:cNvPr id="9" name="文本框 8">
            <a:extLst>
              <a:ext uri="{FF2B5EF4-FFF2-40B4-BE49-F238E27FC236}">
                <a16:creationId xmlns:a16="http://schemas.microsoft.com/office/drawing/2014/main" id="{40663732-F31A-53B1-59B6-D95B9B7716CA}"/>
              </a:ext>
            </a:extLst>
          </p:cNvPr>
          <p:cNvSpPr txBox="1"/>
          <p:nvPr/>
        </p:nvSpPr>
        <p:spPr>
          <a:xfrm>
            <a:off x="3038674" y="572176"/>
            <a:ext cx="1956838" cy="369332"/>
          </a:xfrm>
          <a:prstGeom prst="rect">
            <a:avLst/>
          </a:prstGeom>
          <a:noFill/>
        </p:spPr>
        <p:txBody>
          <a:bodyPr wrap="square" rtlCol="0">
            <a:spAutoFit/>
          </a:bodyPr>
          <a:lstStyle/>
          <a:p>
            <a:r>
              <a:rPr lang="zh-CN" altLang="en-US" dirty="0"/>
              <a:t>可以控制的包膜</a:t>
            </a:r>
          </a:p>
        </p:txBody>
      </p:sp>
      <p:pic>
        <p:nvPicPr>
          <p:cNvPr id="8196" name="Picture 4" descr="Figure 6">
            <a:extLst>
              <a:ext uri="{FF2B5EF4-FFF2-40B4-BE49-F238E27FC236}">
                <a16:creationId xmlns:a16="http://schemas.microsoft.com/office/drawing/2014/main" id="{2493330D-134B-E62D-19FD-1A9CA1CD0A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1195" y="204646"/>
            <a:ext cx="5588911" cy="3906436"/>
          </a:xfrm>
          <a:prstGeom prst="rect">
            <a:avLst/>
          </a:prstGeom>
          <a:noFill/>
          <a:extLst>
            <a:ext uri="{909E8E84-426E-40DD-AFC4-6F175D3DCCD1}">
              <a14:hiddenFill xmlns:a14="http://schemas.microsoft.com/office/drawing/2010/main">
                <a:solidFill>
                  <a:srgbClr val="FFFFFF"/>
                </a:solidFill>
              </a14:hiddenFill>
            </a:ext>
          </a:extLst>
        </p:spPr>
      </p:pic>
      <p:sp>
        <p:nvSpPr>
          <p:cNvPr id="5" name="副标题 4">
            <a:extLst>
              <a:ext uri="{FF2B5EF4-FFF2-40B4-BE49-F238E27FC236}">
                <a16:creationId xmlns:a16="http://schemas.microsoft.com/office/drawing/2014/main" id="{CAFD6116-0456-807D-4CBD-D4DC0C1307EF}"/>
              </a:ext>
            </a:extLst>
          </p:cNvPr>
          <p:cNvSpPr>
            <a:spLocks noGrp="1"/>
          </p:cNvSpPr>
          <p:nvPr>
            <p:ph type="subTitle" idx="1"/>
          </p:nvPr>
        </p:nvSpPr>
        <p:spPr>
          <a:xfrm>
            <a:off x="3510856" y="4298583"/>
            <a:ext cx="8501472" cy="1655762"/>
          </a:xfrm>
        </p:spPr>
        <p:txBody>
          <a:bodyPr>
            <a:normAutofit/>
          </a:bodyPr>
          <a:lstStyle/>
          <a:p>
            <a:pPr algn="l">
              <a:lnSpc>
                <a:spcPct val="150000"/>
              </a:lnSpc>
            </a:pPr>
            <a:r>
              <a:rPr lang="zh-CN" altLang="en-US" sz="1800" b="1" i="0" dirty="0">
                <a:solidFill>
                  <a:srgbClr val="808080"/>
                </a:solidFill>
                <a:effectLst/>
                <a:latin typeface="Sitka Text" pitchFamily="2" charset="0"/>
              </a:rPr>
              <a:t>设计一瞥。</a:t>
            </a:r>
            <a:r>
              <a:rPr lang="zh-CN" altLang="en-US" sz="1800" b="0" i="0" dirty="0">
                <a:solidFill>
                  <a:srgbClr val="808080"/>
                </a:solidFill>
                <a:effectLst/>
                <a:latin typeface="Sitka Text" pitchFamily="2" charset="0"/>
              </a:rPr>
              <a:t>工程 </a:t>
            </a:r>
            <a:r>
              <a:rPr lang="en-US" altLang="zh-CN" sz="1800" b="0" i="0" dirty="0" err="1">
                <a:solidFill>
                  <a:srgbClr val="808080"/>
                </a:solidFill>
                <a:effectLst/>
                <a:latin typeface="Sitka Text" pitchFamily="2" charset="0"/>
              </a:rPr>
              <a:t>EcN</a:t>
            </a:r>
            <a:r>
              <a:rPr lang="en-US" altLang="zh-CN" sz="1800" b="0" i="0" dirty="0">
                <a:solidFill>
                  <a:srgbClr val="808080"/>
                </a:solidFill>
                <a:effectLst/>
                <a:latin typeface="Sitka Text" pitchFamily="2" charset="0"/>
              </a:rPr>
              <a:t> </a:t>
            </a:r>
            <a:r>
              <a:rPr lang="zh-CN" altLang="en-US" sz="1800" b="0" i="0" dirty="0">
                <a:solidFill>
                  <a:srgbClr val="808080"/>
                </a:solidFill>
                <a:effectLst/>
                <a:latin typeface="Sitka Text" pitchFamily="2" charset="0"/>
              </a:rPr>
              <a:t>能够检测缺氧环境和高乳酸水平。存活的细菌可以表达微囊泡，在超声处理时产生明显的回声。这种创新方法提供了全面和精确的肿瘤空间定位，帮助临床医生做出明智的医疗决策，并确保能够满足更广泛的患者医疗需求。</a:t>
            </a:r>
            <a:endParaRPr lang="zh-CN" altLang="en-US" sz="1800" dirty="0"/>
          </a:p>
        </p:txBody>
      </p:sp>
    </p:spTree>
    <p:extLst>
      <p:ext uri="{BB962C8B-B14F-4D97-AF65-F5344CB8AC3E}">
        <p14:creationId xmlns:p14="http://schemas.microsoft.com/office/powerpoint/2010/main" val="3831903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14</a:t>
            </a:fld>
            <a:endParaRPr lang="zh-CN" altLang="en-US"/>
          </a:p>
        </p:txBody>
      </p:sp>
      <p:pic>
        <p:nvPicPr>
          <p:cNvPr id="6" name="图片 5">
            <a:extLst>
              <a:ext uri="{FF2B5EF4-FFF2-40B4-BE49-F238E27FC236}">
                <a16:creationId xmlns:a16="http://schemas.microsoft.com/office/drawing/2014/main" id="{BC918D4D-5732-12A4-F6E5-B50A13E44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75"/>
            <a:ext cx="3556861" cy="6858000"/>
          </a:xfrm>
          <a:prstGeom prst="rect">
            <a:avLst/>
          </a:prstGeom>
        </p:spPr>
      </p:pic>
      <p:sp>
        <p:nvSpPr>
          <p:cNvPr id="8" name="文本框 7">
            <a:extLst>
              <a:ext uri="{FF2B5EF4-FFF2-40B4-BE49-F238E27FC236}">
                <a16:creationId xmlns:a16="http://schemas.microsoft.com/office/drawing/2014/main" id="{9EFC676F-EDCB-AA58-77E8-8A6AA4186988}"/>
              </a:ext>
            </a:extLst>
          </p:cNvPr>
          <p:cNvSpPr txBox="1"/>
          <p:nvPr/>
        </p:nvSpPr>
        <p:spPr>
          <a:xfrm>
            <a:off x="3961997" y="845783"/>
            <a:ext cx="8031081" cy="5539209"/>
          </a:xfrm>
          <a:prstGeom prst="rect">
            <a:avLst/>
          </a:prstGeom>
          <a:noFill/>
        </p:spPr>
        <p:txBody>
          <a:bodyPr wrap="square">
            <a:spAutoFit/>
          </a:bodyPr>
          <a:lstStyle/>
          <a:p>
            <a:pPr algn="l">
              <a:lnSpc>
                <a:spcPct val="200000"/>
              </a:lnSpc>
            </a:pPr>
            <a:r>
              <a:rPr lang="zh-CN" altLang="en-US" sz="2000" b="0" i="0" dirty="0">
                <a:solidFill>
                  <a:srgbClr val="333333"/>
                </a:solidFill>
                <a:effectLst/>
                <a:latin typeface="Sitka Text" pitchFamily="2" charset="0"/>
              </a:rPr>
              <a:t>当一种药物，尤其是基于细菌的药物，被施用时，它不会保持静止。它在身体的各个隔间中移动、相互作用和代谢。为了封装这种动态，</a:t>
            </a:r>
            <a:r>
              <a:rPr lang="zh-CN" altLang="en-US" sz="2000" b="0" i="0" dirty="0">
                <a:solidFill>
                  <a:srgbClr val="333333"/>
                </a:solidFill>
                <a:effectLst/>
                <a:highlight>
                  <a:srgbClr val="FFFF00"/>
                </a:highlight>
                <a:latin typeface="Sitka Text" pitchFamily="2" charset="0"/>
              </a:rPr>
              <a:t>提出了一个多隔室模型，</a:t>
            </a:r>
            <a:r>
              <a:rPr lang="zh-CN" altLang="en-US" sz="2000" b="0" i="0" dirty="0">
                <a:solidFill>
                  <a:srgbClr val="333333"/>
                </a:solidFill>
                <a:effectLst/>
                <a:latin typeface="Sitka Text" pitchFamily="2" charset="0"/>
              </a:rPr>
              <a:t>该模型将身体划分为几个隔室，每个隔室代表药物可能相互作用或代谢的重要区域。</a:t>
            </a:r>
          </a:p>
          <a:p>
            <a:pPr algn="l">
              <a:lnSpc>
                <a:spcPct val="200000"/>
              </a:lnSpc>
            </a:pPr>
            <a:r>
              <a:rPr lang="zh-CN" altLang="en-US" sz="2000" b="0" i="0" dirty="0">
                <a:solidFill>
                  <a:srgbClr val="333333"/>
                </a:solidFill>
                <a:effectLst/>
                <a:latin typeface="Sitka Text" pitchFamily="2" charset="0"/>
              </a:rPr>
              <a:t>第二种模型的主要目标是在有或没有环境氧气的条件下过滤出具有最佳区别的</a:t>
            </a:r>
            <a:r>
              <a:rPr lang="zh-CN" altLang="en-US" sz="2000" b="0" i="0" dirty="0">
                <a:solidFill>
                  <a:srgbClr val="333333"/>
                </a:solidFill>
                <a:effectLst/>
                <a:highlight>
                  <a:srgbClr val="FFFF00"/>
                </a:highlight>
                <a:latin typeface="Sitka Text" pitchFamily="2" charset="0"/>
              </a:rPr>
              <a:t>启动子序列</a:t>
            </a:r>
            <a:r>
              <a:rPr lang="zh-CN" altLang="en-US" sz="2000" b="0" i="0" dirty="0">
                <a:solidFill>
                  <a:srgbClr val="333333"/>
                </a:solidFill>
                <a:effectLst/>
                <a:latin typeface="Sitka Text" pitchFamily="2" charset="0"/>
              </a:rPr>
              <a:t>，以便大肠杆菌在肿瘤和正常家庭环境中的存活率差异最大。该模型的结果可以支持或补充我们的湿实验室结果。</a:t>
            </a:r>
          </a:p>
          <a:p>
            <a:pPr algn="l">
              <a:lnSpc>
                <a:spcPct val="200000"/>
              </a:lnSpc>
            </a:pPr>
            <a:r>
              <a:rPr lang="zh-CN" altLang="en-US" sz="2000" b="0" i="0" dirty="0">
                <a:solidFill>
                  <a:srgbClr val="333333"/>
                </a:solidFill>
                <a:effectLst/>
                <a:latin typeface="Sitka Text" pitchFamily="2" charset="0"/>
              </a:rPr>
              <a:t>该微流控芯片是在罗春雄教授的研究基础上设计和构建的。芯片采集的数据可以作为参考。</a:t>
            </a:r>
          </a:p>
        </p:txBody>
      </p:sp>
      <p:sp>
        <p:nvSpPr>
          <p:cNvPr id="9" name="文本框 8">
            <a:extLst>
              <a:ext uri="{FF2B5EF4-FFF2-40B4-BE49-F238E27FC236}">
                <a16:creationId xmlns:a16="http://schemas.microsoft.com/office/drawing/2014/main" id="{262817E6-B672-AAE9-AD73-1D294CE7C344}"/>
              </a:ext>
            </a:extLst>
          </p:cNvPr>
          <p:cNvSpPr txBox="1"/>
          <p:nvPr/>
        </p:nvSpPr>
        <p:spPr>
          <a:xfrm>
            <a:off x="4567187" y="476451"/>
            <a:ext cx="2671011" cy="369332"/>
          </a:xfrm>
          <a:prstGeom prst="rect">
            <a:avLst/>
          </a:prstGeom>
          <a:noFill/>
        </p:spPr>
        <p:txBody>
          <a:bodyPr wrap="square" rtlCol="0">
            <a:spAutoFit/>
          </a:bodyPr>
          <a:lstStyle/>
          <a:p>
            <a:r>
              <a:rPr lang="zh-CN" altLang="en-US" dirty="0"/>
              <a:t>两个模型和一个芯片</a:t>
            </a:r>
          </a:p>
        </p:txBody>
      </p:sp>
    </p:spTree>
    <p:extLst>
      <p:ext uri="{BB962C8B-B14F-4D97-AF65-F5344CB8AC3E}">
        <p14:creationId xmlns:p14="http://schemas.microsoft.com/office/powerpoint/2010/main" val="1506966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15</a:t>
            </a:fld>
            <a:endParaRPr lang="zh-CN" altLang="en-US"/>
          </a:p>
        </p:txBody>
      </p:sp>
      <p:pic>
        <p:nvPicPr>
          <p:cNvPr id="7" name="图片 6">
            <a:extLst>
              <a:ext uri="{FF2B5EF4-FFF2-40B4-BE49-F238E27FC236}">
                <a16:creationId xmlns:a16="http://schemas.microsoft.com/office/drawing/2014/main" id="{F05D882F-DBDD-70B0-5972-D540C4EC38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75"/>
            <a:ext cx="3519665" cy="6858000"/>
          </a:xfrm>
          <a:prstGeom prst="rect">
            <a:avLst/>
          </a:prstGeom>
        </p:spPr>
      </p:pic>
      <p:sp>
        <p:nvSpPr>
          <p:cNvPr id="9" name="文本框 8">
            <a:extLst>
              <a:ext uri="{FF2B5EF4-FFF2-40B4-BE49-F238E27FC236}">
                <a16:creationId xmlns:a16="http://schemas.microsoft.com/office/drawing/2014/main" id="{C3F616FF-7E1F-B6ED-1C74-37ECE65EF0A3}"/>
              </a:ext>
            </a:extLst>
          </p:cNvPr>
          <p:cNvSpPr txBox="1"/>
          <p:nvPr/>
        </p:nvSpPr>
        <p:spPr>
          <a:xfrm>
            <a:off x="3827674" y="1155403"/>
            <a:ext cx="7626818" cy="3139321"/>
          </a:xfrm>
          <a:prstGeom prst="rect">
            <a:avLst/>
          </a:prstGeom>
          <a:noFill/>
        </p:spPr>
        <p:txBody>
          <a:bodyPr wrap="square">
            <a:spAutoFit/>
          </a:bodyPr>
          <a:lstStyle/>
          <a:p>
            <a:pPr algn="l"/>
            <a:r>
              <a:rPr lang="zh-CN" altLang="en-US" b="1" i="0" dirty="0">
                <a:solidFill>
                  <a:srgbClr val="333333"/>
                </a:solidFill>
                <a:effectLst/>
                <a:latin typeface="Sitka Heading" pitchFamily="2" charset="0"/>
              </a:rPr>
              <a:t>实验室之外</a:t>
            </a:r>
            <a:endParaRPr lang="en-US" altLang="zh-CN" b="1" i="0" dirty="0">
              <a:solidFill>
                <a:srgbClr val="333333"/>
              </a:solidFill>
              <a:effectLst/>
              <a:latin typeface="Sitka Heading" pitchFamily="2" charset="0"/>
            </a:endParaRPr>
          </a:p>
          <a:p>
            <a:pPr algn="l"/>
            <a:r>
              <a:rPr lang="zh-CN" altLang="en-US" b="0" i="0" dirty="0">
                <a:solidFill>
                  <a:srgbClr val="333333"/>
                </a:solidFill>
                <a:effectLst/>
                <a:latin typeface="Sitka Text" pitchFamily="2" charset="0"/>
              </a:rPr>
              <a:t>作为</a:t>
            </a:r>
            <a:r>
              <a:rPr lang="en-US" altLang="zh-CN" b="0" i="0" dirty="0" err="1">
                <a:solidFill>
                  <a:srgbClr val="333333"/>
                </a:solidFill>
                <a:effectLst/>
                <a:latin typeface="Sitka Text" pitchFamily="2" charset="0"/>
              </a:rPr>
              <a:t>iGEM</a:t>
            </a:r>
            <a:r>
              <a:rPr lang="zh-CN" altLang="en-US" b="0" i="0" dirty="0">
                <a:solidFill>
                  <a:srgbClr val="333333"/>
                </a:solidFill>
                <a:effectLst/>
                <a:latin typeface="Sitka Text" pitchFamily="2" charset="0"/>
              </a:rPr>
              <a:t>团队，不仅关注实验室工作，还关注社会问题。组织参加了各种活动和讨论。在中学开展合成生物学教育项目，覆盖</a:t>
            </a:r>
            <a:r>
              <a:rPr lang="en-US" altLang="zh-CN" b="0" i="0" dirty="0">
                <a:solidFill>
                  <a:srgbClr val="333333"/>
                </a:solidFill>
                <a:effectLst/>
                <a:latin typeface="Sitka Text" pitchFamily="2" charset="0"/>
              </a:rPr>
              <a:t>10</a:t>
            </a:r>
            <a:r>
              <a:rPr lang="zh-CN" altLang="en-US" b="0" i="0" dirty="0">
                <a:solidFill>
                  <a:srgbClr val="333333"/>
                </a:solidFill>
                <a:effectLst/>
                <a:latin typeface="Sitka Text" pitchFamily="2" charset="0"/>
              </a:rPr>
              <a:t>个省（市）、香港、澳门。还关注生死攸关的问题和教育问题。</a:t>
            </a:r>
          </a:p>
          <a:p>
            <a:pPr algn="l"/>
            <a:br>
              <a:rPr lang="zh-CN" altLang="en-US" dirty="0"/>
            </a:br>
            <a:r>
              <a:rPr lang="zh-CN" altLang="en-US" b="1" dirty="0">
                <a:solidFill>
                  <a:srgbClr val="333333"/>
                </a:solidFill>
                <a:latin typeface="Sitka Heading" pitchFamily="2" charset="0"/>
              </a:rPr>
              <a:t>结论</a:t>
            </a:r>
            <a:endParaRPr lang="en-US" altLang="zh-CN" b="1" dirty="0">
              <a:solidFill>
                <a:srgbClr val="333333"/>
              </a:solidFill>
              <a:latin typeface="Sitka Heading" pitchFamily="2" charset="0"/>
            </a:endParaRPr>
          </a:p>
          <a:p>
            <a:pPr algn="l"/>
            <a:r>
              <a:rPr lang="zh-CN" altLang="en-US" b="0" i="0" dirty="0">
                <a:solidFill>
                  <a:srgbClr val="333333"/>
                </a:solidFill>
                <a:effectLst/>
                <a:latin typeface="Sitka Text" pitchFamily="2" charset="0"/>
              </a:rPr>
              <a:t>北京大学</a:t>
            </a:r>
            <a:r>
              <a:rPr lang="en-US" altLang="zh-CN" b="0" i="0" dirty="0">
                <a:solidFill>
                  <a:srgbClr val="333333"/>
                </a:solidFill>
                <a:effectLst/>
                <a:latin typeface="Sitka Text" pitchFamily="2" charset="0"/>
              </a:rPr>
              <a:t>2023</a:t>
            </a:r>
            <a:r>
              <a:rPr lang="zh-CN" altLang="en-US" b="0" i="0" dirty="0">
                <a:solidFill>
                  <a:srgbClr val="333333"/>
                </a:solidFill>
                <a:effectLst/>
                <a:latin typeface="Sitka Text" pitchFamily="2" charset="0"/>
              </a:rPr>
              <a:t>项目旨在超越传统治疗的局限性，为胰腺癌患者引入突破性的治疗方案。希望研究和工作将有助于对抗强大的“癌症之王”。</a:t>
            </a:r>
          </a:p>
          <a:p>
            <a:pPr algn="l"/>
            <a:br>
              <a:rPr lang="zh-CN" altLang="en-US" dirty="0"/>
            </a:br>
            <a:br>
              <a:rPr lang="zh-CN" altLang="en-US" dirty="0"/>
            </a:br>
            <a:r>
              <a:rPr lang="zh-CN" altLang="en-US" b="1" dirty="0">
                <a:solidFill>
                  <a:srgbClr val="333333"/>
                </a:solidFill>
                <a:latin typeface="Sitka Heading" pitchFamily="2" charset="0"/>
              </a:rPr>
              <a:t>引用参考文献</a:t>
            </a:r>
            <a:endParaRPr lang="zh-CN" altLang="en-US" b="1" i="0" dirty="0">
              <a:solidFill>
                <a:srgbClr val="333333"/>
              </a:solidFill>
              <a:effectLst/>
              <a:latin typeface="Sitka Heading" pitchFamily="2" charset="0"/>
            </a:endParaRPr>
          </a:p>
        </p:txBody>
      </p:sp>
    </p:spTree>
    <p:extLst>
      <p:ext uri="{BB962C8B-B14F-4D97-AF65-F5344CB8AC3E}">
        <p14:creationId xmlns:p14="http://schemas.microsoft.com/office/powerpoint/2010/main" val="15310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18814D-C229-FBDD-DB7E-BD5B88D9CFC5}"/>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06029AB5-4414-854B-DBA1-FAB06A88F00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926ACBA1-7884-5ED1-4480-F993174B3529}"/>
              </a:ext>
            </a:extLst>
          </p:cNvPr>
          <p:cNvSpPr>
            <a:spLocks noGrp="1"/>
          </p:cNvSpPr>
          <p:nvPr>
            <p:ph type="sldNum" sz="quarter" idx="12"/>
          </p:nvPr>
        </p:nvSpPr>
        <p:spPr/>
        <p:txBody>
          <a:bodyPr/>
          <a:lstStyle/>
          <a:p>
            <a:fld id="{565CE74E-AB26-4998-AD42-012C4C1AD076}" type="slidenum">
              <a:rPr lang="zh-CN" altLang="en-US" smtClean="0"/>
              <a:t>16</a:t>
            </a:fld>
            <a:endParaRPr lang="zh-CN" altLang="en-US"/>
          </a:p>
        </p:txBody>
      </p:sp>
      <p:pic>
        <p:nvPicPr>
          <p:cNvPr id="6" name="图片 5">
            <a:extLst>
              <a:ext uri="{FF2B5EF4-FFF2-40B4-BE49-F238E27FC236}">
                <a16:creationId xmlns:a16="http://schemas.microsoft.com/office/drawing/2014/main" id="{81F38D55-D3A9-87C3-73E3-338CFA5000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48" y="310056"/>
            <a:ext cx="3281386" cy="5281651"/>
          </a:xfrm>
          <a:prstGeom prst="rect">
            <a:avLst/>
          </a:prstGeom>
        </p:spPr>
      </p:pic>
      <p:pic>
        <p:nvPicPr>
          <p:cNvPr id="8" name="图片 7">
            <a:extLst>
              <a:ext uri="{FF2B5EF4-FFF2-40B4-BE49-F238E27FC236}">
                <a16:creationId xmlns:a16="http://schemas.microsoft.com/office/drawing/2014/main" id="{31FD3C02-5EDC-E67B-E5BB-07DDE40744D5}"/>
              </a:ext>
            </a:extLst>
          </p:cNvPr>
          <p:cNvPicPr>
            <a:picLocks noChangeAspect="1"/>
          </p:cNvPicPr>
          <p:nvPr/>
        </p:nvPicPr>
        <p:blipFill>
          <a:blip r:embed="rId3"/>
          <a:stretch>
            <a:fillRect/>
          </a:stretch>
        </p:blipFill>
        <p:spPr>
          <a:xfrm>
            <a:off x="3555989" y="1251284"/>
            <a:ext cx="8135407" cy="5041356"/>
          </a:xfrm>
          <a:prstGeom prst="rect">
            <a:avLst/>
          </a:prstGeom>
        </p:spPr>
      </p:pic>
    </p:spTree>
    <p:extLst>
      <p:ext uri="{BB962C8B-B14F-4D97-AF65-F5344CB8AC3E}">
        <p14:creationId xmlns:p14="http://schemas.microsoft.com/office/powerpoint/2010/main" val="1792839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0EF639-A7D2-43DE-C03A-D486B6EF5BBE}"/>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1D4CA811-D3B8-038C-033D-93C1272AD40A}"/>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6311FC5-48E7-6C71-B4A8-4A6A6E8056A0}"/>
              </a:ext>
            </a:extLst>
          </p:cNvPr>
          <p:cNvSpPr>
            <a:spLocks noGrp="1"/>
          </p:cNvSpPr>
          <p:nvPr>
            <p:ph type="sldNum" sz="quarter" idx="12"/>
          </p:nvPr>
        </p:nvSpPr>
        <p:spPr/>
        <p:txBody>
          <a:bodyPr/>
          <a:lstStyle/>
          <a:p>
            <a:fld id="{565CE74E-AB26-4998-AD42-012C4C1AD076}" type="slidenum">
              <a:rPr lang="zh-CN" altLang="en-US" smtClean="0"/>
              <a:t>17</a:t>
            </a:fld>
            <a:endParaRPr lang="zh-CN" altLang="en-US"/>
          </a:p>
        </p:txBody>
      </p:sp>
      <p:pic>
        <p:nvPicPr>
          <p:cNvPr id="6" name="图片 5">
            <a:extLst>
              <a:ext uri="{FF2B5EF4-FFF2-40B4-BE49-F238E27FC236}">
                <a16:creationId xmlns:a16="http://schemas.microsoft.com/office/drawing/2014/main" id="{BAA69E55-26C1-007A-37D1-DEF440AF8C34}"/>
              </a:ext>
            </a:extLst>
          </p:cNvPr>
          <p:cNvPicPr>
            <a:picLocks noChangeAspect="1"/>
          </p:cNvPicPr>
          <p:nvPr/>
        </p:nvPicPr>
        <p:blipFill>
          <a:blip r:embed="rId2"/>
          <a:stretch>
            <a:fillRect/>
          </a:stretch>
        </p:blipFill>
        <p:spPr>
          <a:xfrm>
            <a:off x="500112" y="0"/>
            <a:ext cx="10287001" cy="6858000"/>
          </a:xfrm>
          <a:prstGeom prst="rect">
            <a:avLst/>
          </a:prstGeom>
        </p:spPr>
      </p:pic>
    </p:spTree>
    <p:extLst>
      <p:ext uri="{BB962C8B-B14F-4D97-AF65-F5344CB8AC3E}">
        <p14:creationId xmlns:p14="http://schemas.microsoft.com/office/powerpoint/2010/main" val="15856289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91D4EE-096D-D3CB-26B6-3671C968BB84}"/>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9AF29BF6-09ED-C838-A3A5-D185104F5255}"/>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26990400-FA7C-8C72-1AC4-5956E2BA13F9}"/>
              </a:ext>
            </a:extLst>
          </p:cNvPr>
          <p:cNvSpPr>
            <a:spLocks noGrp="1"/>
          </p:cNvSpPr>
          <p:nvPr>
            <p:ph type="sldNum" sz="quarter" idx="12"/>
          </p:nvPr>
        </p:nvSpPr>
        <p:spPr/>
        <p:txBody>
          <a:bodyPr/>
          <a:lstStyle/>
          <a:p>
            <a:fld id="{565CE74E-AB26-4998-AD42-012C4C1AD076}" type="slidenum">
              <a:rPr lang="zh-CN" altLang="en-US" smtClean="0"/>
              <a:t>18</a:t>
            </a:fld>
            <a:endParaRPr lang="zh-CN" altLang="en-US"/>
          </a:p>
        </p:txBody>
      </p:sp>
      <p:pic>
        <p:nvPicPr>
          <p:cNvPr id="6" name="图片 5">
            <a:extLst>
              <a:ext uri="{FF2B5EF4-FFF2-40B4-BE49-F238E27FC236}">
                <a16:creationId xmlns:a16="http://schemas.microsoft.com/office/drawing/2014/main" id="{3A682670-DE5C-D49C-8ABD-7705A233A4C4}"/>
              </a:ext>
            </a:extLst>
          </p:cNvPr>
          <p:cNvPicPr>
            <a:picLocks noChangeAspect="1"/>
          </p:cNvPicPr>
          <p:nvPr/>
        </p:nvPicPr>
        <p:blipFill>
          <a:blip r:embed="rId2"/>
          <a:stretch>
            <a:fillRect/>
          </a:stretch>
        </p:blipFill>
        <p:spPr>
          <a:xfrm>
            <a:off x="952499" y="0"/>
            <a:ext cx="10287001" cy="6858000"/>
          </a:xfrm>
          <a:prstGeom prst="rect">
            <a:avLst/>
          </a:prstGeom>
        </p:spPr>
      </p:pic>
    </p:spTree>
    <p:extLst>
      <p:ext uri="{BB962C8B-B14F-4D97-AF65-F5344CB8AC3E}">
        <p14:creationId xmlns:p14="http://schemas.microsoft.com/office/powerpoint/2010/main" val="30269806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E8268E-8A0D-0019-753F-8E6C9206AA5F}"/>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FC198B0E-114B-1C27-5E2C-7B09A8112356}"/>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A373C31-FC7E-6532-93CC-ED7BC41E9A30}"/>
              </a:ext>
            </a:extLst>
          </p:cNvPr>
          <p:cNvSpPr>
            <a:spLocks noGrp="1"/>
          </p:cNvSpPr>
          <p:nvPr>
            <p:ph type="sldNum" sz="quarter" idx="12"/>
          </p:nvPr>
        </p:nvSpPr>
        <p:spPr/>
        <p:txBody>
          <a:bodyPr/>
          <a:lstStyle/>
          <a:p>
            <a:fld id="{565CE74E-AB26-4998-AD42-012C4C1AD076}" type="slidenum">
              <a:rPr lang="zh-CN" altLang="en-US" smtClean="0"/>
              <a:t>19</a:t>
            </a:fld>
            <a:endParaRPr lang="zh-CN" altLang="en-US"/>
          </a:p>
        </p:txBody>
      </p:sp>
      <p:pic>
        <p:nvPicPr>
          <p:cNvPr id="6" name="图片 5">
            <a:extLst>
              <a:ext uri="{FF2B5EF4-FFF2-40B4-BE49-F238E27FC236}">
                <a16:creationId xmlns:a16="http://schemas.microsoft.com/office/drawing/2014/main" id="{67EA50A7-D1F4-7CC7-1E1A-B536ED72A8FE}"/>
              </a:ext>
            </a:extLst>
          </p:cNvPr>
          <p:cNvPicPr>
            <a:picLocks noChangeAspect="1"/>
          </p:cNvPicPr>
          <p:nvPr/>
        </p:nvPicPr>
        <p:blipFill>
          <a:blip r:embed="rId2"/>
          <a:stretch>
            <a:fillRect/>
          </a:stretch>
        </p:blipFill>
        <p:spPr>
          <a:xfrm>
            <a:off x="952499" y="0"/>
            <a:ext cx="10287001" cy="6858000"/>
          </a:xfrm>
          <a:prstGeom prst="rect">
            <a:avLst/>
          </a:prstGeom>
        </p:spPr>
      </p:pic>
    </p:spTree>
    <p:extLst>
      <p:ext uri="{BB962C8B-B14F-4D97-AF65-F5344CB8AC3E}">
        <p14:creationId xmlns:p14="http://schemas.microsoft.com/office/powerpoint/2010/main" val="991795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b="1" dirty="0"/>
          </a:p>
        </p:txBody>
      </p:sp>
      <p:sp>
        <p:nvSpPr>
          <p:cNvPr id="3" name="副标题 2"/>
          <p:cNvSpPr>
            <a:spLocks noGrp="1"/>
          </p:cNvSpPr>
          <p:nvPr>
            <p:ph type="subTitle" idx="1"/>
          </p:nvPr>
        </p:nvSpPr>
        <p:spPr/>
        <p:txBody>
          <a:bodyPr/>
          <a:lstStyle/>
          <a:p>
            <a:endParaRPr lang="en-US" altLang="zh-CN" b="1" dirty="0"/>
          </a:p>
        </p:txBody>
      </p:sp>
      <p:sp>
        <p:nvSpPr>
          <p:cNvPr id="4" name="灯片编号占位符 3"/>
          <p:cNvSpPr>
            <a:spLocks noGrp="1"/>
          </p:cNvSpPr>
          <p:nvPr>
            <p:ph type="sldNum" sz="quarter" idx="12"/>
          </p:nvPr>
        </p:nvSpPr>
        <p:spPr>
          <a:xfrm>
            <a:off x="8554351" y="6449083"/>
            <a:ext cx="2894899" cy="351165"/>
          </a:xfrm>
        </p:spPr>
        <p:txBody>
          <a:bodyPr/>
          <a:lstStyle/>
          <a:p>
            <a:r>
              <a:rPr lang="en-US" altLang="zh-CN" dirty="0"/>
              <a:t>https://jamboree.igem.org/2023/results#medals</a:t>
            </a:r>
            <a:endParaRPr lang="zh-CN" altLang="en-US" dirty="0"/>
          </a:p>
        </p:txBody>
      </p:sp>
      <p:pic>
        <p:nvPicPr>
          <p:cNvPr id="6" name="图片 5">
            <a:extLst>
              <a:ext uri="{FF2B5EF4-FFF2-40B4-BE49-F238E27FC236}">
                <a16:creationId xmlns:a16="http://schemas.microsoft.com/office/drawing/2014/main" id="{4D42537B-049F-EA5E-3A7E-43BCDEF9F7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853" y="-173038"/>
            <a:ext cx="9702667" cy="6468444"/>
          </a:xfrm>
          <a:prstGeom prst="rect">
            <a:avLst/>
          </a:prstGeom>
        </p:spPr>
      </p:pic>
    </p:spTree>
    <p:extLst>
      <p:ext uri="{BB962C8B-B14F-4D97-AF65-F5344CB8AC3E}">
        <p14:creationId xmlns:p14="http://schemas.microsoft.com/office/powerpoint/2010/main" val="14801460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9DFCF3-ACE0-FF87-947B-DC030FB0FE2A}"/>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DF6D4410-7244-C771-19BD-EC3EE530E90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949014C6-5AC6-3DEB-110C-680D947C565E}"/>
              </a:ext>
            </a:extLst>
          </p:cNvPr>
          <p:cNvSpPr>
            <a:spLocks noGrp="1"/>
          </p:cNvSpPr>
          <p:nvPr>
            <p:ph type="sldNum" sz="quarter" idx="12"/>
          </p:nvPr>
        </p:nvSpPr>
        <p:spPr/>
        <p:txBody>
          <a:bodyPr/>
          <a:lstStyle/>
          <a:p>
            <a:fld id="{565CE74E-AB26-4998-AD42-012C4C1AD076}" type="slidenum">
              <a:rPr lang="zh-CN" altLang="en-US" smtClean="0"/>
              <a:t>20</a:t>
            </a:fld>
            <a:endParaRPr lang="zh-CN" altLang="en-US"/>
          </a:p>
        </p:txBody>
      </p:sp>
      <p:pic>
        <p:nvPicPr>
          <p:cNvPr id="6" name="图片 5">
            <a:extLst>
              <a:ext uri="{FF2B5EF4-FFF2-40B4-BE49-F238E27FC236}">
                <a16:creationId xmlns:a16="http://schemas.microsoft.com/office/drawing/2014/main" id="{388616DC-40F8-D55D-B919-7FCCF7142327}"/>
              </a:ext>
            </a:extLst>
          </p:cNvPr>
          <p:cNvPicPr>
            <a:picLocks noChangeAspect="1"/>
          </p:cNvPicPr>
          <p:nvPr/>
        </p:nvPicPr>
        <p:blipFill>
          <a:blip r:embed="rId2"/>
          <a:stretch>
            <a:fillRect/>
          </a:stretch>
        </p:blipFill>
        <p:spPr>
          <a:xfrm>
            <a:off x="952499" y="0"/>
            <a:ext cx="10287001" cy="6858000"/>
          </a:xfrm>
          <a:prstGeom prst="rect">
            <a:avLst/>
          </a:prstGeom>
        </p:spPr>
      </p:pic>
    </p:spTree>
    <p:extLst>
      <p:ext uri="{BB962C8B-B14F-4D97-AF65-F5344CB8AC3E}">
        <p14:creationId xmlns:p14="http://schemas.microsoft.com/office/powerpoint/2010/main" val="3789449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2774" y="92174"/>
            <a:ext cx="9144000" cy="1038544"/>
          </a:xfrm>
        </p:spPr>
        <p:txBody>
          <a:bodyPr>
            <a:normAutofit/>
          </a:bodyPr>
          <a:lstStyle/>
          <a:p>
            <a:pPr algn="l"/>
            <a:r>
              <a:rPr lang="en-US" altLang="zh-CN" sz="2400" b="1" dirty="0"/>
              <a:t>IGEM </a:t>
            </a:r>
            <a:r>
              <a:rPr lang="zh-CN" altLang="en-US" sz="2400" b="1" dirty="0"/>
              <a:t>项目汇报</a:t>
            </a:r>
            <a:r>
              <a:rPr lang="en-US" altLang="zh-CN" sz="2400" b="1" dirty="0"/>
              <a:t>-</a:t>
            </a:r>
            <a:r>
              <a:rPr lang="zh-CN" altLang="en-US" sz="2400" b="1" dirty="0"/>
              <a:t>北京大学</a:t>
            </a:r>
            <a:br>
              <a:rPr lang="en-US" altLang="zh-CN" sz="2000" b="1" dirty="0"/>
            </a:br>
            <a:br>
              <a:rPr lang="en-US" altLang="zh-CN" sz="2000" b="1" dirty="0"/>
            </a:br>
            <a:r>
              <a:rPr lang="en-US" altLang="zh-CN" sz="2000" b="1" dirty="0"/>
              <a:t>https://2023.igem.wiki/peking/</a:t>
            </a:r>
            <a:endParaRPr lang="zh-CN" altLang="en-US" sz="3200" b="1" dirty="0"/>
          </a:p>
        </p:txBody>
      </p:sp>
      <p:sp>
        <p:nvSpPr>
          <p:cNvPr id="3" name="副标题 2"/>
          <p:cNvSpPr>
            <a:spLocks noGrp="1"/>
          </p:cNvSpPr>
          <p:nvPr>
            <p:ph type="subTitle" idx="1"/>
          </p:nvPr>
        </p:nvSpPr>
        <p:spPr/>
        <p:txBody>
          <a:bodyPr/>
          <a:lstStyle/>
          <a:p>
            <a:r>
              <a:rPr lang="zh-CN" altLang="en-US" b="1" dirty="0"/>
              <a:t>鹿为民</a:t>
            </a:r>
            <a:endParaRPr lang="en-US" altLang="zh-CN" b="1" dirty="0"/>
          </a:p>
          <a:p>
            <a:r>
              <a:rPr lang="en-US" altLang="zh-CN" b="1" dirty="0"/>
              <a:t>2024</a:t>
            </a:r>
            <a:r>
              <a:rPr lang="zh-CN" altLang="en-US" b="1" dirty="0"/>
              <a:t>年</a:t>
            </a:r>
            <a:r>
              <a:rPr lang="en-US" altLang="zh-CN" b="1" dirty="0"/>
              <a:t>1</a:t>
            </a:r>
            <a:r>
              <a:rPr lang="zh-CN" altLang="en-US" b="1" dirty="0"/>
              <a:t>月</a:t>
            </a:r>
            <a:r>
              <a:rPr lang="en-US" altLang="zh-CN" b="1" dirty="0"/>
              <a:t>31</a:t>
            </a:r>
            <a:r>
              <a:rPr lang="zh-CN" altLang="en-US" b="1" dirty="0"/>
              <a:t>日</a:t>
            </a:r>
          </a:p>
        </p:txBody>
      </p:sp>
      <p:sp>
        <p:nvSpPr>
          <p:cNvPr id="4" name="灯片编号占位符 3"/>
          <p:cNvSpPr>
            <a:spLocks noGrp="1"/>
          </p:cNvSpPr>
          <p:nvPr>
            <p:ph type="sldNum" sz="quarter" idx="12"/>
          </p:nvPr>
        </p:nvSpPr>
        <p:spPr/>
        <p:txBody>
          <a:bodyPr/>
          <a:lstStyle/>
          <a:p>
            <a:fld id="{565CE74E-AB26-4998-AD42-012C4C1AD076}" type="slidenum">
              <a:rPr lang="zh-CN" altLang="en-US" smtClean="0"/>
              <a:t>3</a:t>
            </a:fld>
            <a:endParaRPr lang="zh-CN" altLang="en-US"/>
          </a:p>
        </p:txBody>
      </p:sp>
      <p:pic>
        <p:nvPicPr>
          <p:cNvPr id="6" name="图片 5">
            <a:extLst>
              <a:ext uri="{FF2B5EF4-FFF2-40B4-BE49-F238E27FC236}">
                <a16:creationId xmlns:a16="http://schemas.microsoft.com/office/drawing/2014/main" id="{D703111A-4D32-D7FE-B7A1-310CD1D210EF}"/>
              </a:ext>
            </a:extLst>
          </p:cNvPr>
          <p:cNvPicPr>
            <a:picLocks noChangeAspect="1"/>
          </p:cNvPicPr>
          <p:nvPr/>
        </p:nvPicPr>
        <p:blipFill>
          <a:blip r:embed="rId3"/>
          <a:stretch>
            <a:fillRect/>
          </a:stretch>
        </p:blipFill>
        <p:spPr>
          <a:xfrm>
            <a:off x="3566161" y="1115730"/>
            <a:ext cx="8467424" cy="5644948"/>
          </a:xfrm>
          <a:prstGeom prst="rect">
            <a:avLst/>
          </a:prstGeom>
        </p:spPr>
      </p:pic>
    </p:spTree>
    <p:extLst>
      <p:ext uri="{BB962C8B-B14F-4D97-AF65-F5344CB8AC3E}">
        <p14:creationId xmlns:p14="http://schemas.microsoft.com/office/powerpoint/2010/main" val="1985129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4</a:t>
            </a:fld>
            <a:endParaRPr lang="zh-CN" altLang="en-US"/>
          </a:p>
        </p:txBody>
      </p:sp>
      <p:pic>
        <p:nvPicPr>
          <p:cNvPr id="3" name="图片 2">
            <a:extLst>
              <a:ext uri="{FF2B5EF4-FFF2-40B4-BE49-F238E27FC236}">
                <a16:creationId xmlns:a16="http://schemas.microsoft.com/office/drawing/2014/main" id="{1164D19A-ADD9-28F8-0B0C-547E1F24E2E7}"/>
              </a:ext>
            </a:extLst>
          </p:cNvPr>
          <p:cNvPicPr>
            <a:picLocks noChangeAspect="1"/>
          </p:cNvPicPr>
          <p:nvPr/>
        </p:nvPicPr>
        <p:blipFill>
          <a:blip r:embed="rId3"/>
          <a:stretch>
            <a:fillRect/>
          </a:stretch>
        </p:blipFill>
        <p:spPr>
          <a:xfrm>
            <a:off x="952499" y="524308"/>
            <a:ext cx="9500537" cy="6333691"/>
          </a:xfrm>
          <a:prstGeom prst="rect">
            <a:avLst/>
          </a:prstGeom>
        </p:spPr>
      </p:pic>
      <p:sp>
        <p:nvSpPr>
          <p:cNvPr id="5" name="文本框 4">
            <a:extLst>
              <a:ext uri="{FF2B5EF4-FFF2-40B4-BE49-F238E27FC236}">
                <a16:creationId xmlns:a16="http://schemas.microsoft.com/office/drawing/2014/main" id="{1AE141CC-4892-3F3F-D4B0-1DA910D0FCEB}"/>
              </a:ext>
            </a:extLst>
          </p:cNvPr>
          <p:cNvSpPr txBox="1"/>
          <p:nvPr/>
        </p:nvSpPr>
        <p:spPr>
          <a:xfrm>
            <a:off x="3402530" y="62643"/>
            <a:ext cx="2141621" cy="461665"/>
          </a:xfrm>
          <a:prstGeom prst="rect">
            <a:avLst/>
          </a:prstGeom>
          <a:noFill/>
        </p:spPr>
        <p:txBody>
          <a:bodyPr wrap="square" rtlCol="0">
            <a:spAutoFit/>
          </a:bodyPr>
          <a:lstStyle/>
          <a:p>
            <a:r>
              <a:rPr lang="zh-CN" altLang="en-US" sz="2400" b="1" dirty="0"/>
              <a:t>皇冠的刺客</a:t>
            </a:r>
          </a:p>
        </p:txBody>
      </p:sp>
    </p:spTree>
    <p:extLst>
      <p:ext uri="{BB962C8B-B14F-4D97-AF65-F5344CB8AC3E}">
        <p14:creationId xmlns:p14="http://schemas.microsoft.com/office/powerpoint/2010/main" val="3397607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5</a:t>
            </a:fld>
            <a:endParaRPr lang="zh-CN" altLang="en-US"/>
          </a:p>
        </p:txBody>
      </p:sp>
      <p:pic>
        <p:nvPicPr>
          <p:cNvPr id="6" name="图片 5">
            <a:extLst>
              <a:ext uri="{FF2B5EF4-FFF2-40B4-BE49-F238E27FC236}">
                <a16:creationId xmlns:a16="http://schemas.microsoft.com/office/drawing/2014/main" id="{FA2ECFE2-4CD2-CCCA-A7F6-0CD226A28EB8}"/>
              </a:ext>
            </a:extLst>
          </p:cNvPr>
          <p:cNvPicPr>
            <a:picLocks noChangeAspect="1"/>
          </p:cNvPicPr>
          <p:nvPr/>
        </p:nvPicPr>
        <p:blipFill>
          <a:blip r:embed="rId3"/>
          <a:stretch>
            <a:fillRect/>
          </a:stretch>
        </p:blipFill>
        <p:spPr>
          <a:xfrm>
            <a:off x="610802" y="48126"/>
            <a:ext cx="10287001"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userDrawn="1">
            <p:custDataLst>
              <p:tags r:id="rId1"/>
            </p:custDataLst>
          </p:nvPr>
        </p:nvSpPr>
        <p:spPr>
          <a:xfrm>
            <a:off x="2119630" y="858520"/>
            <a:ext cx="4064000" cy="768350"/>
          </a:xfrm>
          <a:prstGeom prst="rect">
            <a:avLst/>
          </a:prstGeom>
          <a:noFill/>
        </p:spPr>
        <p:txBody>
          <a:bodyPr wrap="square" rtlCol="0">
            <a:spAutoFit/>
          </a:bodyPr>
          <a:lstStyle/>
          <a:p>
            <a:r>
              <a:rPr lang="zh-CN" altLang="en-US" sz="4400" b="1">
                <a:latin typeface="等线" panose="02010600030101010101" charset="-122"/>
                <a:ea typeface="等线" panose="02010600030101010101" charset="-122"/>
                <a:cs typeface="等线" panose="02010600030101010101" charset="-122"/>
              </a:rPr>
              <a:t>目录</a:t>
            </a:r>
            <a:r>
              <a:rPr lang="en-US" altLang="zh-CN" sz="4400" b="1">
                <a:latin typeface="等线" panose="02010600030101010101" charset="-122"/>
                <a:ea typeface="等线" panose="02010600030101010101" charset="-122"/>
                <a:cs typeface="等线" panose="02010600030101010101" charset="-122"/>
              </a:rPr>
              <a:t>contents</a:t>
            </a:r>
          </a:p>
        </p:txBody>
      </p:sp>
      <p:pic>
        <p:nvPicPr>
          <p:cNvPr id="8" name="图片 7" descr="微信图片_20240129231428"/>
          <p:cNvPicPr>
            <a:picLocks noChangeAspect="1"/>
          </p:cNvPicPr>
          <p:nvPr userDrawn="1">
            <p:custDataLst>
              <p:tags r:id="rId2"/>
            </p:custDataLst>
          </p:nvPr>
        </p:nvPicPr>
        <p:blipFill>
          <a:blip r:embed="rId12"/>
          <a:stretch>
            <a:fillRect/>
          </a:stretch>
        </p:blipFill>
        <p:spPr>
          <a:xfrm>
            <a:off x="1971407" y="1670685"/>
            <a:ext cx="1038225" cy="828675"/>
          </a:xfrm>
          <a:prstGeom prst="rect">
            <a:avLst/>
          </a:prstGeom>
        </p:spPr>
      </p:pic>
      <p:pic>
        <p:nvPicPr>
          <p:cNvPr id="10" name="图片 9" descr="微信图片_20240129231433"/>
          <p:cNvPicPr>
            <a:picLocks noChangeAspect="1"/>
          </p:cNvPicPr>
          <p:nvPr userDrawn="1">
            <p:custDataLst>
              <p:tags r:id="rId3"/>
            </p:custDataLst>
          </p:nvPr>
        </p:nvPicPr>
        <p:blipFill>
          <a:blip r:embed="rId13"/>
          <a:stretch>
            <a:fillRect/>
          </a:stretch>
        </p:blipFill>
        <p:spPr>
          <a:xfrm>
            <a:off x="2242820" y="2837180"/>
            <a:ext cx="523875" cy="552450"/>
          </a:xfrm>
          <a:prstGeom prst="rect">
            <a:avLst/>
          </a:prstGeom>
        </p:spPr>
      </p:pic>
      <p:pic>
        <p:nvPicPr>
          <p:cNvPr id="12" name="图片 11" descr="微信图片_20240129231438"/>
          <p:cNvPicPr>
            <a:picLocks noChangeAspect="1"/>
          </p:cNvPicPr>
          <p:nvPr userDrawn="1">
            <p:custDataLst>
              <p:tags r:id="rId4"/>
            </p:custDataLst>
          </p:nvPr>
        </p:nvPicPr>
        <p:blipFill>
          <a:blip r:embed="rId14"/>
          <a:stretch>
            <a:fillRect/>
          </a:stretch>
        </p:blipFill>
        <p:spPr>
          <a:xfrm>
            <a:off x="1814830" y="3752215"/>
            <a:ext cx="1533525" cy="809625"/>
          </a:xfrm>
          <a:prstGeom prst="rect">
            <a:avLst/>
          </a:prstGeom>
        </p:spPr>
      </p:pic>
      <p:pic>
        <p:nvPicPr>
          <p:cNvPr id="14" name="图片 13" descr="微信图片_202401292317303"/>
          <p:cNvPicPr>
            <a:picLocks noChangeAspect="1"/>
          </p:cNvPicPr>
          <p:nvPr userDrawn="1">
            <p:custDataLst>
              <p:tags r:id="rId5"/>
            </p:custDataLst>
          </p:nvPr>
        </p:nvPicPr>
        <p:blipFill>
          <a:blip r:embed="rId15"/>
          <a:stretch>
            <a:fillRect/>
          </a:stretch>
        </p:blipFill>
        <p:spPr>
          <a:xfrm>
            <a:off x="1919019" y="5408863"/>
            <a:ext cx="1257300" cy="857250"/>
          </a:xfrm>
          <a:prstGeom prst="rect">
            <a:avLst/>
          </a:prstGeom>
        </p:spPr>
      </p:pic>
      <p:pic>
        <p:nvPicPr>
          <p:cNvPr id="13" name="图片 12" descr="微信图片_20240129231730"/>
          <p:cNvPicPr>
            <a:picLocks noChangeAspect="1"/>
          </p:cNvPicPr>
          <p:nvPr userDrawn="1">
            <p:custDataLst>
              <p:tags r:id="rId6"/>
            </p:custDataLst>
          </p:nvPr>
        </p:nvPicPr>
        <p:blipFill>
          <a:blip r:embed="rId16"/>
          <a:stretch>
            <a:fillRect/>
          </a:stretch>
        </p:blipFill>
        <p:spPr>
          <a:xfrm>
            <a:off x="5002530" y="1670685"/>
            <a:ext cx="1181100" cy="876300"/>
          </a:xfrm>
          <a:prstGeom prst="rect">
            <a:avLst/>
          </a:prstGeom>
        </p:spPr>
      </p:pic>
      <p:pic>
        <p:nvPicPr>
          <p:cNvPr id="16" name="图片 15" descr="微信图片_202401292317441"/>
          <p:cNvPicPr>
            <a:picLocks noChangeAspect="1"/>
          </p:cNvPicPr>
          <p:nvPr userDrawn="1">
            <p:custDataLst>
              <p:tags r:id="rId7"/>
            </p:custDataLst>
          </p:nvPr>
        </p:nvPicPr>
        <p:blipFill>
          <a:blip r:embed="rId17"/>
          <a:stretch>
            <a:fillRect/>
          </a:stretch>
        </p:blipFill>
        <p:spPr>
          <a:xfrm>
            <a:off x="1971407" y="4685966"/>
            <a:ext cx="1152525" cy="838200"/>
          </a:xfrm>
          <a:prstGeom prst="rect">
            <a:avLst/>
          </a:prstGeom>
        </p:spPr>
      </p:pic>
      <p:pic>
        <p:nvPicPr>
          <p:cNvPr id="18" name="图片 17" descr="微信图片_202401292317443"/>
          <p:cNvPicPr>
            <a:picLocks noChangeAspect="1"/>
          </p:cNvPicPr>
          <p:nvPr userDrawn="1">
            <p:custDataLst>
              <p:tags r:id="rId8"/>
            </p:custDataLst>
          </p:nvPr>
        </p:nvPicPr>
        <p:blipFill>
          <a:blip r:embed="rId18"/>
          <a:stretch>
            <a:fillRect/>
          </a:stretch>
        </p:blipFill>
        <p:spPr>
          <a:xfrm>
            <a:off x="5019040" y="2747020"/>
            <a:ext cx="819150" cy="762000"/>
          </a:xfrm>
          <a:prstGeom prst="rect">
            <a:avLst/>
          </a:prstGeom>
        </p:spPr>
      </p:pic>
      <p:pic>
        <p:nvPicPr>
          <p:cNvPr id="15" name="图片 14" descr="微信图片_202401292317304"/>
          <p:cNvPicPr>
            <a:picLocks noChangeAspect="1"/>
          </p:cNvPicPr>
          <p:nvPr userDrawn="1">
            <p:custDataLst>
              <p:tags r:id="rId9"/>
            </p:custDataLst>
          </p:nvPr>
        </p:nvPicPr>
        <p:blipFill>
          <a:blip r:embed="rId19"/>
          <a:stretch>
            <a:fillRect/>
          </a:stretch>
        </p:blipFill>
        <p:spPr>
          <a:xfrm>
            <a:off x="4951663" y="3819191"/>
            <a:ext cx="1190625" cy="866775"/>
          </a:xfrm>
          <a:prstGeom prst="rect">
            <a:avLst/>
          </a:prstGeom>
        </p:spPr>
      </p:pic>
      <p:sp>
        <p:nvSpPr>
          <p:cNvPr id="4" name="灯片编号占位符 3"/>
          <p:cNvSpPr>
            <a:spLocks noGrp="1"/>
          </p:cNvSpPr>
          <p:nvPr>
            <p:ph type="sldNum" sz="quarter" idx="12"/>
          </p:nvPr>
        </p:nvSpPr>
        <p:spPr/>
        <p:txBody>
          <a:bodyPr/>
          <a:lstStyle/>
          <a:p>
            <a:fld id="{565CE74E-AB26-4998-AD42-012C4C1AD076}" type="slidenum">
              <a:rPr lang="zh-CN" altLang="en-US" smtClean="0"/>
              <a:t>6</a:t>
            </a:fld>
            <a:endParaRPr lang="zh-CN" altLang="en-US"/>
          </a:p>
        </p:txBody>
      </p:sp>
      <p:sp>
        <p:nvSpPr>
          <p:cNvPr id="2" name="文本框 1">
            <a:extLst>
              <a:ext uri="{FF2B5EF4-FFF2-40B4-BE49-F238E27FC236}">
                <a16:creationId xmlns:a16="http://schemas.microsoft.com/office/drawing/2014/main" id="{98DA0388-A3EF-AF4E-E13D-956B3E006417}"/>
              </a:ext>
            </a:extLst>
          </p:cNvPr>
          <p:cNvSpPr txBox="1"/>
          <p:nvPr/>
        </p:nvSpPr>
        <p:spPr>
          <a:xfrm>
            <a:off x="3467099" y="1866459"/>
            <a:ext cx="1429351" cy="523220"/>
          </a:xfrm>
          <a:prstGeom prst="rect">
            <a:avLst/>
          </a:prstGeom>
          <a:noFill/>
        </p:spPr>
        <p:txBody>
          <a:bodyPr wrap="square" rtlCol="0">
            <a:spAutoFit/>
          </a:bodyPr>
          <a:lstStyle/>
          <a:p>
            <a:r>
              <a:rPr lang="zh-CN" altLang="en-US" sz="2800" b="1" dirty="0"/>
              <a:t>项目</a:t>
            </a:r>
          </a:p>
        </p:txBody>
      </p:sp>
      <p:sp>
        <p:nvSpPr>
          <p:cNvPr id="3" name="文本框 2">
            <a:extLst>
              <a:ext uri="{FF2B5EF4-FFF2-40B4-BE49-F238E27FC236}">
                <a16:creationId xmlns:a16="http://schemas.microsoft.com/office/drawing/2014/main" id="{E26B1436-04D3-A69C-8CFB-294A7FAF690E}"/>
              </a:ext>
            </a:extLst>
          </p:cNvPr>
          <p:cNvSpPr txBox="1"/>
          <p:nvPr/>
        </p:nvSpPr>
        <p:spPr>
          <a:xfrm>
            <a:off x="3436953" y="5689804"/>
            <a:ext cx="1429351" cy="523220"/>
          </a:xfrm>
          <a:prstGeom prst="rect">
            <a:avLst/>
          </a:prstGeom>
          <a:noFill/>
        </p:spPr>
        <p:txBody>
          <a:bodyPr wrap="square" rtlCol="0">
            <a:spAutoFit/>
          </a:bodyPr>
          <a:lstStyle/>
          <a:p>
            <a:r>
              <a:rPr lang="zh-CN" altLang="en-US" sz="2800" b="1" dirty="0"/>
              <a:t>团队</a:t>
            </a:r>
          </a:p>
        </p:txBody>
      </p:sp>
      <p:sp>
        <p:nvSpPr>
          <p:cNvPr id="5" name="文本框 4">
            <a:extLst>
              <a:ext uri="{FF2B5EF4-FFF2-40B4-BE49-F238E27FC236}">
                <a16:creationId xmlns:a16="http://schemas.microsoft.com/office/drawing/2014/main" id="{1AA2217B-C205-FF4E-C9D7-47DDAF88C07B}"/>
              </a:ext>
            </a:extLst>
          </p:cNvPr>
          <p:cNvSpPr txBox="1"/>
          <p:nvPr/>
        </p:nvSpPr>
        <p:spPr>
          <a:xfrm>
            <a:off x="3348355" y="2837180"/>
            <a:ext cx="1429351" cy="523220"/>
          </a:xfrm>
          <a:prstGeom prst="rect">
            <a:avLst/>
          </a:prstGeom>
          <a:noFill/>
        </p:spPr>
        <p:txBody>
          <a:bodyPr wrap="square" rtlCol="0">
            <a:spAutoFit/>
          </a:bodyPr>
          <a:lstStyle/>
          <a:p>
            <a:r>
              <a:rPr lang="zh-CN" altLang="en-US" sz="2800" b="1" dirty="0"/>
              <a:t>湿实验</a:t>
            </a:r>
          </a:p>
        </p:txBody>
      </p:sp>
      <p:sp>
        <p:nvSpPr>
          <p:cNvPr id="6" name="文本框 5">
            <a:extLst>
              <a:ext uri="{FF2B5EF4-FFF2-40B4-BE49-F238E27FC236}">
                <a16:creationId xmlns:a16="http://schemas.microsoft.com/office/drawing/2014/main" id="{00ED07E6-2A9C-2873-54AA-2CDEADEBE687}"/>
              </a:ext>
            </a:extLst>
          </p:cNvPr>
          <p:cNvSpPr txBox="1"/>
          <p:nvPr/>
        </p:nvSpPr>
        <p:spPr>
          <a:xfrm>
            <a:off x="3323122" y="3926690"/>
            <a:ext cx="1429351" cy="523220"/>
          </a:xfrm>
          <a:prstGeom prst="rect">
            <a:avLst/>
          </a:prstGeom>
          <a:noFill/>
        </p:spPr>
        <p:txBody>
          <a:bodyPr wrap="square" rtlCol="0">
            <a:spAutoFit/>
          </a:bodyPr>
          <a:lstStyle/>
          <a:p>
            <a:r>
              <a:rPr lang="zh-CN" altLang="en-US" sz="2800" b="1" dirty="0"/>
              <a:t>干实验</a:t>
            </a:r>
          </a:p>
        </p:txBody>
      </p:sp>
      <p:sp>
        <p:nvSpPr>
          <p:cNvPr id="9" name="文本框 8">
            <a:extLst>
              <a:ext uri="{FF2B5EF4-FFF2-40B4-BE49-F238E27FC236}">
                <a16:creationId xmlns:a16="http://schemas.microsoft.com/office/drawing/2014/main" id="{6120365B-50D3-34AD-4B17-556E9F613387}"/>
              </a:ext>
            </a:extLst>
          </p:cNvPr>
          <p:cNvSpPr txBox="1"/>
          <p:nvPr/>
        </p:nvSpPr>
        <p:spPr>
          <a:xfrm>
            <a:off x="2640881" y="4863208"/>
            <a:ext cx="2906094" cy="523220"/>
          </a:xfrm>
          <a:prstGeom prst="rect">
            <a:avLst/>
          </a:prstGeom>
          <a:noFill/>
        </p:spPr>
        <p:txBody>
          <a:bodyPr wrap="square" rtlCol="0">
            <a:spAutoFit/>
          </a:bodyPr>
          <a:lstStyle/>
          <a:p>
            <a:r>
              <a:rPr lang="zh-CN" altLang="en-US" sz="2800" b="1" dirty="0"/>
              <a:t>人类实践和教育</a:t>
            </a:r>
          </a:p>
        </p:txBody>
      </p:sp>
      <p:pic>
        <p:nvPicPr>
          <p:cNvPr id="17" name="图片 16">
            <a:extLst>
              <a:ext uri="{FF2B5EF4-FFF2-40B4-BE49-F238E27FC236}">
                <a16:creationId xmlns:a16="http://schemas.microsoft.com/office/drawing/2014/main" id="{23A2110D-DA1F-75F9-DF0A-BE298ED3CB6F}"/>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256015" y="4925013"/>
            <a:ext cx="446954" cy="420872"/>
          </a:xfrm>
          <a:prstGeom prst="rect">
            <a:avLst/>
          </a:prstGeom>
        </p:spPr>
      </p:pic>
      <p:pic>
        <p:nvPicPr>
          <p:cNvPr id="20" name="图片 19">
            <a:extLst>
              <a:ext uri="{FF2B5EF4-FFF2-40B4-BE49-F238E27FC236}">
                <a16:creationId xmlns:a16="http://schemas.microsoft.com/office/drawing/2014/main" id="{15B9A208-7A86-8447-36D2-820A260F063F}"/>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256015" y="5701341"/>
            <a:ext cx="446954" cy="460139"/>
          </a:xfrm>
          <a:prstGeom prst="rect">
            <a:avLst/>
          </a:prstGeom>
        </p:spPr>
      </p:pic>
      <p:sp>
        <p:nvSpPr>
          <p:cNvPr id="22" name="文本框 21">
            <a:extLst>
              <a:ext uri="{FF2B5EF4-FFF2-40B4-BE49-F238E27FC236}">
                <a16:creationId xmlns:a16="http://schemas.microsoft.com/office/drawing/2014/main" id="{86ED6DC0-4455-28BB-7E35-6DCD2FB9054A}"/>
              </a:ext>
            </a:extLst>
          </p:cNvPr>
          <p:cNvSpPr txBox="1"/>
          <p:nvPr/>
        </p:nvSpPr>
        <p:spPr>
          <a:xfrm>
            <a:off x="6532713" y="1901354"/>
            <a:ext cx="4271645" cy="523220"/>
          </a:xfrm>
          <a:prstGeom prst="rect">
            <a:avLst/>
          </a:prstGeom>
          <a:noFill/>
        </p:spPr>
        <p:txBody>
          <a:bodyPr wrap="square" rtlCol="0">
            <a:spAutoFit/>
          </a:bodyPr>
          <a:lstStyle/>
          <a:p>
            <a:r>
              <a:rPr lang="zh-CN" altLang="en-US" sz="2800" b="1" dirty="0"/>
              <a:t>描述、贡献、成就</a:t>
            </a:r>
          </a:p>
        </p:txBody>
      </p:sp>
      <p:sp>
        <p:nvSpPr>
          <p:cNvPr id="23" name="文本框 22">
            <a:extLst>
              <a:ext uri="{FF2B5EF4-FFF2-40B4-BE49-F238E27FC236}">
                <a16:creationId xmlns:a16="http://schemas.microsoft.com/office/drawing/2014/main" id="{CCB2E98B-6CC4-B7A6-404D-4A89B756D52F}"/>
              </a:ext>
            </a:extLst>
          </p:cNvPr>
          <p:cNvSpPr txBox="1"/>
          <p:nvPr/>
        </p:nvSpPr>
        <p:spPr>
          <a:xfrm>
            <a:off x="6532712" y="2694444"/>
            <a:ext cx="4926164" cy="954107"/>
          </a:xfrm>
          <a:prstGeom prst="rect">
            <a:avLst/>
          </a:prstGeom>
          <a:noFill/>
        </p:spPr>
        <p:txBody>
          <a:bodyPr wrap="square" rtlCol="0">
            <a:spAutoFit/>
          </a:bodyPr>
          <a:lstStyle/>
          <a:p>
            <a:r>
              <a:rPr lang="zh-CN" altLang="en-US" sz="2800" b="1" dirty="0"/>
              <a:t>设计、结果、工程、标准流程、安全、材料</a:t>
            </a:r>
          </a:p>
        </p:txBody>
      </p:sp>
      <p:sp>
        <p:nvSpPr>
          <p:cNvPr id="24" name="文本框 23">
            <a:extLst>
              <a:ext uri="{FF2B5EF4-FFF2-40B4-BE49-F238E27FC236}">
                <a16:creationId xmlns:a16="http://schemas.microsoft.com/office/drawing/2014/main" id="{F2DE6572-22B7-2C70-0C39-92AADD668CDD}"/>
              </a:ext>
            </a:extLst>
          </p:cNvPr>
          <p:cNvSpPr txBox="1"/>
          <p:nvPr/>
        </p:nvSpPr>
        <p:spPr>
          <a:xfrm>
            <a:off x="6566399" y="3895417"/>
            <a:ext cx="4271645" cy="523220"/>
          </a:xfrm>
          <a:prstGeom prst="rect">
            <a:avLst/>
          </a:prstGeom>
          <a:noFill/>
        </p:spPr>
        <p:txBody>
          <a:bodyPr wrap="square" rtlCol="0">
            <a:spAutoFit/>
          </a:bodyPr>
          <a:lstStyle/>
          <a:p>
            <a:r>
              <a:rPr lang="zh-CN" altLang="en-US" sz="2800" b="1" dirty="0"/>
              <a:t>模型、硬件</a:t>
            </a:r>
          </a:p>
        </p:txBody>
      </p:sp>
      <p:sp>
        <p:nvSpPr>
          <p:cNvPr id="25" name="文本框 24">
            <a:extLst>
              <a:ext uri="{FF2B5EF4-FFF2-40B4-BE49-F238E27FC236}">
                <a16:creationId xmlns:a16="http://schemas.microsoft.com/office/drawing/2014/main" id="{ECC714B5-F557-890F-58DF-4C6508AF38D8}"/>
              </a:ext>
            </a:extLst>
          </p:cNvPr>
          <p:cNvSpPr txBox="1"/>
          <p:nvPr/>
        </p:nvSpPr>
        <p:spPr>
          <a:xfrm>
            <a:off x="6566399" y="4805865"/>
            <a:ext cx="4271645" cy="523220"/>
          </a:xfrm>
          <a:prstGeom prst="rect">
            <a:avLst/>
          </a:prstGeom>
          <a:noFill/>
        </p:spPr>
        <p:txBody>
          <a:bodyPr wrap="square" rtlCol="0">
            <a:spAutoFit/>
          </a:bodyPr>
          <a:lstStyle/>
          <a:p>
            <a:r>
              <a:rPr lang="zh-CN" altLang="en-US" sz="2800" b="1" dirty="0"/>
              <a:t>人类社会实践、教育</a:t>
            </a:r>
          </a:p>
        </p:txBody>
      </p:sp>
      <p:sp>
        <p:nvSpPr>
          <p:cNvPr id="26" name="文本框 25">
            <a:extLst>
              <a:ext uri="{FF2B5EF4-FFF2-40B4-BE49-F238E27FC236}">
                <a16:creationId xmlns:a16="http://schemas.microsoft.com/office/drawing/2014/main" id="{2FAAEA40-C2F6-7945-7BD1-0FE01D619CF4}"/>
              </a:ext>
            </a:extLst>
          </p:cNvPr>
          <p:cNvSpPr txBox="1"/>
          <p:nvPr/>
        </p:nvSpPr>
        <p:spPr>
          <a:xfrm>
            <a:off x="6566399" y="5699150"/>
            <a:ext cx="4271645" cy="523220"/>
          </a:xfrm>
          <a:prstGeom prst="rect">
            <a:avLst/>
          </a:prstGeom>
          <a:noFill/>
        </p:spPr>
        <p:txBody>
          <a:bodyPr wrap="square" rtlCol="0">
            <a:spAutoFit/>
          </a:bodyPr>
          <a:lstStyle/>
          <a:p>
            <a:r>
              <a:rPr lang="zh-CN" altLang="en-US" sz="2800" b="1" dirty="0"/>
              <a:t>成员、合作、归属</a:t>
            </a:r>
          </a:p>
        </p:txBody>
      </p:sp>
    </p:spTree>
    <p:extLst>
      <p:ext uri="{BB962C8B-B14F-4D97-AF65-F5344CB8AC3E}">
        <p14:creationId xmlns:p14="http://schemas.microsoft.com/office/powerpoint/2010/main" val="3522941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7</a:t>
            </a:fld>
            <a:endParaRPr lang="zh-CN" altLang="en-US"/>
          </a:p>
        </p:txBody>
      </p:sp>
      <p:pic>
        <p:nvPicPr>
          <p:cNvPr id="1026" name="Picture 2" descr="图1">
            <a:extLst>
              <a:ext uri="{FF2B5EF4-FFF2-40B4-BE49-F238E27FC236}">
                <a16:creationId xmlns:a16="http://schemas.microsoft.com/office/drawing/2014/main" id="{28587615-5848-CFB3-9FC7-197D8DC648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9241" y="3175"/>
            <a:ext cx="630555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B7F2EF53-A761-F326-668A-76971ACB9605}"/>
              </a:ext>
            </a:extLst>
          </p:cNvPr>
          <p:cNvSpPr txBox="1"/>
          <p:nvPr/>
        </p:nvSpPr>
        <p:spPr>
          <a:xfrm>
            <a:off x="787167" y="169052"/>
            <a:ext cx="2059806" cy="646331"/>
          </a:xfrm>
          <a:prstGeom prst="rect">
            <a:avLst/>
          </a:prstGeom>
          <a:noFill/>
        </p:spPr>
        <p:txBody>
          <a:bodyPr wrap="square" rtlCol="0">
            <a:spAutoFit/>
          </a:bodyPr>
          <a:lstStyle/>
          <a:p>
            <a:endParaRPr lang="en-US" altLang="zh-CN" dirty="0"/>
          </a:p>
          <a:p>
            <a:r>
              <a:rPr lang="zh-CN" altLang="en-US" dirty="0"/>
              <a:t>一、项目之描述</a:t>
            </a:r>
          </a:p>
        </p:txBody>
      </p:sp>
      <p:pic>
        <p:nvPicPr>
          <p:cNvPr id="7" name="图片 6">
            <a:extLst>
              <a:ext uri="{FF2B5EF4-FFF2-40B4-BE49-F238E27FC236}">
                <a16:creationId xmlns:a16="http://schemas.microsoft.com/office/drawing/2014/main" id="{E3A8E1A2-796A-070E-B9C0-9611CC40DB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976" y="1090228"/>
            <a:ext cx="2518228" cy="4664195"/>
          </a:xfrm>
          <a:prstGeom prst="rect">
            <a:avLst/>
          </a:prstGeom>
        </p:spPr>
      </p:pic>
    </p:spTree>
    <p:extLst>
      <p:ext uri="{BB962C8B-B14F-4D97-AF65-F5344CB8AC3E}">
        <p14:creationId xmlns:p14="http://schemas.microsoft.com/office/powerpoint/2010/main" val="3866606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8</a:t>
            </a:fld>
            <a:endParaRPr lang="zh-CN" altLang="en-US"/>
          </a:p>
        </p:txBody>
      </p:sp>
      <p:sp>
        <p:nvSpPr>
          <p:cNvPr id="5" name="文本框 4">
            <a:extLst>
              <a:ext uri="{FF2B5EF4-FFF2-40B4-BE49-F238E27FC236}">
                <a16:creationId xmlns:a16="http://schemas.microsoft.com/office/drawing/2014/main" id="{B7F2EF53-A761-F326-668A-76971ACB9605}"/>
              </a:ext>
            </a:extLst>
          </p:cNvPr>
          <p:cNvSpPr txBox="1"/>
          <p:nvPr/>
        </p:nvSpPr>
        <p:spPr>
          <a:xfrm>
            <a:off x="787167" y="169052"/>
            <a:ext cx="2059806" cy="646331"/>
          </a:xfrm>
          <a:prstGeom prst="rect">
            <a:avLst/>
          </a:prstGeom>
          <a:noFill/>
        </p:spPr>
        <p:txBody>
          <a:bodyPr wrap="square" rtlCol="0">
            <a:spAutoFit/>
          </a:bodyPr>
          <a:lstStyle/>
          <a:p>
            <a:endParaRPr lang="en-US" altLang="zh-CN" dirty="0"/>
          </a:p>
          <a:p>
            <a:r>
              <a:rPr lang="zh-CN" altLang="en-US" dirty="0"/>
              <a:t>一、项目之描述</a:t>
            </a:r>
          </a:p>
        </p:txBody>
      </p:sp>
      <p:pic>
        <p:nvPicPr>
          <p:cNvPr id="7" name="图片 6">
            <a:extLst>
              <a:ext uri="{FF2B5EF4-FFF2-40B4-BE49-F238E27FC236}">
                <a16:creationId xmlns:a16="http://schemas.microsoft.com/office/drawing/2014/main" id="{E3A8E1A2-796A-070E-B9C0-9611CC40DB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976" y="1090228"/>
            <a:ext cx="2518228" cy="4664195"/>
          </a:xfrm>
          <a:prstGeom prst="rect">
            <a:avLst/>
          </a:prstGeom>
        </p:spPr>
      </p:pic>
      <p:pic>
        <p:nvPicPr>
          <p:cNvPr id="2050" name="Picture 2" descr="图2">
            <a:extLst>
              <a:ext uri="{FF2B5EF4-FFF2-40B4-BE49-F238E27FC236}">
                <a16:creationId xmlns:a16="http://schemas.microsoft.com/office/drawing/2014/main" id="{23E339B7-9D85-130A-BE5C-77D70FD343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3468" y="1167178"/>
            <a:ext cx="8584579" cy="3876474"/>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57DB8257-5960-77E4-2109-CDD6159A85C8}"/>
              </a:ext>
            </a:extLst>
          </p:cNvPr>
          <p:cNvSpPr txBox="1"/>
          <p:nvPr/>
        </p:nvSpPr>
        <p:spPr>
          <a:xfrm>
            <a:off x="3370044" y="5201463"/>
            <a:ext cx="8584579" cy="1477328"/>
          </a:xfrm>
          <a:prstGeom prst="rect">
            <a:avLst/>
          </a:prstGeom>
          <a:noFill/>
        </p:spPr>
        <p:txBody>
          <a:bodyPr wrap="square">
            <a:spAutoFit/>
          </a:bodyPr>
          <a:lstStyle/>
          <a:p>
            <a:r>
              <a:rPr lang="zh-CN" altLang="en-US" b="1" i="0" dirty="0">
                <a:solidFill>
                  <a:srgbClr val="808080"/>
                </a:solidFill>
                <a:effectLst/>
                <a:latin typeface="Sitka Text" pitchFamily="2" charset="0"/>
              </a:rPr>
              <a:t>有几个原因导致胰腺癌预后不良：</a:t>
            </a:r>
            <a:r>
              <a:rPr lang="zh-CN" altLang="en-US" i="0" dirty="0">
                <a:solidFill>
                  <a:srgbClr val="808080"/>
                </a:solidFill>
                <a:effectLst/>
                <a:latin typeface="Sitka Text" pitchFamily="2" charset="0"/>
              </a:rPr>
              <a:t>一个是</a:t>
            </a:r>
            <a:r>
              <a:rPr lang="zh-CN" altLang="en-US" b="0" i="0" dirty="0">
                <a:solidFill>
                  <a:srgbClr val="808080"/>
                </a:solidFill>
                <a:effectLst/>
                <a:latin typeface="Sitka Text" pitchFamily="2" charset="0"/>
              </a:rPr>
              <a:t>胰腺的解剖位置，胰腺被多个器官包围，这使得许多患者在早期就有隐匿性表现；一个是</a:t>
            </a:r>
            <a:r>
              <a:rPr lang="en-US" altLang="zh-CN" b="0" i="0" dirty="0">
                <a:solidFill>
                  <a:srgbClr val="808080"/>
                </a:solidFill>
                <a:effectLst/>
                <a:latin typeface="Sitka Text" pitchFamily="2" charset="0"/>
              </a:rPr>
              <a:t>TME</a:t>
            </a:r>
            <a:r>
              <a:rPr lang="zh-CN" altLang="en-US" b="0" i="0" dirty="0">
                <a:solidFill>
                  <a:srgbClr val="808080"/>
                </a:solidFill>
                <a:effectLst/>
                <a:latin typeface="Sitka Text" pitchFamily="2" charset="0"/>
              </a:rPr>
              <a:t>，肿瘤微环境，缺氧、致密的纤维</a:t>
            </a:r>
            <a:r>
              <a:rPr lang="zh-CN" altLang="en-US" dirty="0">
                <a:solidFill>
                  <a:srgbClr val="808080"/>
                </a:solidFill>
                <a:latin typeface="Sitka Text" pitchFamily="2" charset="0"/>
              </a:rPr>
              <a:t>组织</a:t>
            </a:r>
            <a:r>
              <a:rPr lang="zh-CN" altLang="en-US" b="0" i="0" dirty="0">
                <a:solidFill>
                  <a:srgbClr val="808080"/>
                </a:solidFill>
                <a:effectLst/>
                <a:latin typeface="Sitka Text" pitchFamily="2" charset="0"/>
              </a:rPr>
              <a:t>、间质高压和免疫抑制环境使药物无法有效到达肿瘤并发挥其作用；胰腺癌具有高度侵袭性，其特征在于其表现出神经周围和血管局部生长，以及早期远处转移，这通常会阻止大多数患者的根治性手术切除。</a:t>
            </a:r>
            <a:endParaRPr lang="zh-CN" altLang="en-US" dirty="0"/>
          </a:p>
        </p:txBody>
      </p:sp>
    </p:spTree>
    <p:extLst>
      <p:ext uri="{BB962C8B-B14F-4D97-AF65-F5344CB8AC3E}">
        <p14:creationId xmlns:p14="http://schemas.microsoft.com/office/powerpoint/2010/main" val="968479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9</a:t>
            </a:fld>
            <a:endParaRPr lang="zh-CN" altLang="en-US"/>
          </a:p>
        </p:txBody>
      </p:sp>
      <p:pic>
        <p:nvPicPr>
          <p:cNvPr id="6" name="图片 5">
            <a:extLst>
              <a:ext uri="{FF2B5EF4-FFF2-40B4-BE49-F238E27FC236}">
                <a16:creationId xmlns:a16="http://schemas.microsoft.com/office/drawing/2014/main" id="{D51151EA-F066-ACB8-F811-B41E29A59B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75" y="-3175"/>
            <a:ext cx="3636610" cy="6858000"/>
          </a:xfrm>
          <a:prstGeom prst="rect">
            <a:avLst/>
          </a:prstGeom>
        </p:spPr>
      </p:pic>
      <p:sp>
        <p:nvSpPr>
          <p:cNvPr id="8" name="文本框 7">
            <a:extLst>
              <a:ext uri="{FF2B5EF4-FFF2-40B4-BE49-F238E27FC236}">
                <a16:creationId xmlns:a16="http://schemas.microsoft.com/office/drawing/2014/main" id="{A4A7C6C5-A6FB-3206-6515-CE94B03886C9}"/>
              </a:ext>
            </a:extLst>
          </p:cNvPr>
          <p:cNvSpPr txBox="1"/>
          <p:nvPr/>
        </p:nvSpPr>
        <p:spPr>
          <a:xfrm>
            <a:off x="3703286" y="1111719"/>
            <a:ext cx="8150226" cy="5632311"/>
          </a:xfrm>
          <a:prstGeom prst="rect">
            <a:avLst/>
          </a:prstGeom>
          <a:noFill/>
        </p:spPr>
        <p:txBody>
          <a:bodyPr wrap="square">
            <a:spAutoFit/>
          </a:bodyPr>
          <a:lstStyle/>
          <a:p>
            <a:r>
              <a:rPr lang="zh-CN" altLang="en-US" sz="2000" b="0" i="0" dirty="0">
                <a:solidFill>
                  <a:srgbClr val="333333"/>
                </a:solidFill>
                <a:effectLst/>
                <a:latin typeface="Sitka Text" pitchFamily="2" charset="0"/>
              </a:rPr>
              <a:t>令人振奋的是，新辅助治疗的应用为胰腺癌的治疗注入了新的活力。</a:t>
            </a:r>
            <a:endParaRPr lang="en-US" altLang="zh-CN" sz="2000" b="0" i="0" dirty="0">
              <a:solidFill>
                <a:srgbClr val="333333"/>
              </a:solidFill>
              <a:effectLst/>
              <a:latin typeface="Sitka Text" pitchFamily="2" charset="0"/>
            </a:endParaRPr>
          </a:p>
          <a:p>
            <a:endParaRPr lang="en-US" altLang="zh-CN" sz="2000" dirty="0">
              <a:solidFill>
                <a:srgbClr val="333333"/>
              </a:solidFill>
              <a:latin typeface="Sitka Text" pitchFamily="2" charset="0"/>
            </a:endParaRPr>
          </a:p>
          <a:p>
            <a:r>
              <a:rPr lang="zh-CN" altLang="en-US" sz="2000" b="0" i="0" dirty="0">
                <a:solidFill>
                  <a:srgbClr val="333333"/>
                </a:solidFill>
                <a:effectLst/>
                <a:highlight>
                  <a:srgbClr val="FFFF00"/>
                </a:highlight>
                <a:latin typeface="Sitka Text" pitchFamily="2" charset="0"/>
              </a:rPr>
              <a:t>立体定向放射治疗 （</a:t>
            </a:r>
            <a:r>
              <a:rPr lang="en-US" altLang="zh-CN" sz="2000" b="0" i="0" dirty="0">
                <a:solidFill>
                  <a:srgbClr val="333333"/>
                </a:solidFill>
                <a:effectLst/>
                <a:highlight>
                  <a:srgbClr val="FFFF00"/>
                </a:highlight>
                <a:latin typeface="Sitka Text" pitchFamily="2" charset="0"/>
              </a:rPr>
              <a:t>SBRT</a:t>
            </a:r>
            <a:r>
              <a:rPr lang="zh-CN" altLang="en-US" sz="2000" b="0" i="0" dirty="0">
                <a:solidFill>
                  <a:srgbClr val="333333"/>
                </a:solidFill>
                <a:effectLst/>
                <a:highlight>
                  <a:srgbClr val="FFFF00"/>
                </a:highlight>
                <a:latin typeface="Sitka Text" pitchFamily="2" charset="0"/>
              </a:rPr>
              <a:t>） </a:t>
            </a:r>
            <a:endParaRPr lang="en-US" altLang="zh-CN" sz="2000" b="0" i="0" dirty="0">
              <a:solidFill>
                <a:srgbClr val="333333"/>
              </a:solidFill>
              <a:effectLst/>
              <a:highlight>
                <a:srgbClr val="FFFF00"/>
              </a:highlight>
              <a:latin typeface="Sitka Text" pitchFamily="2" charset="0"/>
            </a:endParaRPr>
          </a:p>
          <a:p>
            <a:r>
              <a:rPr lang="zh-CN" altLang="en-US" sz="2000" dirty="0">
                <a:solidFill>
                  <a:srgbClr val="333333"/>
                </a:solidFill>
                <a:latin typeface="Sitka Text" pitchFamily="2" charset="0"/>
              </a:rPr>
              <a:t>优点：</a:t>
            </a:r>
            <a:r>
              <a:rPr lang="zh-CN" altLang="en-US" sz="2000" b="0" i="0" dirty="0">
                <a:solidFill>
                  <a:srgbClr val="333333"/>
                </a:solidFill>
                <a:effectLst/>
                <a:latin typeface="Sitka Text" pitchFamily="2" charset="0"/>
              </a:rPr>
              <a:t>一种新兴的放射治疗技术，能够以可接受的毒性实现高局部控制率。</a:t>
            </a:r>
            <a:endParaRPr lang="en-US" altLang="zh-CN" sz="2000" dirty="0">
              <a:solidFill>
                <a:srgbClr val="333333"/>
              </a:solidFill>
              <a:latin typeface="Sitka Text" pitchFamily="2" charset="0"/>
            </a:endParaRPr>
          </a:p>
          <a:p>
            <a:r>
              <a:rPr lang="zh-CN" altLang="en-US" sz="2000" b="0" i="0" dirty="0">
                <a:solidFill>
                  <a:srgbClr val="333333"/>
                </a:solidFill>
                <a:effectLst/>
                <a:latin typeface="Sitka Text" pitchFamily="2" charset="0"/>
              </a:rPr>
              <a:t>缺点：</a:t>
            </a:r>
            <a:r>
              <a:rPr lang="en-US" altLang="zh-CN" sz="2000" b="0" i="0" dirty="0">
                <a:solidFill>
                  <a:srgbClr val="333333"/>
                </a:solidFill>
                <a:effectLst/>
                <a:latin typeface="Sitka Text" pitchFamily="2" charset="0"/>
              </a:rPr>
              <a:t>SBRT </a:t>
            </a:r>
            <a:r>
              <a:rPr lang="zh-CN" altLang="en-US" sz="2000" b="0" i="0" dirty="0">
                <a:solidFill>
                  <a:srgbClr val="333333"/>
                </a:solidFill>
                <a:effectLst/>
                <a:latin typeface="Sitka Text" pitchFamily="2" charset="0"/>
              </a:rPr>
              <a:t>需要对肿瘤和潜在转移病灶进行精确的空间定位才能准确定位，否则，意外的副作用可能会发生在预期区域之外。</a:t>
            </a:r>
            <a:endParaRPr lang="en-US" altLang="zh-CN" sz="2000" b="0" i="0" dirty="0">
              <a:solidFill>
                <a:srgbClr val="333333"/>
              </a:solidFill>
              <a:effectLst/>
              <a:latin typeface="Sitka Text" pitchFamily="2" charset="0"/>
            </a:endParaRPr>
          </a:p>
          <a:p>
            <a:endParaRPr lang="en-US" altLang="zh-CN" sz="2000" dirty="0">
              <a:solidFill>
                <a:srgbClr val="333333"/>
              </a:solidFill>
              <a:latin typeface="Sitka Text" pitchFamily="2" charset="0"/>
            </a:endParaRPr>
          </a:p>
          <a:p>
            <a:r>
              <a:rPr lang="zh-CN" altLang="en-US" sz="2000" b="0" i="0" dirty="0">
                <a:solidFill>
                  <a:srgbClr val="333333"/>
                </a:solidFill>
                <a:effectLst/>
                <a:highlight>
                  <a:srgbClr val="FFFF00"/>
                </a:highlight>
                <a:latin typeface="Sitka Text" pitchFamily="2" charset="0"/>
              </a:rPr>
              <a:t>正电子发射断层扫描（</a:t>
            </a:r>
            <a:r>
              <a:rPr lang="en-US" altLang="zh-CN" sz="2000" b="0" i="0" dirty="0">
                <a:solidFill>
                  <a:srgbClr val="333333"/>
                </a:solidFill>
                <a:effectLst/>
                <a:highlight>
                  <a:srgbClr val="FFFF00"/>
                </a:highlight>
                <a:latin typeface="Sitka Text" pitchFamily="2" charset="0"/>
              </a:rPr>
              <a:t>PET</a:t>
            </a:r>
            <a:r>
              <a:rPr lang="zh-CN" altLang="en-US" sz="2000" b="0" i="0" dirty="0">
                <a:solidFill>
                  <a:srgbClr val="333333"/>
                </a:solidFill>
                <a:effectLst/>
                <a:highlight>
                  <a:srgbClr val="FFFF00"/>
                </a:highlight>
                <a:latin typeface="Sitka Text" pitchFamily="2" charset="0"/>
              </a:rPr>
              <a:t>）</a:t>
            </a:r>
            <a:endParaRPr lang="en-US" altLang="zh-CN" sz="2000" b="0" i="0" dirty="0">
              <a:solidFill>
                <a:srgbClr val="333333"/>
              </a:solidFill>
              <a:effectLst/>
              <a:highlight>
                <a:srgbClr val="FFFF00"/>
              </a:highlight>
              <a:latin typeface="Sitka Text" pitchFamily="2" charset="0"/>
            </a:endParaRPr>
          </a:p>
          <a:p>
            <a:r>
              <a:rPr lang="zh-CN" altLang="en-US" sz="2000" b="0" i="0" dirty="0">
                <a:solidFill>
                  <a:srgbClr val="333333"/>
                </a:solidFill>
                <a:effectLst/>
                <a:latin typeface="Sitka Text" pitchFamily="2" charset="0"/>
              </a:rPr>
              <a:t>优点：被广泛用于监测肿瘤的大小、浸润和远处转移的情况。它使用专门的放射性葡萄糖探头（</a:t>
            </a:r>
            <a:r>
              <a:rPr lang="en-US" altLang="zh-CN" sz="2000" b="0" i="0" dirty="0">
                <a:solidFill>
                  <a:srgbClr val="333333"/>
                </a:solidFill>
                <a:effectLst/>
                <a:latin typeface="Sitka Text" pitchFamily="2" charset="0"/>
              </a:rPr>
              <a:t>1818F-</a:t>
            </a:r>
            <a:r>
              <a:rPr lang="zh-CN" altLang="en-US" sz="2000" b="0" i="0" dirty="0">
                <a:solidFill>
                  <a:srgbClr val="333333"/>
                </a:solidFill>
                <a:effectLst/>
                <a:latin typeface="Sitka Text" pitchFamily="2" charset="0"/>
              </a:rPr>
              <a:t>氟脱氧葡萄糖，</a:t>
            </a:r>
            <a:r>
              <a:rPr lang="en-US" altLang="zh-CN" sz="2000" b="0" i="0" dirty="0">
                <a:solidFill>
                  <a:srgbClr val="333333"/>
                </a:solidFill>
                <a:effectLst/>
                <a:latin typeface="Sitka Text" pitchFamily="2" charset="0"/>
              </a:rPr>
              <a:t>1818F-FDG</a:t>
            </a:r>
            <a:r>
              <a:rPr lang="zh-CN" altLang="en-US" sz="2000" b="0" i="0" dirty="0">
                <a:solidFill>
                  <a:srgbClr val="333333"/>
                </a:solidFill>
                <a:effectLst/>
                <a:latin typeface="Sitka Text" pitchFamily="2" charset="0"/>
              </a:rPr>
              <a:t>）或其他探针，以利用肿瘤特有的高代谢活性将它们与正常组织区分开来。</a:t>
            </a:r>
            <a:endParaRPr lang="en-US" altLang="zh-CN" sz="2000" dirty="0">
              <a:solidFill>
                <a:srgbClr val="333333"/>
              </a:solidFill>
              <a:latin typeface="Sitka Text" pitchFamily="2" charset="0"/>
            </a:endParaRPr>
          </a:p>
          <a:p>
            <a:r>
              <a:rPr lang="zh-CN" altLang="en-US" sz="2000" b="0" i="0" dirty="0">
                <a:solidFill>
                  <a:srgbClr val="333333"/>
                </a:solidFill>
                <a:effectLst/>
                <a:latin typeface="Sitka Text" pitchFamily="2" charset="0"/>
              </a:rPr>
              <a:t>缺点：注射显像剂后，一些患者可能会出现恶心、过敏、胃肠道反应等副作用，在极少数情况下，甚至会出现死亡。</a:t>
            </a:r>
            <a:endParaRPr lang="en-US" altLang="zh-CN" sz="2000" b="0" i="0" dirty="0">
              <a:solidFill>
                <a:srgbClr val="333333"/>
              </a:solidFill>
              <a:effectLst/>
              <a:latin typeface="Sitka Text" pitchFamily="2" charset="0"/>
            </a:endParaRPr>
          </a:p>
          <a:p>
            <a:endParaRPr lang="en-US" altLang="zh-CN" sz="2000" dirty="0">
              <a:solidFill>
                <a:srgbClr val="333333"/>
              </a:solidFill>
              <a:latin typeface="Sitka Text" pitchFamily="2" charset="0"/>
            </a:endParaRPr>
          </a:p>
          <a:p>
            <a:r>
              <a:rPr lang="zh-CN" altLang="en-US" sz="2000" b="0" i="0" dirty="0">
                <a:solidFill>
                  <a:srgbClr val="333333"/>
                </a:solidFill>
                <a:effectLst/>
                <a:latin typeface="Sitka Text" pitchFamily="2" charset="0"/>
              </a:rPr>
              <a:t>此外，炎症和自身免疫性疾病等疾病可能表现出与肿瘤类似的代谢反应增强，从而使鉴别诊断过程复杂化。</a:t>
            </a:r>
            <a:endParaRPr lang="en-US" altLang="zh-CN" sz="2000" b="0" i="0" dirty="0">
              <a:solidFill>
                <a:srgbClr val="333333"/>
              </a:solidFill>
              <a:effectLst/>
              <a:latin typeface="Sitka Text" pitchFamily="2" charset="0"/>
            </a:endParaRPr>
          </a:p>
          <a:p>
            <a:r>
              <a:rPr lang="zh-CN" altLang="en-US" sz="2000" b="0" i="0" dirty="0">
                <a:solidFill>
                  <a:srgbClr val="333333"/>
                </a:solidFill>
                <a:effectLst/>
                <a:latin typeface="Sitka Text" pitchFamily="2" charset="0"/>
              </a:rPr>
              <a:t>与基础设施和</a:t>
            </a:r>
            <a:r>
              <a:rPr lang="zh-CN" altLang="en-US" sz="2000" dirty="0">
                <a:solidFill>
                  <a:srgbClr val="333333"/>
                </a:solidFill>
                <a:latin typeface="Sitka Text" pitchFamily="2" charset="0"/>
              </a:rPr>
              <a:t>公共卫生条件相</a:t>
            </a:r>
            <a:r>
              <a:rPr lang="zh-CN" altLang="en-US" sz="2000" b="0" i="0" dirty="0">
                <a:solidFill>
                  <a:srgbClr val="333333"/>
                </a:solidFill>
                <a:effectLst/>
                <a:latin typeface="Sitka Text" pitchFamily="2" charset="0"/>
              </a:rPr>
              <a:t>关的医疗费用也是治疗的障碍。</a:t>
            </a:r>
            <a:endParaRPr lang="zh-CN" altLang="en-US" sz="2000" dirty="0"/>
          </a:p>
        </p:txBody>
      </p:sp>
    </p:spTree>
    <p:extLst>
      <p:ext uri="{BB962C8B-B14F-4D97-AF65-F5344CB8AC3E}">
        <p14:creationId xmlns:p14="http://schemas.microsoft.com/office/powerpoint/2010/main" val="25548861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QzZmJiNWI5ZDY2NzBkYTlhMzk4YzI3YjU3YmFjNTYifQ=="/>
  <p:tag name="RESOURCE_RECORD_KEY" val="{&quot;13&quot;:[4364974]}"/>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890</TotalTime>
  <Words>1455</Words>
  <Application>Microsoft Office PowerPoint</Application>
  <PresentationFormat>宽屏</PresentationFormat>
  <Paragraphs>101</Paragraphs>
  <Slides>20</Slides>
  <Notes>15</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20</vt:i4>
      </vt:variant>
    </vt:vector>
  </HeadingPairs>
  <TitlesOfParts>
    <vt:vector size="31" baseType="lpstr">
      <vt:lpstr>等线</vt:lpstr>
      <vt:lpstr>微软雅黑</vt:lpstr>
      <vt:lpstr>Arial</vt:lpstr>
      <vt:lpstr>Arial Black</vt:lpstr>
      <vt:lpstr>Calibri</vt:lpstr>
      <vt:lpstr>Sitka Heading</vt:lpstr>
      <vt:lpstr>Sitka Text</vt:lpstr>
      <vt:lpstr>Wingdings</vt:lpstr>
      <vt:lpstr>WPS</vt:lpstr>
      <vt:lpstr>1_WPS</vt:lpstr>
      <vt:lpstr>自定义设计方案</vt:lpstr>
      <vt:lpstr>IGEM 项目汇报</vt:lpstr>
      <vt:lpstr>PowerPoint 演示文稿</vt:lpstr>
      <vt:lpstr>IGEM 项目汇报-北京大学  https://2023.igem.wiki/peking/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IGEM</dc:title>
  <dc:creator/>
  <cp:lastModifiedBy>BMS1</cp:lastModifiedBy>
  <cp:revision>51</cp:revision>
  <dcterms:created xsi:type="dcterms:W3CDTF">2023-08-09T12:44:00Z</dcterms:created>
  <dcterms:modified xsi:type="dcterms:W3CDTF">2024-01-31T10:56:43Z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3B0086CAF875411CACBDA13AB9801EF4_13</vt:lpwstr>
  </property>
  <property fmtid="{D5CDD505-2E9C-101B-9397-08002B2CF9AE}" pid="3" name="KSOProductBuildVer">
    <vt:lpwstr>2052-12.1.0.16250</vt:lpwstr>
  </property>
</Properties>
</file>