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61" r:id="rId4"/>
  </p:sldMasterIdLst>
  <p:notesMasterIdLst>
    <p:notesMasterId r:id="rId6"/>
  </p:notesMasterIdLst>
  <p:handoutMasterIdLst>
    <p:handoutMasterId r:id="rId38"/>
  </p:handoutMasterIdLst>
  <p:sldIdLst>
    <p:sldId id="256" r:id="rId5"/>
    <p:sldId id="262" r:id="rId7"/>
    <p:sldId id="257" r:id="rId8"/>
    <p:sldId id="258" r:id="rId9"/>
    <p:sldId id="259" r:id="rId10"/>
    <p:sldId id="263" r:id="rId11"/>
    <p:sldId id="260" r:id="rId12"/>
    <p:sldId id="261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4" r:id="rId23"/>
    <p:sldId id="275" r:id="rId24"/>
    <p:sldId id="276" r:id="rId25"/>
    <p:sldId id="291" r:id="rId26"/>
    <p:sldId id="301" r:id="rId27"/>
    <p:sldId id="302" r:id="rId28"/>
    <p:sldId id="288" r:id="rId29"/>
    <p:sldId id="289" r:id="rId30"/>
    <p:sldId id="273" r:id="rId31"/>
    <p:sldId id="277" r:id="rId32"/>
    <p:sldId id="278" r:id="rId33"/>
    <p:sldId id="279" r:id="rId34"/>
    <p:sldId id="280" r:id="rId35"/>
    <p:sldId id="281" r:id="rId36"/>
    <p:sldId id="282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2" Type="http://schemas.openxmlformats.org/officeDocument/2006/relationships/tags" Target="tags/tag84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5" Type="http://schemas.openxmlformats.org/officeDocument/2006/relationships/image" Target="../media/image12.png"/><Relationship Id="rId24" Type="http://schemas.openxmlformats.org/officeDocument/2006/relationships/tags" Target="../tags/tag12.xml"/><Relationship Id="rId23" Type="http://schemas.openxmlformats.org/officeDocument/2006/relationships/image" Target="../media/image11.png"/><Relationship Id="rId22" Type="http://schemas.openxmlformats.org/officeDocument/2006/relationships/tags" Target="../tags/tag11.xml"/><Relationship Id="rId21" Type="http://schemas.openxmlformats.org/officeDocument/2006/relationships/image" Target="../media/image10.png"/><Relationship Id="rId20" Type="http://schemas.openxmlformats.org/officeDocument/2006/relationships/tags" Target="../tags/tag10.xml"/><Relationship Id="rId2" Type="http://schemas.openxmlformats.org/officeDocument/2006/relationships/tags" Target="../tags/tag1.xml"/><Relationship Id="rId19" Type="http://schemas.openxmlformats.org/officeDocument/2006/relationships/image" Target="../media/image9.png"/><Relationship Id="rId18" Type="http://schemas.openxmlformats.org/officeDocument/2006/relationships/tags" Target="../tags/tag9.xml"/><Relationship Id="rId17" Type="http://schemas.openxmlformats.org/officeDocument/2006/relationships/image" Target="../media/image8.png"/><Relationship Id="rId16" Type="http://schemas.openxmlformats.org/officeDocument/2006/relationships/tags" Target="../tags/tag8.xml"/><Relationship Id="rId15" Type="http://schemas.openxmlformats.org/officeDocument/2006/relationships/image" Target="../media/image7.png"/><Relationship Id="rId14" Type="http://schemas.openxmlformats.org/officeDocument/2006/relationships/tags" Target="../tags/tag7.xml"/><Relationship Id="rId13" Type="http://schemas.openxmlformats.org/officeDocument/2006/relationships/image" Target="../media/image6.png"/><Relationship Id="rId12" Type="http://schemas.openxmlformats.org/officeDocument/2006/relationships/tags" Target="../tags/tag6.xml"/><Relationship Id="rId11" Type="http://schemas.openxmlformats.org/officeDocument/2006/relationships/image" Target="../media/image5.png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82125" y="648970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 Black" panose="020B0A04020102020204" charset="0"/>
                <a:cs typeface="Arial Black" panose="020B0A04020102020204" charset="0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微信图片_2024012923142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6235" y="2933700"/>
            <a:ext cx="1038225" cy="828675"/>
          </a:xfrm>
          <a:prstGeom prst="rect">
            <a:avLst/>
          </a:prstGeom>
        </p:spPr>
      </p:pic>
      <p:pic>
        <p:nvPicPr>
          <p:cNvPr id="8" name="图片 7" descr="微信图片_2024012923143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4635" y="2933700"/>
            <a:ext cx="523875" cy="552450"/>
          </a:xfrm>
          <a:prstGeom prst="rect">
            <a:avLst/>
          </a:prstGeom>
        </p:spPr>
      </p:pic>
      <p:pic>
        <p:nvPicPr>
          <p:cNvPr id="9" name="图片 8" descr="微信图片_2024012923143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28545" y="2676525"/>
            <a:ext cx="1533525" cy="809625"/>
          </a:xfrm>
          <a:prstGeom prst="rect">
            <a:avLst/>
          </a:prstGeom>
        </p:spPr>
      </p:pic>
      <p:pic>
        <p:nvPicPr>
          <p:cNvPr id="11" name="图片 10" descr="微信图片_2024012923174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922520" y="2740025"/>
            <a:ext cx="1466850" cy="838200"/>
          </a:xfrm>
          <a:prstGeom prst="rect">
            <a:avLst/>
          </a:prstGeom>
        </p:spPr>
      </p:pic>
      <p:pic>
        <p:nvPicPr>
          <p:cNvPr id="12" name="图片 11" descr="微信图片_20240129231730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892165" y="2667000"/>
            <a:ext cx="1228725" cy="819150"/>
          </a:xfrm>
          <a:prstGeom prst="rect">
            <a:avLst/>
          </a:prstGeom>
        </p:spPr>
      </p:pic>
      <p:pic>
        <p:nvPicPr>
          <p:cNvPr id="13" name="图片 12" descr="微信图片_202401292317302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747510" y="2676525"/>
            <a:ext cx="1143000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665085" y="2628900"/>
            <a:ext cx="1257300" cy="85725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8510270" y="2740025"/>
            <a:ext cx="1190625" cy="866775"/>
          </a:xfrm>
          <a:prstGeom prst="rect">
            <a:avLst/>
          </a:prstGeom>
        </p:spPr>
      </p:pic>
      <p:pic>
        <p:nvPicPr>
          <p:cNvPr id="17" name="图片 16" descr="微信图片_202401292317442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150985" y="2740025"/>
            <a:ext cx="1371600" cy="866775"/>
          </a:xfrm>
          <a:prstGeom prst="rect">
            <a:avLst/>
          </a:prstGeom>
        </p:spPr>
      </p:pic>
      <p:pic>
        <p:nvPicPr>
          <p:cNvPr id="10" name="图片 9" descr="微信图片_20240129231730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3862070" y="2609850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952990" y="234124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0751185" y="2417445"/>
            <a:ext cx="819150" cy="762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../media/image2.png"/><Relationship Id="rId7" Type="http://schemas.openxmlformats.org/officeDocument/2006/relationships/tags" Target="../tags/tag15.xml"/><Relationship Id="rId6" Type="http://schemas.openxmlformats.org/officeDocument/2006/relationships/image" Target="../media/image1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4.png"/><Relationship Id="rId21" Type="http://schemas.openxmlformats.org/officeDocument/2006/relationships/theme" Target="../theme/theme2.xml"/><Relationship Id="rId20" Type="http://schemas.openxmlformats.org/officeDocument/2006/relationships/image" Target="../media/image8.png"/><Relationship Id="rId2" Type="http://schemas.openxmlformats.org/officeDocument/2006/relationships/image" Target="../media/image13.png"/><Relationship Id="rId19" Type="http://schemas.openxmlformats.org/officeDocument/2006/relationships/tags" Target="../tags/tag21.xml"/><Relationship Id="rId18" Type="http://schemas.openxmlformats.org/officeDocument/2006/relationships/image" Target="../media/image12.png"/><Relationship Id="rId17" Type="http://schemas.openxmlformats.org/officeDocument/2006/relationships/tags" Target="../tags/tag20.xml"/><Relationship Id="rId16" Type="http://schemas.openxmlformats.org/officeDocument/2006/relationships/image" Target="../media/image11.png"/><Relationship Id="rId15" Type="http://schemas.openxmlformats.org/officeDocument/2006/relationships/tags" Target="../tags/tag19.xml"/><Relationship Id="rId14" Type="http://schemas.openxmlformats.org/officeDocument/2006/relationships/image" Target="../media/image10.png"/><Relationship Id="rId13" Type="http://schemas.openxmlformats.org/officeDocument/2006/relationships/tags" Target="../tags/tag18.xml"/><Relationship Id="rId12" Type="http://schemas.openxmlformats.org/officeDocument/2006/relationships/image" Target="../media/image7.png"/><Relationship Id="rId11" Type="http://schemas.openxmlformats.org/officeDocument/2006/relationships/tags" Target="../tags/tag17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image" Target="../media/image2.png"/><Relationship Id="rId7" Type="http://schemas.openxmlformats.org/officeDocument/2006/relationships/tags" Target="../tags/tag26.xml"/><Relationship Id="rId6" Type="http://schemas.openxmlformats.org/officeDocument/2006/relationships/image" Target="../media/image1.png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2" Type="http://schemas.openxmlformats.org/officeDocument/2006/relationships/theme" Target="../theme/theme3.xml"/><Relationship Id="rId31" Type="http://schemas.openxmlformats.org/officeDocument/2006/relationships/tags" Target="../tags/tag37.xml"/><Relationship Id="rId30" Type="http://schemas.openxmlformats.org/officeDocument/2006/relationships/image" Target="../media/image16.png"/><Relationship Id="rId3" Type="http://schemas.openxmlformats.org/officeDocument/2006/relationships/tags" Target="../tags/tag23.xml"/><Relationship Id="rId29" Type="http://schemas.openxmlformats.org/officeDocument/2006/relationships/image" Target="../media/image13.png"/><Relationship Id="rId28" Type="http://schemas.openxmlformats.org/officeDocument/2006/relationships/image" Target="../media/image12.png"/><Relationship Id="rId27" Type="http://schemas.openxmlformats.org/officeDocument/2006/relationships/tags" Target="../tags/tag36.xml"/><Relationship Id="rId26" Type="http://schemas.openxmlformats.org/officeDocument/2006/relationships/image" Target="../media/image11.png"/><Relationship Id="rId25" Type="http://schemas.openxmlformats.org/officeDocument/2006/relationships/tags" Target="../tags/tag35.xml"/><Relationship Id="rId24" Type="http://schemas.openxmlformats.org/officeDocument/2006/relationships/image" Target="../media/image10.png"/><Relationship Id="rId23" Type="http://schemas.openxmlformats.org/officeDocument/2006/relationships/tags" Target="../tags/tag34.xml"/><Relationship Id="rId22" Type="http://schemas.openxmlformats.org/officeDocument/2006/relationships/image" Target="../media/image9.png"/><Relationship Id="rId21" Type="http://schemas.openxmlformats.org/officeDocument/2006/relationships/tags" Target="../tags/tag33.xml"/><Relationship Id="rId20" Type="http://schemas.openxmlformats.org/officeDocument/2006/relationships/image" Target="../media/image8.png"/><Relationship Id="rId2" Type="http://schemas.openxmlformats.org/officeDocument/2006/relationships/tags" Target="../tags/tag22.xml"/><Relationship Id="rId19" Type="http://schemas.openxmlformats.org/officeDocument/2006/relationships/tags" Target="../tags/tag32.xml"/><Relationship Id="rId18" Type="http://schemas.openxmlformats.org/officeDocument/2006/relationships/image" Target="../media/image7.png"/><Relationship Id="rId17" Type="http://schemas.openxmlformats.org/officeDocument/2006/relationships/tags" Target="../tags/tag31.xml"/><Relationship Id="rId16" Type="http://schemas.openxmlformats.org/officeDocument/2006/relationships/image" Target="../media/image6.png"/><Relationship Id="rId15" Type="http://schemas.openxmlformats.org/officeDocument/2006/relationships/tags" Target="../tags/tag30.xml"/><Relationship Id="rId14" Type="http://schemas.openxmlformats.org/officeDocument/2006/relationships/image" Target="../media/image5.png"/><Relationship Id="rId13" Type="http://schemas.openxmlformats.org/officeDocument/2006/relationships/tags" Target="../tags/tag29.xml"/><Relationship Id="rId12" Type="http://schemas.openxmlformats.org/officeDocument/2006/relationships/image" Target="../media/image4.png"/><Relationship Id="rId11" Type="http://schemas.openxmlformats.org/officeDocument/2006/relationships/tags" Target="../tags/tag28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345930" y="-76200"/>
            <a:ext cx="1922780" cy="1222375"/>
          </a:xfrm>
          <a:prstGeom prst="rect">
            <a:avLst/>
          </a:prstGeom>
        </p:spPr>
      </p:pic>
      <p:pic>
        <p:nvPicPr>
          <p:cNvPr id="11" name="图片 10" descr="2F02A66E31BF084FE340463BB47_B9A95F73_185BC"/>
          <p:cNvPicPr>
            <a:picLocks noChangeAspect="1"/>
          </p:cNvPicPr>
          <p:nvPr userDrawn="1"/>
        </p:nvPicPr>
        <p:blipFill>
          <a:blip r:embed="rId12"/>
          <a:srcRect l="27678" r="29463"/>
          <a:stretch>
            <a:fillRect/>
          </a:stretch>
        </p:blipFill>
        <p:spPr>
          <a:xfrm>
            <a:off x="10914698" y="-76200"/>
            <a:ext cx="1372235" cy="1372235"/>
          </a:xfrm>
          <a:prstGeom prst="rect">
            <a:avLst/>
          </a:prstGeom>
        </p:spPr>
      </p:pic>
      <p:pic>
        <p:nvPicPr>
          <p:cNvPr id="13" name="图片 12" descr="微信图片_2024012923181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5962650"/>
            <a:ext cx="2257425" cy="8953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45930" y="-76200"/>
            <a:ext cx="1922780" cy="1222375"/>
          </a:xfrm>
          <a:prstGeom prst="rect">
            <a:avLst/>
          </a:prstGeom>
        </p:spPr>
      </p:pic>
      <p:pic>
        <p:nvPicPr>
          <p:cNvPr id="11" name="图片 10" descr="2F02A66E31BF084FE340463BB47_B9A95F73_185BC"/>
          <p:cNvPicPr>
            <a:picLocks noChangeAspect="1"/>
          </p:cNvPicPr>
          <p:nvPr userDrawn="1"/>
        </p:nvPicPr>
        <p:blipFill>
          <a:blip r:embed="rId3"/>
          <a:srcRect l="27678" r="29463"/>
          <a:stretch>
            <a:fillRect/>
          </a:stretch>
        </p:blipFill>
        <p:spPr>
          <a:xfrm>
            <a:off x="10914698" y="-76200"/>
            <a:ext cx="1372235" cy="137223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2119630" y="858520"/>
            <a:ext cx="406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目录</a:t>
            </a:r>
            <a:r>
              <a:rPr lang="en-US" altLang="zh-CN" sz="4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contents</a:t>
            </a:r>
            <a:endParaRPr lang="en-US" altLang="zh-CN" sz="44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8" name="图片 7" descr="微信图片_2024012923142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66595" y="1674495"/>
            <a:ext cx="1038225" cy="828675"/>
          </a:xfrm>
          <a:prstGeom prst="rect">
            <a:avLst/>
          </a:prstGeom>
        </p:spPr>
      </p:pic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242820" y="2837180"/>
            <a:ext cx="523875" cy="552450"/>
          </a:xfrm>
          <a:prstGeom prst="rect">
            <a:avLst/>
          </a:prstGeom>
        </p:spPr>
      </p:pic>
      <p:pic>
        <p:nvPicPr>
          <p:cNvPr id="12" name="图片 11" descr="微信图片_2024012923143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814830" y="3752215"/>
            <a:ext cx="1533525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905000" y="4667250"/>
            <a:ext cx="1257300" cy="857250"/>
          </a:xfrm>
          <a:prstGeom prst="rect">
            <a:avLst/>
          </a:prstGeom>
        </p:spPr>
      </p:pic>
      <p:pic>
        <p:nvPicPr>
          <p:cNvPr id="13" name="图片 12" descr="微信图片_20240129231730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002530" y="1670685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991100" y="276161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066665" y="3766820"/>
            <a:ext cx="819150" cy="76200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019040" y="4766310"/>
            <a:ext cx="1190625" cy="8667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微信图片_2024012923142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6235" y="1061085"/>
            <a:ext cx="1038225" cy="828675"/>
          </a:xfrm>
          <a:prstGeom prst="rect">
            <a:avLst/>
          </a:prstGeom>
        </p:spPr>
      </p:pic>
      <p:pic>
        <p:nvPicPr>
          <p:cNvPr id="8" name="图片 7" descr="微信图片_2024012923143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24635" y="1247140"/>
            <a:ext cx="523875" cy="552450"/>
          </a:xfrm>
          <a:prstGeom prst="rect">
            <a:avLst/>
          </a:prstGeom>
        </p:spPr>
      </p:pic>
      <p:pic>
        <p:nvPicPr>
          <p:cNvPr id="9" name="图片 8" descr="微信图片_2024012923143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048510" y="1099185"/>
            <a:ext cx="1533525" cy="809625"/>
          </a:xfrm>
          <a:prstGeom prst="rect">
            <a:avLst/>
          </a:prstGeom>
        </p:spPr>
      </p:pic>
      <p:pic>
        <p:nvPicPr>
          <p:cNvPr id="11" name="图片 10" descr="微信图片_2024012923174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04945" y="1032510"/>
            <a:ext cx="1466850" cy="838200"/>
          </a:xfrm>
          <a:prstGeom prst="rect">
            <a:avLst/>
          </a:prstGeom>
        </p:spPr>
      </p:pic>
      <p:pic>
        <p:nvPicPr>
          <p:cNvPr id="12" name="图片 11" descr="微信图片_20240129231730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955540" y="1099185"/>
            <a:ext cx="1228725" cy="819150"/>
          </a:xfrm>
          <a:prstGeom prst="rect">
            <a:avLst/>
          </a:prstGeom>
        </p:spPr>
      </p:pic>
      <p:pic>
        <p:nvPicPr>
          <p:cNvPr id="13" name="图片 12" descr="微信图片_20240129231730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56235" y="2055495"/>
            <a:ext cx="1143000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58240" y="2007870"/>
            <a:ext cx="1257300" cy="85725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219960" y="2118360"/>
            <a:ext cx="1190625" cy="866775"/>
          </a:xfrm>
          <a:prstGeom prst="rect">
            <a:avLst/>
          </a:prstGeom>
        </p:spPr>
      </p:pic>
      <p:pic>
        <p:nvPicPr>
          <p:cNvPr id="17" name="图片 16" descr="微信图片_202401292317442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3011805" y="2055495"/>
            <a:ext cx="1371600" cy="866775"/>
          </a:xfrm>
          <a:prstGeom prst="rect">
            <a:avLst/>
          </a:prstGeom>
        </p:spPr>
      </p:pic>
      <p:pic>
        <p:nvPicPr>
          <p:cNvPr id="10" name="图片 9" descr="微信图片_20240129231730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3202305" y="1042035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2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4114800" y="214693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27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5085080" y="2118360"/>
            <a:ext cx="819150" cy="762000"/>
          </a:xfrm>
          <a:prstGeom prst="rect">
            <a:avLst/>
          </a:prstGeom>
        </p:spPr>
      </p:pic>
      <p:pic>
        <p:nvPicPr>
          <p:cNvPr id="19" name="图片 18" descr="1"/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7179945" y="1247140"/>
            <a:ext cx="2457450" cy="1562100"/>
          </a:xfrm>
          <a:prstGeom prst="rect">
            <a:avLst/>
          </a:prstGeom>
        </p:spPr>
      </p:pic>
      <p:pic>
        <p:nvPicPr>
          <p:cNvPr id="20" name="图片 19" descr="微信图片_20240129231814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7379970" y="3228340"/>
            <a:ext cx="2257425" cy="895350"/>
          </a:xfrm>
          <a:prstGeom prst="rect">
            <a:avLst/>
          </a:prstGeom>
        </p:spPr>
      </p:pic>
    </p:spTree>
    <p:custDataLst>
      <p:tags r:id="rId3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38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tags" Target="../tags/tag51.xml"/><Relationship Id="rId2" Type="http://schemas.openxmlformats.org/officeDocument/2006/relationships/image" Target="../media/image2.png"/><Relationship Id="rId1" Type="http://schemas.openxmlformats.org/officeDocument/2006/relationships/tags" Target="../tags/tag5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2.png"/><Relationship Id="rId1" Type="http://schemas.openxmlformats.org/officeDocument/2006/relationships/tags" Target="../tags/tag5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56.xml"/><Relationship Id="rId2" Type="http://schemas.openxmlformats.org/officeDocument/2006/relationships/image" Target="../media/image2.png"/><Relationship Id="rId1" Type="http://schemas.openxmlformats.org/officeDocument/2006/relationships/tags" Target="../tags/tag5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tags" Target="../tags/tag58.xml"/><Relationship Id="rId2" Type="http://schemas.openxmlformats.org/officeDocument/2006/relationships/image" Target="../media/image2.png"/><Relationship Id="rId1" Type="http://schemas.openxmlformats.org/officeDocument/2006/relationships/tags" Target="../tags/tag5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tags" Target="../tags/tag60.xml"/><Relationship Id="rId2" Type="http://schemas.openxmlformats.org/officeDocument/2006/relationships/image" Target="../media/image2.png"/><Relationship Id="rId1" Type="http://schemas.openxmlformats.org/officeDocument/2006/relationships/tags" Target="../tags/tag5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7.png"/><Relationship Id="rId6" Type="http://schemas.openxmlformats.org/officeDocument/2006/relationships/tags" Target="../tags/tag66.xml"/><Relationship Id="rId5" Type="http://schemas.openxmlformats.org/officeDocument/2006/relationships/image" Target="../media/image36.png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image" Target="../media/image3.png"/><Relationship Id="rId1" Type="http://schemas.openxmlformats.org/officeDocument/2006/relationships/tags" Target="../tags/tag6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tags" Target="../tags/tag68.xml"/><Relationship Id="rId2" Type="http://schemas.openxmlformats.org/officeDocument/2006/relationships/image" Target="../media/image38.png"/><Relationship Id="rId1" Type="http://schemas.openxmlformats.org/officeDocument/2006/relationships/tags" Target="../tags/tag6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tags" Target="../tags/tag70.xml"/><Relationship Id="rId2" Type="http://schemas.openxmlformats.org/officeDocument/2006/relationships/image" Target="../media/image40.png"/><Relationship Id="rId1" Type="http://schemas.openxmlformats.org/officeDocument/2006/relationships/tags" Target="../tags/tag6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tags" Target="../tags/tag7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tags" Target="../tags/tag73.xml"/><Relationship Id="rId2" Type="http://schemas.openxmlformats.org/officeDocument/2006/relationships/image" Target="../media/image3.png"/><Relationship Id="rId1" Type="http://schemas.openxmlformats.org/officeDocument/2006/relationships/tags" Target="../tags/tag7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5.png"/><Relationship Id="rId1" Type="http://schemas.openxmlformats.org/officeDocument/2006/relationships/tags" Target="../tags/tag7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8.xml"/><Relationship Id="rId4" Type="http://schemas.openxmlformats.org/officeDocument/2006/relationships/image" Target="../media/image50.png"/><Relationship Id="rId3" Type="http://schemas.openxmlformats.org/officeDocument/2006/relationships/tags" Target="../tags/tag77.xml"/><Relationship Id="rId2" Type="http://schemas.openxmlformats.org/officeDocument/2006/relationships/image" Target="../media/image7.png"/><Relationship Id="rId1" Type="http://schemas.openxmlformats.org/officeDocument/2006/relationships/tags" Target="../tags/tag76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1.png"/><Relationship Id="rId3" Type="http://schemas.openxmlformats.org/officeDocument/2006/relationships/tags" Target="../tags/tag80.xml"/><Relationship Id="rId2" Type="http://schemas.openxmlformats.org/officeDocument/2006/relationships/image" Target="../media/image8.png"/><Relationship Id="rId1" Type="http://schemas.openxmlformats.org/officeDocument/2006/relationships/tags" Target="../tags/tag79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tags" Target="../tags/tag82.xml"/><Relationship Id="rId2" Type="http://schemas.openxmlformats.org/officeDocument/2006/relationships/image" Target="../media/image8.png"/><Relationship Id="rId1" Type="http://schemas.openxmlformats.org/officeDocument/2006/relationships/tags" Target="../tags/tag81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43.xml"/><Relationship Id="rId7" Type="http://schemas.openxmlformats.org/officeDocument/2006/relationships/image" Target="../media/image3.png"/><Relationship Id="rId6" Type="http://schemas.openxmlformats.org/officeDocument/2006/relationships/tags" Target="../tags/tag42.xml"/><Relationship Id="rId5" Type="http://schemas.openxmlformats.org/officeDocument/2006/relationships/image" Target="../media/image2.png"/><Relationship Id="rId4" Type="http://schemas.openxmlformats.org/officeDocument/2006/relationships/tags" Target="../tags/tag41.xml"/><Relationship Id="rId3" Type="http://schemas.openxmlformats.org/officeDocument/2006/relationships/image" Target="../media/image1.png"/><Relationship Id="rId2" Type="http://schemas.openxmlformats.org/officeDocument/2006/relationships/tags" Target="../tags/tag40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8.png"/><Relationship Id="rId10" Type="http://schemas.openxmlformats.org/officeDocument/2006/relationships/tags" Target="../tags/tag44.xml"/><Relationship Id="rId1" Type="http://schemas.openxmlformats.org/officeDocument/2006/relationships/tags" Target="../tags/tag39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tags" Target="../tags/tag83.xml"/><Relationship Id="rId1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tags" Target="../tags/tag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Relationship Id="rId3" Type="http://schemas.openxmlformats.org/officeDocument/2006/relationships/image" Target="../media/image2.png"/><Relationship Id="rId2" Type="http://schemas.openxmlformats.org/officeDocument/2006/relationships/tags" Target="../tags/tag46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tags" Target="../tags/tag49.xml"/><Relationship Id="rId2" Type="http://schemas.openxmlformats.org/officeDocument/2006/relationships/image" Target="../media/image2.png"/><Relationship Id="rId1" Type="http://schemas.openxmlformats.org/officeDocument/2006/relationships/tags" Target="../tags/tag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579880"/>
            <a:ext cx="9488805" cy="2387600"/>
          </a:xfrm>
        </p:spPr>
        <p:txBody>
          <a:bodyPr>
            <a:normAutofit/>
          </a:bodyPr>
          <a:p>
            <a:r>
              <a:rPr lang="zh-CN" altLang="en-US" sz="4900">
                <a:latin typeface="Arial Black" panose="020B0A04020102020204" charset="0"/>
                <a:cs typeface="Arial Black" panose="020B0A04020102020204" charset="0"/>
              </a:rPr>
              <a:t>Flora Sentinel - A Novel Biopesticide based on self-amplifying RNA</a:t>
            </a:r>
            <a:endParaRPr lang="en-US" altLang="zh-CN" sz="40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68805" y="3859213"/>
            <a:ext cx="9144000" cy="1655762"/>
          </a:xfrm>
        </p:spPr>
        <p:txBody>
          <a:bodyPr/>
          <a:p>
            <a:pPr algn="r"/>
            <a:r>
              <a:rPr lang="en-US" altLang="zh-CN">
                <a:latin typeface="Arial Black" panose="020B0A04020102020204" charset="0"/>
                <a:cs typeface="Arial Black" panose="020B0A04020102020204" charset="0"/>
                <a:sym typeface="+mn-ea"/>
              </a:rPr>
              <a:t>——2023-ZJU-China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99440" y="4331970"/>
            <a:ext cx="10993755" cy="9525"/>
          </a:xfrm>
          <a:prstGeom prst="line">
            <a:avLst/>
          </a:prstGeom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291840" y="4427220"/>
            <a:ext cx="5607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汇报人：张恩溥</a:t>
            </a:r>
            <a:r>
              <a:rPr lang="en-US" altLang="zh-CN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        2024</a:t>
            </a:r>
            <a:r>
              <a:rPr lang="zh-CN" altLang="en-US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年</a:t>
            </a:r>
            <a:r>
              <a:rPr lang="en-US" altLang="zh-CN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1</a:t>
            </a:r>
            <a:r>
              <a:rPr lang="zh-CN" altLang="en-US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月</a:t>
            </a:r>
            <a:r>
              <a:rPr lang="en-US" altLang="zh-CN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31</a:t>
            </a:r>
            <a:r>
              <a:rPr lang="zh-CN" altLang="en-US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日</a:t>
            </a:r>
            <a:endParaRPr lang="zh-CN" altLang="en-US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415" t="8687" r="1732" b="6061"/>
          <a:stretch>
            <a:fillRect/>
          </a:stretch>
        </p:blipFill>
        <p:spPr>
          <a:xfrm>
            <a:off x="9382125" y="3338195"/>
            <a:ext cx="1159510" cy="267970"/>
          </a:xfrm>
          <a:prstGeom prst="round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410" y="109855"/>
            <a:ext cx="523875" cy="5524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78485" y="180340"/>
            <a:ext cx="7915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Design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——Part1—tRNA-like sequences(TLS)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3482" t="48677" r="27252" b="22354"/>
          <a:stretch>
            <a:fillRect/>
          </a:stretch>
        </p:blipFill>
        <p:spPr>
          <a:xfrm>
            <a:off x="388620" y="1214755"/>
            <a:ext cx="4834890" cy="24422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4200" y="1214755"/>
            <a:ext cx="5711825" cy="52755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3845" y="3639185"/>
            <a:ext cx="512191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/>
              <a:t>为使RNA从农杆菌侵染部位扩散到整株植物，并在整株植物中表达目标蛋白，在RNA中添加了t</a:t>
            </a:r>
            <a:r>
              <a:rPr lang="en-US" altLang="zh-CN"/>
              <a:t>RNA</a:t>
            </a:r>
            <a:r>
              <a:rPr lang="zh-CN" altLang="en-US"/>
              <a:t>样结构(TLS)模块。带有TLS的</a:t>
            </a:r>
            <a:r>
              <a:rPr lang="en-US" altLang="zh-CN"/>
              <a:t>RNA</a:t>
            </a:r>
            <a:r>
              <a:rPr lang="zh-CN" altLang="en-US"/>
              <a:t>可被特定蛋白识别并触发韧皮部的长距离转运。</a:t>
            </a:r>
            <a:endParaRPr lang="zh-CN" altLang="en-US"/>
          </a:p>
          <a:p>
            <a:r>
              <a:rPr lang="en-US" altLang="zh-CN"/>
              <a:t>         </a:t>
            </a:r>
            <a:r>
              <a:rPr lang="zh-CN" altLang="en-US"/>
              <a:t>尝试了来自不同物种的不同氨基酸的TLS，并对其序列进行了修改，找到了几个对RNA迁移最有帮助的序列。利用优化的TLS的</a:t>
            </a:r>
            <a:r>
              <a:rPr lang="en-US" altLang="zh-CN"/>
              <a:t>RNa</a:t>
            </a:r>
            <a:r>
              <a:rPr lang="zh-CN" altLang="en-US"/>
              <a:t>可以在植物维管束中移动，并在未转化的植物细胞中表达目标蛋白。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410" y="109855"/>
            <a:ext cx="523875" cy="55245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78485" y="180340"/>
            <a:ext cx="100425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Design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——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  <a:sym typeface="+mn-ea"/>
              </a:rPr>
              <a:t>Part2—RNA-dependent RNA polymerase(RdRp)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  <a:p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482" t="48677" r="27252" b="22354"/>
          <a:stretch>
            <a:fillRect/>
          </a:stretch>
        </p:blipFill>
        <p:spPr>
          <a:xfrm>
            <a:off x="274320" y="1214755"/>
            <a:ext cx="4834890" cy="2442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3525" y="1214755"/>
            <a:ext cx="6610350" cy="4867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4320" y="3775075"/>
            <a:ext cx="48355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/>
              <a:t>将烟草花叶病毒(TMV)的复制酶组装到RNA上。TMV是一种正义单链RNA病毒，来自TMV的复制酶可以将基因组(+)RNA转录成基因组(-)RNA。后期，基因组(-)RNA可以作为原始基因组RNA的新拷贝的生产模板，也可以作为表达</a:t>
            </a:r>
            <a:r>
              <a:rPr lang="en-US" altLang="zh-CN"/>
              <a:t>protein of interest</a:t>
            </a:r>
            <a:r>
              <a:rPr lang="zh-CN" altLang="en-US"/>
              <a:t>的亚基因组RNA的生产模板。RdRp模块可以帮助延长RNA的半衰期，也增加了表达目标蛋白的时间。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410" y="109855"/>
            <a:ext cx="523875" cy="5524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78485" y="180340"/>
            <a:ext cx="7915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Design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——Part3—The module of plant immunity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520" y="1010285"/>
            <a:ext cx="6029325" cy="52482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53935" y="1095375"/>
            <a:ext cx="45205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/>
              <a:t>选择NLR蛋白的两个基因，pikm1和pikm2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/>
              <a:t>Pikm1是负责识别效果的接收器NLR，而pikm2是触发即时反应的信号NLR</a:t>
            </a:r>
            <a:r>
              <a:rPr lang="en-US" altLang="zh-CN"/>
              <a:t>.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/>
              <a:t>设计是直接用增强子替换pickm-1的ID序列片段(509-730碱基)，用纳米体代替ID序列，并试图保留其重复信号NLR的能力，并在修饰后激活下游的即时反应。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/>
              <a:t>由于激活植物免疫需要传感器和辅助蛋白，又设计了两条功能路径，分别位于两种不同类型的工程细菌中，以减少人工合成基因对工程细菌生长的影响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410" y="109855"/>
            <a:ext cx="523875" cy="5524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78485" y="180340"/>
            <a:ext cx="7915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Design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——Part4—The module of biosafety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1038225"/>
            <a:ext cx="4838700" cy="4781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38850" y="1737995"/>
            <a:ext cx="4064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</a:t>
            </a:r>
            <a:r>
              <a:rPr lang="zh-CN" altLang="en-US"/>
              <a:t>引入了一个在农杆菌中表达的组成型启动子，通过与光毒蛋白的协同作用实现了对细胞死亡的调控，保证了项目的安全性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62650" y="34461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latin typeface="Arial Black" panose="020B0A04020102020204" charset="0"/>
                <a:cs typeface="Arial Black" panose="020B0A04020102020204" charset="0"/>
              </a:rPr>
              <a:t>Light induced kill switch</a:t>
            </a:r>
            <a:endParaRPr lang="zh-CN" altLang="en-US" b="1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8" name="加号 7"/>
          <p:cNvSpPr/>
          <p:nvPr/>
        </p:nvSpPr>
        <p:spPr>
          <a:xfrm>
            <a:off x="7814310" y="3829050"/>
            <a:ext cx="360000" cy="360000"/>
          </a:xfrm>
          <a:prstGeom prst="mathPlus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62650" y="41890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latin typeface="Arial Black" panose="020B0A04020102020204" charset="0"/>
                <a:cs typeface="Arial Black" panose="020B0A04020102020204" charset="0"/>
              </a:rPr>
              <a:t>Promoter</a:t>
            </a:r>
            <a:endParaRPr lang="zh-CN" altLang="en-US" b="1"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635" y="89535"/>
            <a:ext cx="523875" cy="55245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610870" y="17018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等线" panose="02010600030101010101" charset="-122"/>
                <a:cs typeface="Arial Black" panose="020B0A04020102020204" charset="0"/>
              </a:rPr>
              <a:t>Implementation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等线" panose="02010600030101010101" charset="-122"/>
              <a:cs typeface="Arial Black" panose="020B0A040201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1920" y="1358900"/>
            <a:ext cx="4138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Arial Black" panose="020B0A04020102020204" charset="0"/>
                <a:cs typeface="Arial Black" panose="020B0A04020102020204" charset="0"/>
              </a:rPr>
              <a:t>Product usage</a:t>
            </a:r>
            <a:endParaRPr lang="en-US" altLang="zh-CN" sz="2800" b="1"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35" y="1880870"/>
            <a:ext cx="6667500" cy="3914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5770" y="1129665"/>
            <a:ext cx="4672330" cy="54178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8395" y="2110105"/>
            <a:ext cx="3590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>
                <a:latin typeface="Arial Black" panose="020B0A04020102020204" charset="0"/>
                <a:cs typeface="Arial Black" panose="020B0A04020102020204" charset="0"/>
              </a:rPr>
              <a:t>T</a:t>
            </a:r>
            <a:r>
              <a:rPr lang="zh-CN" altLang="en-US" sz="2800" b="1">
                <a:latin typeface="Arial Black" panose="020B0A04020102020204" charset="0"/>
                <a:cs typeface="Arial Black" panose="020B0A04020102020204" charset="0"/>
              </a:rPr>
              <a:t>arget </a:t>
            </a:r>
            <a:r>
              <a:rPr lang="en-US" altLang="zh-CN" sz="2800" b="1">
                <a:latin typeface="Arial Black" panose="020B0A04020102020204" charset="0"/>
                <a:cs typeface="Arial Black" panose="020B0A04020102020204" charset="0"/>
              </a:rPr>
              <a:t>A</a:t>
            </a:r>
            <a:r>
              <a:rPr lang="zh-CN" altLang="en-US" sz="2400" b="1">
                <a:latin typeface="Arial Black" panose="020B0A04020102020204" charset="0"/>
                <a:cs typeface="Arial Black" panose="020B0A04020102020204" charset="0"/>
              </a:rPr>
              <a:t>udience</a:t>
            </a:r>
            <a:endParaRPr lang="zh-CN" altLang="en-US" sz="2400" b="1"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1329055"/>
            <a:ext cx="5754370" cy="5095240"/>
          </a:xfrm>
          <a:prstGeom prst="rect">
            <a:avLst/>
          </a:prstGeom>
        </p:spPr>
      </p:pic>
      <p:sp>
        <p:nvSpPr>
          <p:cNvPr id="8" name="下箭头 7"/>
          <p:cNvSpPr/>
          <p:nvPr/>
        </p:nvSpPr>
        <p:spPr>
          <a:xfrm>
            <a:off x="2534920" y="2877820"/>
            <a:ext cx="539750" cy="127444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下箭头 8"/>
          <p:cNvSpPr/>
          <p:nvPr>
            <p:custDataLst>
              <p:tags r:id="rId2"/>
            </p:custDataLst>
          </p:nvPr>
        </p:nvSpPr>
        <p:spPr>
          <a:xfrm rot="1980000">
            <a:off x="1251585" y="2785745"/>
            <a:ext cx="540000" cy="68400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下箭头 9"/>
          <p:cNvSpPr/>
          <p:nvPr>
            <p:custDataLst>
              <p:tags r:id="rId3"/>
            </p:custDataLst>
          </p:nvPr>
        </p:nvSpPr>
        <p:spPr>
          <a:xfrm rot="19620000">
            <a:off x="3818255" y="2785745"/>
            <a:ext cx="540000" cy="68400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8600" y="3623310"/>
            <a:ext cx="1825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Arial Black" panose="020B0A04020102020204" charset="0"/>
                <a:cs typeface="Arial Black" panose="020B0A04020102020204" charset="0"/>
              </a:rPr>
              <a:t>Large Farms</a:t>
            </a:r>
            <a:endParaRPr lang="zh-CN" altLang="en-US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680" y="4225925"/>
            <a:ext cx="4110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Arial Black" panose="020B0A04020102020204" charset="0"/>
                <a:cs typeface="Arial Black" panose="020B0A04020102020204" charset="0"/>
              </a:rPr>
              <a:t>Modern Planting Greenhouses</a:t>
            </a:r>
            <a:endParaRPr lang="zh-CN" altLang="en-US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75380" y="3561715"/>
            <a:ext cx="234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Arial Black" panose="020B0A04020102020204" charset="0"/>
                <a:cs typeface="Arial Black" panose="020B0A04020102020204" charset="0"/>
              </a:rPr>
              <a:t>Home Balconies </a:t>
            </a:r>
            <a:endParaRPr lang="zh-CN" altLang="en-US">
              <a:latin typeface="Arial Black" panose="020B0A04020102020204" charset="0"/>
              <a:cs typeface="Arial Black" panose="020B0A04020102020204" charset="0"/>
            </a:endParaRPr>
          </a:p>
          <a:p>
            <a:pPr algn="ctr"/>
            <a:r>
              <a:rPr lang="zh-CN" altLang="en-US">
                <a:latin typeface="Arial Black" panose="020B0A04020102020204" charset="0"/>
                <a:cs typeface="Arial Black" panose="020B0A04020102020204" charset="0"/>
              </a:rPr>
              <a:t>or Gardens</a:t>
            </a:r>
            <a:endParaRPr lang="zh-CN" altLang="en-US"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57960" y="125222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 b="1">
                <a:latin typeface="Arial Black" panose="020B0A04020102020204" charset="0"/>
                <a:cs typeface="Arial Black" panose="020B0A04020102020204" charset="0"/>
              </a:rPr>
              <a:t>F</a:t>
            </a:r>
            <a:r>
              <a:rPr lang="zh-CN" altLang="en-US" sz="2400" b="1">
                <a:latin typeface="Arial Black" panose="020B0A04020102020204" charset="0"/>
                <a:cs typeface="Arial Black" panose="020B0A04020102020204" charset="0"/>
              </a:rPr>
              <a:t>eatu</a:t>
            </a:r>
            <a:r>
              <a:rPr lang="zh-CN" altLang="en-US" sz="2400" b="1">
                <a:latin typeface="Arial Black" panose="020B0A04020102020204" charset="0"/>
                <a:cs typeface="Arial Black" panose="020B0A04020102020204" charset="0"/>
              </a:rPr>
              <a:t>res</a:t>
            </a:r>
            <a:endParaRPr lang="zh-CN" altLang="en-US" sz="2400" b="1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6060" y="1690370"/>
            <a:ext cx="4073525" cy="3171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Customized Nanoantibodies for Pathogenic Bacteria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High Efficacy and Longevity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Safety for Animals, Plants, and the Environment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Human Safety and Acceptability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5050" y="125222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2400" b="1">
                <a:latin typeface="Arial Black" panose="020B0A04020102020204" charset="0"/>
                <a:cs typeface="Arial Black" panose="020B0A04020102020204" charset="0"/>
              </a:rPr>
              <a:t>Challenge</a:t>
            </a:r>
            <a:endParaRPr lang="en-US" altLang="zh-CN" sz="2400" b="1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0800" y="1712595"/>
            <a:ext cx="39687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Environmental factors and the effect is unstable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A trade-off between yield and disease resistance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The design cycle of nanobody is long, so it is necessary to cooperate with other scientific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  research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 descr="微信图片_2024012923143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07975" y="-47625"/>
            <a:ext cx="1533525" cy="80962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643890" y="1612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技术路线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6230" y="748030"/>
            <a:ext cx="5458460" cy="2985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6471285" y="1633220"/>
            <a:ext cx="4064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以农杆菌作为载体，将自主设计的RNA逆转录为cDNA后，导入农杆菌Ti质粒上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4580255"/>
            <a:ext cx="406400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将农杆菌制成喷洒制剂，只需将制剂喷洒在植物表面，即可实现部分细胞的侵染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107" name="图片 106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774817" y="3133344"/>
            <a:ext cx="4090416" cy="3639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06465" y="157607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被侵染的细胞表达出RNA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2200" y="4652645"/>
            <a:ext cx="406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RNA借助自身转录翻译出的自复制酶进行增值，同时进入植物维管系统中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81650" y="3469640"/>
            <a:ext cx="4663440" cy="2926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44574" y="484251"/>
            <a:ext cx="4035552" cy="29443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83580" y="1549400"/>
            <a:ext cx="4064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TLS序列会将 mRNA 运往植物全身细胞，实现全身细胞的免疫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9130" y="4309110"/>
            <a:ext cx="406400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当植物受到疫病侵染的时候，纳米抗体会精准识别病原菌毒效应因子，并激活植物自身免疫反应，利用植物自体免疫实现病原菌清除，防止疫病扩散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34839" y="3623056"/>
            <a:ext cx="5742432" cy="2913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79574" y="648081"/>
            <a:ext cx="2755392" cy="297484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48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9453" y="1601788"/>
            <a:ext cx="5711825" cy="251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116580" y="4433570"/>
            <a:ext cx="59594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该平台可以实现纳米抗体的替换，使用不同的VHH-NLR module，针对不同疾病提供免疫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 descr="微信图片_2024012923143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07975" y="-47625"/>
            <a:ext cx="1533525" cy="80962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643890" y="1612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Plant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088390"/>
            <a:ext cx="46843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Creating a new delivery system in plants</a:t>
            </a:r>
            <a:endParaRPr lang="zh-CN" altLang="en-US" sz="20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" y="1585595"/>
            <a:ext cx="5535295" cy="3267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8825" y="1585595"/>
            <a:ext cx="6286500" cy="231457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383020" y="4128135"/>
            <a:ext cx="609600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Easy handling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Low cost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No ethical concerns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Whole plant expression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Long duration of expression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7415" y="11525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Utilizing plants' own immune pathways</a:t>
            </a:r>
            <a:endParaRPr lang="zh-CN" altLang="en-US" sz="20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" y="1630045"/>
            <a:ext cx="6048375" cy="3171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76415" y="11525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/>
              <a:t>Utilizing specific sequences in plant NLRs</a:t>
            </a:r>
            <a:endParaRPr lang="zh-CN" altLang="en-US" sz="2000" b="1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790" y="1630045"/>
            <a:ext cx="5677535" cy="3172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98875" y="5374640"/>
            <a:ext cx="479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Utilizing RNA molecular transport in plants</a:t>
            </a:r>
            <a:endParaRPr lang="zh-CN" altLang="en-US" sz="2000" b="1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5740" y="1593215"/>
            <a:ext cx="9241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Experimental validation on the model plant——Nicotiana benthamiana</a:t>
            </a:r>
            <a:endParaRPr lang="zh-CN" altLang="en-US"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2632710" y="2178685"/>
            <a:ext cx="709295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优良特性: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(1)易于在实验室条件下大量栽培，为分析提供了充足的植物材料；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(2)比大肠杆菌或酵母更能调控外源基因的表达和翻译后修饰，更适合外源基因的功能验证;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(3)对多种病原微生物敏感，是研究植物与微生物相互作用的常用模型;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(4)利用农杆菌介导的基因转移和视觉报告基因(如荧光蛋白基因)实现外源蛋白的瞬时、快速、高水平表达，便于对感兴趣蛋白的功能研究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 descr="微信图片_20240129231730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70485"/>
            <a:ext cx="1228725" cy="819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0105" y="249555"/>
            <a:ext cx="2392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Safety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" y="1207135"/>
            <a:ext cx="7186295" cy="3769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6315" y="1207135"/>
            <a:ext cx="4358640" cy="37630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6510" y="191135"/>
            <a:ext cx="5898515" cy="64484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89230" y="-75565"/>
            <a:ext cx="1257300" cy="85725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672465" y="1993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项目价值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3805" y="803910"/>
            <a:ext cx="3704590" cy="568579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6848475" y="2413000"/>
            <a:ext cx="609600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Easy handling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Low cost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No ethical concerns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Whole plant expression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- Long duration of expression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3980" y="0"/>
            <a:ext cx="1190625" cy="86677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91515" y="21018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美工&amp;wiki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295" y="2279650"/>
            <a:ext cx="40640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反思</a:t>
            </a:r>
            <a:r>
              <a:rPr lang="en-US" altLang="zh-CN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:</a:t>
            </a:r>
            <a:endParaRPr lang="en-US" altLang="zh-CN" sz="24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en-US" altLang="zh-CN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 </a:t>
            </a:r>
            <a:r>
              <a:rPr lang="zh-CN" altLang="en-US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用于学术报告的</a:t>
            </a:r>
            <a:r>
              <a:rPr lang="en-US" altLang="zh-CN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ppt</a:t>
            </a:r>
            <a:r>
              <a:rPr lang="zh-CN" altLang="en-US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模板应更清晰地规范使用字体与字号，以达到学术规范的要求</a:t>
            </a:r>
            <a:endParaRPr lang="zh-CN" altLang="en-US" sz="24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en-US" altLang="zh-CN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 </a:t>
            </a:r>
            <a:r>
              <a:rPr lang="zh-CN" altLang="en-US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用于分享性质的</a:t>
            </a:r>
            <a:r>
              <a:rPr lang="en-US" altLang="zh-CN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ppt</a:t>
            </a:r>
            <a:r>
              <a:rPr lang="zh-CN" altLang="en-US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模板可</a:t>
            </a:r>
            <a:r>
              <a:rPr lang="zh-CN" altLang="en-US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随意些</a:t>
            </a:r>
            <a:endParaRPr lang="zh-CN" altLang="en-US" sz="24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695" y="2112010"/>
            <a:ext cx="6848475" cy="41052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3980" y="0"/>
            <a:ext cx="1190625" cy="86677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91515" y="21018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针对wiki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933450"/>
            <a:ext cx="3448050" cy="3962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1440" y="933450"/>
            <a:ext cx="5423535" cy="26968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59315" y="3009900"/>
            <a:ext cx="1761490" cy="1676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1440" y="4036060"/>
            <a:ext cx="5423535" cy="19926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1166495"/>
            <a:ext cx="6400800" cy="828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995170"/>
            <a:ext cx="7648575" cy="828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650" y="2823845"/>
            <a:ext cx="7096125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650" y="3681095"/>
            <a:ext cx="5572125" cy="819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0" y="4424045"/>
            <a:ext cx="86487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 userDrawn="1">
            <p:custDataLst>
              <p:tags r:id="rId1"/>
            </p:custDataLst>
          </p:nvPr>
        </p:nvSpPr>
        <p:spPr>
          <a:xfrm>
            <a:off x="4064000" y="648970"/>
            <a:ext cx="406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目录</a:t>
            </a:r>
            <a:r>
              <a:rPr lang="en-US" altLang="zh-CN" sz="4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contents</a:t>
            </a:r>
            <a:endParaRPr lang="en-US" altLang="zh-CN" sz="44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8" name="图片 7" descr="微信图片_2024012923142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49140" y="1398270"/>
            <a:ext cx="1038225" cy="828675"/>
          </a:xfrm>
          <a:prstGeom prst="rect">
            <a:avLst/>
          </a:prstGeom>
        </p:spPr>
      </p:pic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825365" y="2522855"/>
            <a:ext cx="523875" cy="552450"/>
          </a:xfrm>
          <a:prstGeom prst="rect">
            <a:avLst/>
          </a:prstGeom>
        </p:spPr>
      </p:pic>
      <p:pic>
        <p:nvPicPr>
          <p:cNvPr id="12" name="图片 11" descr="微信图片_2024012923143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397375" y="3275965"/>
            <a:ext cx="1533525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87545" y="4171950"/>
            <a:ext cx="1257300" cy="85725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563745" y="5220335"/>
            <a:ext cx="1190625" cy="866775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49240" y="166751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项目背景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9240" y="258318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项目设计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9240" y="348488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技术路线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49240" y="444690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项目价值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49240" y="543052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美工&amp;wiki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4049395"/>
            <a:ext cx="10296525" cy="1819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71245" y="720725"/>
            <a:ext cx="5572760" cy="27749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" y="201930"/>
            <a:ext cx="5906135" cy="42202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1162050"/>
            <a:ext cx="5833745" cy="4222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205" y="4526915"/>
            <a:ext cx="4201795" cy="181991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24530" y="2235200"/>
            <a:ext cx="5743575" cy="1835150"/>
          </a:xfrm>
        </p:spPr>
        <p:txBody>
          <a:bodyPr>
            <a:noAutofit/>
          </a:bodyPr>
          <a:p>
            <a:r>
              <a:rPr lang="zh-CN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感谢倾听</a:t>
            </a:r>
            <a:br>
              <a:rPr lang="zh-CN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br>
            <a:r>
              <a:rPr lang="zh-CN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请批评指正</a:t>
            </a:r>
            <a:endParaRPr lang="zh-CN" altLang="en-US" sz="6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7690" y="1765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项目背景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8" name="图片 7" descr="微信图片_2024012923142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55575" y="-95250"/>
            <a:ext cx="103822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85" y="1551940"/>
            <a:ext cx="5057140" cy="3479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680" y="1553210"/>
            <a:ext cx="5187095" cy="3477600"/>
          </a:xfrm>
          <a:prstGeom prst="rect">
            <a:avLst/>
          </a:prstGeom>
        </p:spPr>
      </p:pic>
      <p:sp>
        <p:nvSpPr>
          <p:cNvPr id="7" name="加号 6"/>
          <p:cNvSpPr/>
          <p:nvPr/>
        </p:nvSpPr>
        <p:spPr>
          <a:xfrm>
            <a:off x="5391785" y="2662555"/>
            <a:ext cx="1260000" cy="1260000"/>
          </a:xfrm>
          <a:prstGeom prst="mathPlus">
            <a:avLst/>
          </a:prstGeom>
          <a:gradFill>
            <a:gsLst>
              <a:gs pos="0">
                <a:srgbClr val="F9F8CA"/>
              </a:gs>
              <a:gs pos="100000">
                <a:srgbClr val="4EAADD"/>
              </a:gs>
            </a:gsLst>
            <a:lin ang="189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91640" y="5198110"/>
            <a:ext cx="2223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作物</a:t>
            </a:r>
            <a:r>
              <a:rPr lang="en-US" altLang="zh-CN" sz="20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&amp;</a:t>
            </a:r>
            <a:r>
              <a:rPr lang="zh-CN" altLang="en-US" sz="20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植物病害</a:t>
            </a:r>
            <a:endParaRPr lang="zh-CN" altLang="en-US" sz="20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46670" y="5198110"/>
            <a:ext cx="3315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多重因素使得植物病害频发</a:t>
            </a:r>
            <a:endParaRPr lang="zh-CN" altLang="en-US" sz="20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" y="1029335"/>
            <a:ext cx="8002905" cy="43237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09000" y="2221865"/>
            <a:ext cx="25933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等线" panose="02010600030101010101" charset="-122"/>
                <a:ea typeface="等线" panose="02010600030101010101" charset="-122"/>
              </a:rPr>
              <a:t>环境污染</a:t>
            </a:r>
            <a:endParaRPr lang="zh-CN" altLang="en-US" sz="2400" b="1">
              <a:latin typeface="等线" panose="02010600030101010101" charset="-122"/>
              <a:ea typeface="等线" panose="02010600030101010101" charset="-122"/>
            </a:endParaRPr>
          </a:p>
          <a:p>
            <a:pPr algn="ctr"/>
            <a:endParaRPr lang="zh-CN" altLang="en-US" sz="2400" b="1">
              <a:latin typeface="等线" panose="02010600030101010101" charset="-122"/>
              <a:ea typeface="等线" panose="02010600030101010101" charset="-122"/>
            </a:endParaRPr>
          </a:p>
          <a:p>
            <a:pPr algn="ctr"/>
            <a:r>
              <a:rPr lang="zh-CN" altLang="en-US" sz="2400" b="1">
                <a:latin typeface="等线" panose="02010600030101010101" charset="-122"/>
                <a:ea typeface="等线" panose="02010600030101010101" charset="-122"/>
              </a:rPr>
              <a:t>耐药性</a:t>
            </a:r>
            <a:endParaRPr lang="zh-CN" altLang="en-US" sz="2400" b="1">
              <a:latin typeface="等线" panose="02010600030101010101" charset="-122"/>
              <a:ea typeface="等线" panose="02010600030101010101" charset="-122"/>
            </a:endParaRPr>
          </a:p>
          <a:p>
            <a:pPr algn="ctr"/>
            <a:endParaRPr lang="zh-CN" altLang="en-US" sz="2400" b="1">
              <a:latin typeface="等线" panose="02010600030101010101" charset="-122"/>
              <a:ea typeface="等线" panose="02010600030101010101" charset="-122"/>
            </a:endParaRPr>
          </a:p>
          <a:p>
            <a:pPr algn="ctr"/>
            <a:r>
              <a:rPr lang="zh-CN" altLang="en-US" sz="2400" b="1">
                <a:latin typeface="等线" panose="02010600030101010101" charset="-122"/>
                <a:ea typeface="等线" panose="02010600030101010101" charset="-122"/>
              </a:rPr>
              <a:t>健康威胁</a:t>
            </a:r>
            <a:endParaRPr lang="zh-CN" altLang="en-US" sz="2400" b="1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765" y="36830"/>
            <a:ext cx="7451725" cy="6771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835" y="588010"/>
            <a:ext cx="10783570" cy="59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ln w="15875"/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effectLst/>
                <a:latin typeface="Arial Black" panose="020B0A04020102020204" charset="0"/>
                <a:cs typeface="Arial Black" panose="020B0A04020102020204" charset="0"/>
              </a:rPr>
              <a:t>Solution</a:t>
            </a:r>
            <a:r>
              <a:rPr lang="zh-CN" altLang="en-US" sz="3200" b="1">
                <a:ln w="15875"/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effectLst/>
                <a:latin typeface="Arial Black" panose="020B0A04020102020204" charset="0"/>
                <a:cs typeface="Arial Black" panose="020B0A04020102020204" charset="0"/>
              </a:rPr>
              <a:t>！</a:t>
            </a:r>
            <a:r>
              <a:rPr lang="en-US" altLang="zh-CN" sz="3200" b="1">
                <a:ln w="15875"/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effectLst/>
                <a:latin typeface="Arial Black" panose="020B0A04020102020204" charset="0"/>
                <a:cs typeface="Arial Black" panose="020B0A04020102020204" charset="0"/>
              </a:rPr>
              <a:t>——safer  efficient  sustainable</a:t>
            </a:r>
            <a:endParaRPr lang="en-US" altLang="zh-CN" sz="3200" b="1">
              <a:ln w="15875"/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effectLst/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195" y="1195705"/>
            <a:ext cx="9833610" cy="5106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65215" y="5851525"/>
            <a:ext cx="4847590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基于自我扩增RNA和植物免疫的新型生物农药</a:t>
            </a:r>
            <a:endParaRPr lang="zh-CN" altLang="en-US" b="1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635" y="89535"/>
            <a:ext cx="523875" cy="55245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10870" y="17018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项目设计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936" t="2941" r="5235" b="6093"/>
          <a:stretch>
            <a:fillRect/>
          </a:stretch>
        </p:blipFill>
        <p:spPr>
          <a:xfrm>
            <a:off x="209550" y="241935"/>
            <a:ext cx="8742045" cy="5746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92235" y="1449070"/>
            <a:ext cx="3173730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Flora sentinel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的功能部分是一种</a:t>
            </a:r>
            <a:r>
              <a:rPr lang="zh-CN" altLang="en-US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长链RNA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，可以翻译成</a:t>
            </a:r>
            <a:r>
              <a:rPr lang="zh-CN" altLang="en-US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免疫蛋白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，对特定病原体具有</a:t>
            </a:r>
            <a:r>
              <a:rPr lang="zh-CN" altLang="en-US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有效的靶向抗性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。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en-US" altLang="zh-CN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 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受到</a:t>
            </a:r>
            <a:r>
              <a:rPr lang="zh-CN" altLang="en-US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RNA疫苗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概念的启发，它配备了一个平台，可以</a:t>
            </a:r>
            <a:r>
              <a:rPr lang="zh-CN" altLang="en-US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在植物组织中移动和繁殖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。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en-US" altLang="zh-CN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  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通过利用</a:t>
            </a:r>
            <a:r>
              <a:rPr lang="zh-CN" altLang="en-US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农杆菌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作为工程细菌，Flora Sentinel可以配制成</a:t>
            </a:r>
            <a:r>
              <a:rPr lang="zh-CN" altLang="en-US" sz="20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农药配方，使农民易于使用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。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410" y="109855"/>
            <a:ext cx="523875" cy="5524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78485" y="1803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理论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基础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3145" y="701040"/>
            <a:ext cx="3154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Arial Black" panose="020B0A04020102020204" charset="0"/>
                <a:cs typeface="Arial Black" panose="020B0A04020102020204" charset="0"/>
              </a:rPr>
              <a:t>Plant Immune System</a:t>
            </a:r>
            <a:endParaRPr lang="zh-CN" altLang="en-US"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51358"/>
          <a:stretch>
            <a:fillRect/>
          </a:stretch>
        </p:blipFill>
        <p:spPr>
          <a:xfrm>
            <a:off x="105410" y="1116965"/>
            <a:ext cx="5405755" cy="27768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608570" y="701040"/>
            <a:ext cx="1895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Arial Black" panose="020B0A04020102020204" charset="0"/>
                <a:cs typeface="Arial Black" panose="020B0A04020102020204" charset="0"/>
              </a:rPr>
              <a:t>NLR Proteins</a:t>
            </a:r>
            <a:endParaRPr lang="zh-CN" altLang="en-US"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0770" y="1116965"/>
            <a:ext cx="4914900" cy="27698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46200" y="4091305"/>
            <a:ext cx="25292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latin typeface="Arial Black" panose="020B0A04020102020204" charset="0"/>
                <a:cs typeface="Arial Black" panose="020B0A04020102020204" charset="0"/>
              </a:rPr>
              <a:t>The ID Sequence</a:t>
            </a:r>
            <a:endParaRPr lang="zh-CN" altLang="en-US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68185" y="4091305"/>
            <a:ext cx="3100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Arial Black" panose="020B0A04020102020204" charset="0"/>
                <a:cs typeface="Arial Black" panose="020B0A04020102020204" charset="0"/>
              </a:rPr>
              <a:t>Previous Studies</a:t>
            </a:r>
            <a:endParaRPr lang="zh-CN" altLang="en-US"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8805" y="4459605"/>
            <a:ext cx="3340100" cy="23063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commondata" val="eyJoZGlkIjoiYjQzZmJiNWI5ZDY2NzBkYTlhMzk4YzI3YjU3YmFjNTYifQ=="/>
  <p:tag name="resource_record_key" val="{&quot;13&quot;:[4364974]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2832</Words>
  <Application>WPS 演示</Application>
  <PresentationFormat>宽屏</PresentationFormat>
  <Paragraphs>239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Arial Black</vt:lpstr>
      <vt:lpstr>等线</vt:lpstr>
      <vt:lpstr>Wingdings</vt:lpstr>
      <vt:lpstr>Calibri</vt:lpstr>
      <vt:lpstr>微软雅黑</vt:lpstr>
      <vt:lpstr>Arial Unicode MS</vt:lpstr>
      <vt:lpstr>Times New Roman</vt:lpstr>
      <vt:lpstr>WPS</vt:lpstr>
      <vt:lpstr>1_WPS</vt:lpstr>
      <vt:lpstr>自定义设计方案</vt:lpstr>
      <vt:lpstr>Flora Sentinel - A Novel Biopesticide based on self-amplifying RNA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感谢倾听 请批评指正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张恩溥</cp:lastModifiedBy>
  <cp:revision>74</cp:revision>
  <dcterms:created xsi:type="dcterms:W3CDTF">2023-08-09T12:44:00Z</dcterms:created>
  <dcterms:modified xsi:type="dcterms:W3CDTF">2024-01-31T11:48:22Z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A4B79E33B9B142D698E5E858C1262CA8_12</vt:lpwstr>
  </property>
  <property fmtid="{D5CDD505-2E9C-101B-9397-08002B2CF9AE}" pid="3" name="KSOProductBuildVer">
    <vt:lpwstr>2052-12.1.0.16250</vt:lpwstr>
  </property>
</Properties>
</file>