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.xml" ContentType="application/vnd.openxmlformats-officedocument.presentationml.notesSlide+xml"/>
  <Override PartName="/ppt/tags/tag43.xml" ContentType="application/vnd.openxmlformats-officedocument.presentationml.tags+xml"/>
  <Override PartName="/ppt/notesSlides/notesSlide3.xml" ContentType="application/vnd.openxmlformats-officedocument.presentationml.notesSlide+xml"/>
  <Override PartName="/ppt/tags/tag44.xml" ContentType="application/vnd.openxmlformats-officedocument.presentationml.tags+xml"/>
  <Override PartName="/ppt/notesSlides/notesSlide4.xml" ContentType="application/vnd.openxmlformats-officedocument.presentationml.notesSlide+xml"/>
  <Override PartName="/ppt/tags/tag45.xml" ContentType="application/vnd.openxmlformats-officedocument.presentationml.tags+xml"/>
  <Override PartName="/ppt/notesSlides/notesSlide5.xml" ContentType="application/vnd.openxmlformats-officedocument.presentationml.notesSlide+xml"/>
  <Override PartName="/ppt/tags/tag46.xml" ContentType="application/vnd.openxmlformats-officedocument.presentationml.tags+xml"/>
  <Override PartName="/ppt/notesSlides/notesSlide6.xml" ContentType="application/vnd.openxmlformats-officedocument.presentationml.notesSlide+xml"/>
  <Override PartName="/ppt/tags/tag47.xml" ContentType="application/vnd.openxmlformats-officedocument.presentationml.tags+xml"/>
  <Override PartName="/ppt/notesSlides/notesSlide7.xml" ContentType="application/vnd.openxmlformats-officedocument.presentationml.notesSlide+xml"/>
  <Override PartName="/ppt/tags/tag48.xml" ContentType="application/vnd.openxmlformats-officedocument.presentationml.tags+xml"/>
  <Override PartName="/ppt/notesSlides/notesSlide8.xml" ContentType="application/vnd.openxmlformats-officedocument.presentationml.notesSlide+xml"/>
  <Override PartName="/ppt/tags/tag49.xml" ContentType="application/vnd.openxmlformats-officedocument.presentationml.tags+xml"/>
  <Override PartName="/ppt/notesSlides/notesSlide9.xml" ContentType="application/vnd.openxmlformats-officedocument.presentationml.notesSlide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media/image30.jpg" ContentType="image/jpeg"/>
  <Override PartName="/ppt/media/image31.jpg" ContentType="image/jpeg"/>
  <Override PartName="/ppt/tags/tag51.xml" ContentType="application/vnd.openxmlformats-officedocument.presentationml.tags+xml"/>
  <Override PartName="/ppt/notesSlides/notesSlide11.xml" ContentType="application/vnd.openxmlformats-officedocument.presentationml.notesSlide+xml"/>
  <Override PartName="/ppt/media/image32.jpg" ContentType="image/jpeg"/>
  <Override PartName="/ppt/media/image33.jpg" ContentType="image/jpeg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media/image34.jpg" ContentType="image/jpeg"/>
  <Override PartName="/ppt/media/image35.jpg" ContentType="image/jpeg"/>
  <Override PartName="/ppt/tags/tag53.xml" ContentType="application/vnd.openxmlformats-officedocument.presentationml.tags+xml"/>
  <Override PartName="/ppt/notesSlides/notesSlide13.xml" ContentType="application/vnd.openxmlformats-officedocument.presentationml.notesSlide+xml"/>
  <Override PartName="/ppt/tags/tag54.xml" ContentType="application/vnd.openxmlformats-officedocument.presentationml.tags+xml"/>
  <Override PartName="/ppt/notesSlides/notesSlide14.xml" ContentType="application/vnd.openxmlformats-officedocument.presentationml.notesSlide+xml"/>
  <Override PartName="/ppt/tags/tag55.xml" ContentType="application/vnd.openxmlformats-officedocument.presentationml.tags+xml"/>
  <Override PartName="/ppt/notesSlides/notesSlide15.xml" ContentType="application/vnd.openxmlformats-officedocument.presentationml.notesSlide+xml"/>
  <Override PartName="/ppt/tags/tag56.xml" ContentType="application/vnd.openxmlformats-officedocument.presentationml.tags+xml"/>
  <Override PartName="/ppt/notesSlides/notesSlide16.xml" ContentType="application/vnd.openxmlformats-officedocument.presentationml.notesSlide+xml"/>
  <Override PartName="/ppt/tags/tag57.xml" ContentType="application/vnd.openxmlformats-officedocument.presentationml.tags+xml"/>
  <Override PartName="/ppt/notesSlides/notesSlide17.xml" ContentType="application/vnd.openxmlformats-officedocument.presentationml.notesSlide+xml"/>
  <Override PartName="/ppt/tags/tag58.xml" ContentType="application/vnd.openxmlformats-officedocument.presentationml.tags+xml"/>
  <Override PartName="/ppt/notesSlides/notesSlide18.xml" ContentType="application/vnd.openxmlformats-officedocument.presentationml.notesSlide+xml"/>
  <Override PartName="/ppt/tags/tag59.xml" ContentType="application/vnd.openxmlformats-officedocument.presentationml.tags+xml"/>
  <Override PartName="/ppt/notesSlides/notesSlide19.xml" ContentType="application/vnd.openxmlformats-officedocument.presentationml.notesSlide+xml"/>
  <Override PartName="/ppt/tags/tag60.xml" ContentType="application/vnd.openxmlformats-officedocument.presentationml.tags+xml"/>
  <Override PartName="/ppt/notesSlides/notesSlide20.xml" ContentType="application/vnd.openxmlformats-officedocument.presentationml.notesSlide+xml"/>
  <Override PartName="/ppt/tags/tag61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61" r:id="rId3"/>
  </p:sldMasterIdLst>
  <p:notesMasterIdLst>
    <p:notesMasterId r:id="rId25"/>
  </p:notesMasterIdLst>
  <p:handoutMasterIdLst>
    <p:handoutMasterId r:id="rId26"/>
  </p:handoutMasterIdLst>
  <p:sldIdLst>
    <p:sldId id="256" r:id="rId4"/>
    <p:sldId id="257" r:id="rId5"/>
    <p:sldId id="262" r:id="rId6"/>
    <p:sldId id="264" r:id="rId7"/>
    <p:sldId id="265" r:id="rId8"/>
    <p:sldId id="258" r:id="rId9"/>
    <p:sldId id="260" r:id="rId10"/>
    <p:sldId id="261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76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C0F7E-D217-3007-0695-211992638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2338B7A-6ACC-D39E-4021-9F4B46545AD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11B568-A7DA-2C9C-88B9-F18171E211F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55CF254-3CD2-2079-E672-141F07D188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6562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F883C-152E-7A72-07F4-BEC4AF39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DE1FD51-0777-1BBA-91D5-3A32CDA011A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6CD188-97DE-D446-0DB6-055BCFF20B1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11CE36-D0E1-54F3-C863-9780CD627B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911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5C284-14E4-B568-31EC-80D3A7AFF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1AD2CB3-721A-B742-8654-B32FBCE43B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CEA2CB-F63E-402D-F0A6-4A8B18499A18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685962B-AB73-0E56-80CC-87DE4C33C0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0287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4686A6-2FC6-F7F2-CC74-B066F9630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0786BFA-E6F0-04F5-892C-C31ADCE484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31AC26-6B4F-8888-DFE4-241E8EC4D104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7BE5D83-2A50-136F-44D2-C54E7DE52F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198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8EC70-9339-3F71-A2F9-6D891BE69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3F7FB3C-C8FE-D2C1-E58A-663EA1327F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5E6F05-EC20-C4C1-CD79-13C9336CDD2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C0B04C-38B1-1426-D1AB-6F2EDEC46A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2843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92CB7-CC75-4AA7-94DC-A3F7BB70C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7855CA4-08A4-1C43-2F6C-9758656F6C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D5A8458-0BDC-FAD5-5EAD-4AA27F0BFBCD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2B9894-0A15-D5C5-6C1E-9A3201F0A6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47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261FB-2259-DD6A-5AD7-58F434CEC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26E0806-3701-7D91-DE50-4797C5065A0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F4E91C-65E5-0AAE-9C2B-114D5D5FF1C1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2F8B73-793D-39F5-19DF-365AED5842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5329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EF0B-387E-B6AD-5EC7-3210C8FCE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F10E2B0-8411-0B06-06F0-95DB648923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FC16F1-7E9A-15DF-0047-67B3303AADB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90E00F-BD94-B96C-FF5E-05FFC6AE6B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146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C7C59-7E6C-C35F-047D-0AF78A03A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1DB0F74-943C-3D63-FC40-1573B42B69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643818C-7E58-9D2B-26B0-F39825970D5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E617461-289C-57B2-F2D0-3EF8DC717A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300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D4399-6498-D8DF-B0CB-814AE6934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D2957B8-7A17-7082-C4FE-B50F91B0A5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12E616-ECF7-DF08-997C-8BCE022BDC4B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5310B91-37A1-2D5C-0576-AB2BCE3BDA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44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98C48-0A63-6979-3870-5EC8D7369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2D52172-5ADD-8CB8-45A3-1059AF74D7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D8D3D5-E87B-A1B0-1798-F662CBCF23BD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FB51E6D-A9EB-5D38-EB94-8CF0623D4F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743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9D804B-A324-8788-0388-24A5DEF88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56B693B-FB8E-0609-F355-8C4E4EFC68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0D1EE4-B07D-FB5D-9C28-661117726E31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D91A109-ED0D-93A8-46CC-4267BAF4CA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223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58527-6A41-BC0A-A75C-CC6FF7E6D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8915964-CC26-D3EA-B6D7-C689B8711C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FC7930-9B1D-8937-C213-34BC7EF60C7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A47F1AB-8BAE-04D3-8A1A-D77860E861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670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87DC1-0F46-15BD-6B95-3D61A53DD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82401DC-A605-1B13-5547-1352AFE1F5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7C87F8-E6A7-1B32-910B-9938846B7BB2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2F92FB-CF5F-9D0F-EEDB-E9B1309199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382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43514-F3D0-80CF-203E-B6ED40EB1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F673183-4B2F-7D6C-7EBD-34AE0096DC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6CFE5C-3FA7-D203-C899-81399E97470D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8A1AC72-B1E3-BBC7-D622-FBB765B05D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262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6C94C-DBA0-BAF1-EC7F-2720A4979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366206F-0EE6-DF53-36A9-B744D7CB03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66B643-C3BC-AFA8-C5A8-1265F39E1F07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E81162-C312-FF0C-04CD-1C8E0999DE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54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1A8AC-D840-CEEA-C1A9-7EF4B904E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7F12FA8-AC5F-CB3C-9FC7-B61C88CBD1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8D3811-DED3-EDA4-0C97-4C73F9F29BF6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EE3CCDB-406C-2BDD-C73C-D9E89DD55B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395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96920-A8FB-864A-A165-AD5197D5F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EA5AB60-0B7C-7D65-8993-208325CA20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ADDE35-A6F7-FC02-61FD-F5F08FEE71D4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6DB221-D3A0-7A45-6E8A-D6355C033B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644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Master" Target="../slideMasters/slideMaster1.xml"/><Relationship Id="rId18" Type="http://schemas.openxmlformats.org/officeDocument/2006/relationships/image" Target="../media/image8.png"/><Relationship Id="rId3" Type="http://schemas.openxmlformats.org/officeDocument/2006/relationships/tags" Target="../tags/tag4.xml"/><Relationship Id="rId21" Type="http://schemas.openxmlformats.org/officeDocument/2006/relationships/image" Target="../media/image11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2" Type="http://schemas.openxmlformats.org/officeDocument/2006/relationships/tags" Target="../tags/tag3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14.png"/><Relationship Id="rId5" Type="http://schemas.openxmlformats.org/officeDocument/2006/relationships/tags" Target="../tags/tag6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10" Type="http://schemas.openxmlformats.org/officeDocument/2006/relationships/tags" Target="../tags/tag11.xml"/><Relationship Id="rId19" Type="http://schemas.openxmlformats.org/officeDocument/2006/relationships/image" Target="../media/image9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4.png"/><Relationship Id="rId22" Type="http://schemas.openxmlformats.org/officeDocument/2006/relationships/image" Target="../media/image1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82125" y="648970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 Black" panose="020B0A04020102020204" charset="0"/>
                <a:cs typeface="Arial Black" panose="020B0A04020102020204" charset="0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微信图片_2024012923142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56235" y="2933700"/>
            <a:ext cx="1038225" cy="828675"/>
          </a:xfrm>
          <a:prstGeom prst="rect">
            <a:avLst/>
          </a:prstGeom>
        </p:spPr>
      </p:pic>
      <p:pic>
        <p:nvPicPr>
          <p:cNvPr id="8" name="图片 7" descr="微信图片_2024012923143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524635" y="2933700"/>
            <a:ext cx="523875" cy="552450"/>
          </a:xfrm>
          <a:prstGeom prst="rect">
            <a:avLst/>
          </a:prstGeom>
        </p:spPr>
      </p:pic>
      <p:pic>
        <p:nvPicPr>
          <p:cNvPr id="9" name="图片 8" descr="微信图片_2024012923143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2328545" y="2676525"/>
            <a:ext cx="1533525" cy="809625"/>
          </a:xfrm>
          <a:prstGeom prst="rect">
            <a:avLst/>
          </a:prstGeom>
        </p:spPr>
      </p:pic>
      <p:pic>
        <p:nvPicPr>
          <p:cNvPr id="11" name="图片 10" descr="微信图片_2024012923174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922520" y="2740025"/>
            <a:ext cx="1466850" cy="838200"/>
          </a:xfrm>
          <a:prstGeom prst="rect">
            <a:avLst/>
          </a:prstGeom>
        </p:spPr>
      </p:pic>
      <p:pic>
        <p:nvPicPr>
          <p:cNvPr id="12" name="图片 11" descr="微信图片_20240129231730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892165" y="2667000"/>
            <a:ext cx="1228725" cy="819150"/>
          </a:xfrm>
          <a:prstGeom prst="rect">
            <a:avLst/>
          </a:prstGeom>
        </p:spPr>
      </p:pic>
      <p:pic>
        <p:nvPicPr>
          <p:cNvPr id="13" name="图片 12" descr="微信图片_20240129231730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747510" y="2676525"/>
            <a:ext cx="1143000" cy="809625"/>
          </a:xfrm>
          <a:prstGeom prst="rect">
            <a:avLst/>
          </a:prstGeom>
        </p:spPr>
      </p:pic>
      <p:pic>
        <p:nvPicPr>
          <p:cNvPr id="14" name="图片 13" descr="微信图片_20240129231730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665085" y="2628900"/>
            <a:ext cx="1257300" cy="857250"/>
          </a:xfrm>
          <a:prstGeom prst="rect">
            <a:avLst/>
          </a:prstGeom>
        </p:spPr>
      </p:pic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8510270" y="2740025"/>
            <a:ext cx="1190625" cy="866775"/>
          </a:xfrm>
          <a:prstGeom prst="rect">
            <a:avLst/>
          </a:prstGeom>
        </p:spPr>
      </p:pic>
      <p:pic>
        <p:nvPicPr>
          <p:cNvPr id="17" name="图片 16" descr="微信图片_20240129231744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9150985" y="2740025"/>
            <a:ext cx="1371600" cy="866775"/>
          </a:xfrm>
          <a:prstGeom prst="rect">
            <a:avLst/>
          </a:prstGeom>
        </p:spPr>
      </p:pic>
      <p:pic>
        <p:nvPicPr>
          <p:cNvPr id="10" name="图片 9" descr="微信图片_2024012923173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3862070" y="2609850"/>
            <a:ext cx="1181100" cy="876300"/>
          </a:xfrm>
          <a:prstGeom prst="rect">
            <a:avLst/>
          </a:prstGeom>
        </p:spPr>
      </p:pic>
      <p:pic>
        <p:nvPicPr>
          <p:cNvPr id="16" name="图片 15" descr="微信图片_20240129231744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9952990" y="2341245"/>
            <a:ext cx="1152525" cy="838200"/>
          </a:xfrm>
          <a:prstGeom prst="rect">
            <a:avLst/>
          </a:prstGeom>
        </p:spPr>
      </p:pic>
      <p:pic>
        <p:nvPicPr>
          <p:cNvPr id="18" name="图片 17" descr="微信图片_202401292317443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10751185" y="2417445"/>
            <a:ext cx="819150" cy="762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2.png"/><Relationship Id="rId18" Type="http://schemas.openxmlformats.org/officeDocument/2006/relationships/image" Target="../media/image13.png"/><Relationship Id="rId3" Type="http://schemas.openxmlformats.org/officeDocument/2006/relationships/tags" Target="../tags/tag14.xml"/><Relationship Id="rId21" Type="http://schemas.openxmlformats.org/officeDocument/2006/relationships/image" Target="../media/image11.png"/><Relationship Id="rId7" Type="http://schemas.openxmlformats.org/officeDocument/2006/relationships/tags" Target="../tags/tag18.xml"/><Relationship Id="rId12" Type="http://schemas.openxmlformats.org/officeDocument/2006/relationships/image" Target="../media/image1.png"/><Relationship Id="rId17" Type="http://schemas.openxmlformats.org/officeDocument/2006/relationships/image" Target="../media/image10.png"/><Relationship Id="rId2" Type="http://schemas.openxmlformats.org/officeDocument/2006/relationships/theme" Target="../theme/theme2.xml"/><Relationship Id="rId16" Type="http://schemas.openxmlformats.org/officeDocument/2006/relationships/image" Target="../media/image6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1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image" Target="../media/image5.png"/><Relationship Id="rId10" Type="http://schemas.openxmlformats.org/officeDocument/2006/relationships/tags" Target="../tags/tag21.xml"/><Relationship Id="rId19" Type="http://schemas.openxmlformats.org/officeDocument/2006/relationships/image" Target="../media/image14.png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tags" Target="../tags/tag38.xml"/><Relationship Id="rId26" Type="http://schemas.openxmlformats.org/officeDocument/2006/relationships/image" Target="../media/image11.png"/><Relationship Id="rId3" Type="http://schemas.openxmlformats.org/officeDocument/2006/relationships/tags" Target="../tags/tag23.xml"/><Relationship Id="rId21" Type="http://schemas.openxmlformats.org/officeDocument/2006/relationships/image" Target="../media/image6.png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5" Type="http://schemas.openxmlformats.org/officeDocument/2006/relationships/image" Target="../media/image10.png"/><Relationship Id="rId2" Type="http://schemas.openxmlformats.org/officeDocument/2006/relationships/theme" Target="../theme/theme3.xml"/><Relationship Id="rId16" Type="http://schemas.openxmlformats.org/officeDocument/2006/relationships/tags" Target="../tags/tag36.xml"/><Relationship Id="rId20" Type="http://schemas.openxmlformats.org/officeDocument/2006/relationships/image" Target="../media/image5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24" Type="http://schemas.openxmlformats.org/officeDocument/2006/relationships/image" Target="../media/image9.png"/><Relationship Id="rId32" Type="http://schemas.openxmlformats.org/officeDocument/2006/relationships/image" Target="../media/image16.png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23" Type="http://schemas.openxmlformats.org/officeDocument/2006/relationships/image" Target="../media/image8.png"/><Relationship Id="rId28" Type="http://schemas.openxmlformats.org/officeDocument/2006/relationships/image" Target="../media/image13.png"/><Relationship Id="rId10" Type="http://schemas.openxmlformats.org/officeDocument/2006/relationships/tags" Target="../tags/tag30.xml"/><Relationship Id="rId19" Type="http://schemas.openxmlformats.org/officeDocument/2006/relationships/image" Target="../media/image4.png"/><Relationship Id="rId31" Type="http://schemas.openxmlformats.org/officeDocument/2006/relationships/image" Target="../media/image1.png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Relationship Id="rId22" Type="http://schemas.openxmlformats.org/officeDocument/2006/relationships/image" Target="../media/image7.png"/><Relationship Id="rId27" Type="http://schemas.openxmlformats.org/officeDocument/2006/relationships/image" Target="../media/image12.png"/><Relationship Id="rId30" Type="http://schemas.openxmlformats.org/officeDocument/2006/relationships/image" Target="../media/image1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9F8CA"/>
            </a:gs>
            <a:gs pos="4000">
              <a:srgbClr val="4EAADD"/>
            </a:gs>
          </a:gsLst>
          <a:lin ang="1434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 descr="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345930" y="-76200"/>
            <a:ext cx="1922780" cy="1222375"/>
          </a:xfrm>
          <a:prstGeom prst="rect">
            <a:avLst/>
          </a:prstGeom>
        </p:spPr>
      </p:pic>
      <p:pic>
        <p:nvPicPr>
          <p:cNvPr id="11" name="图片 10" descr="2F02A66E31BF084FE340463BB47_B9A95F73_185BC"/>
          <p:cNvPicPr>
            <a:picLocks noChangeAspect="1"/>
          </p:cNvPicPr>
          <p:nvPr userDrawn="1"/>
        </p:nvPicPr>
        <p:blipFill>
          <a:blip r:embed="rId13"/>
          <a:srcRect l="27678" r="29463"/>
          <a:stretch>
            <a:fillRect/>
          </a:stretch>
        </p:blipFill>
        <p:spPr>
          <a:xfrm>
            <a:off x="10914698" y="-76200"/>
            <a:ext cx="1372235" cy="1372235"/>
          </a:xfrm>
          <a:prstGeom prst="rect">
            <a:avLst/>
          </a:prstGeom>
        </p:spPr>
      </p:pic>
      <p:pic>
        <p:nvPicPr>
          <p:cNvPr id="13" name="图片 12" descr="微信图片_202401292318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5962650"/>
            <a:ext cx="2257425" cy="8953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9F8CA"/>
            </a:gs>
            <a:gs pos="4000">
              <a:srgbClr val="4EAADD"/>
            </a:gs>
          </a:gsLst>
          <a:lin ang="1434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 descr="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345930" y="-76200"/>
            <a:ext cx="1922780" cy="1222375"/>
          </a:xfrm>
          <a:prstGeom prst="rect">
            <a:avLst/>
          </a:prstGeom>
        </p:spPr>
      </p:pic>
      <p:pic>
        <p:nvPicPr>
          <p:cNvPr id="11" name="图片 10" descr="2F02A66E31BF084FE340463BB47_B9A95F73_185BC"/>
          <p:cNvPicPr>
            <a:picLocks noChangeAspect="1"/>
          </p:cNvPicPr>
          <p:nvPr userDrawn="1"/>
        </p:nvPicPr>
        <p:blipFill>
          <a:blip r:embed="rId13"/>
          <a:srcRect l="27678" r="29463"/>
          <a:stretch>
            <a:fillRect/>
          </a:stretch>
        </p:blipFill>
        <p:spPr>
          <a:xfrm>
            <a:off x="10914698" y="-76200"/>
            <a:ext cx="1372235" cy="137223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2119630" y="858520"/>
            <a:ext cx="406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目录</a:t>
            </a:r>
            <a:r>
              <a:rPr lang="en-US" altLang="zh-CN" sz="4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contents</a:t>
            </a:r>
          </a:p>
        </p:txBody>
      </p:sp>
      <p:pic>
        <p:nvPicPr>
          <p:cNvPr id="8" name="图片 7" descr="微信图片_2024012923142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966595" y="1674495"/>
            <a:ext cx="1038225" cy="828675"/>
          </a:xfrm>
          <a:prstGeom prst="rect">
            <a:avLst/>
          </a:prstGeom>
        </p:spPr>
      </p:pic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242820" y="2837180"/>
            <a:ext cx="523875" cy="552450"/>
          </a:xfrm>
          <a:prstGeom prst="rect">
            <a:avLst/>
          </a:prstGeom>
        </p:spPr>
      </p:pic>
      <p:pic>
        <p:nvPicPr>
          <p:cNvPr id="12" name="图片 11" descr="微信图片_2024012923143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14830" y="3752215"/>
            <a:ext cx="1533525" cy="809625"/>
          </a:xfrm>
          <a:prstGeom prst="rect">
            <a:avLst/>
          </a:prstGeom>
        </p:spPr>
      </p:pic>
      <p:pic>
        <p:nvPicPr>
          <p:cNvPr id="14" name="图片 13" descr="微信图片_20240129231730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905000" y="4667250"/>
            <a:ext cx="1257300" cy="857250"/>
          </a:xfrm>
          <a:prstGeom prst="rect">
            <a:avLst/>
          </a:prstGeom>
        </p:spPr>
      </p:pic>
      <p:pic>
        <p:nvPicPr>
          <p:cNvPr id="13" name="图片 12" descr="微信图片_2024012923173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002530" y="1670685"/>
            <a:ext cx="1181100" cy="876300"/>
          </a:xfrm>
          <a:prstGeom prst="rect">
            <a:avLst/>
          </a:prstGeom>
        </p:spPr>
      </p:pic>
      <p:pic>
        <p:nvPicPr>
          <p:cNvPr id="16" name="图片 15" descr="微信图片_20240129231744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991100" y="2761615"/>
            <a:ext cx="1152525" cy="838200"/>
          </a:xfrm>
          <a:prstGeom prst="rect">
            <a:avLst/>
          </a:prstGeom>
        </p:spPr>
      </p:pic>
      <p:pic>
        <p:nvPicPr>
          <p:cNvPr id="18" name="图片 17" descr="微信图片_20240129231744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5066665" y="3766820"/>
            <a:ext cx="819150" cy="762000"/>
          </a:xfrm>
          <a:prstGeom prst="rect">
            <a:avLst/>
          </a:prstGeom>
        </p:spPr>
      </p:pic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019040" y="4766310"/>
            <a:ext cx="1190625" cy="8667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100000">
              <a:srgbClr val="F9F8CA"/>
            </a:gs>
            <a:gs pos="4000">
              <a:srgbClr val="4EAADD"/>
            </a:gs>
          </a:gsLst>
          <a:lin ang="143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7" name="图片 6" descr="微信图片_2024012923142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356235" y="1061085"/>
            <a:ext cx="1038225" cy="828675"/>
          </a:xfrm>
          <a:prstGeom prst="rect">
            <a:avLst/>
          </a:prstGeom>
        </p:spPr>
      </p:pic>
      <p:pic>
        <p:nvPicPr>
          <p:cNvPr id="8" name="图片 7" descr="微信图片_2024012923143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524635" y="1247140"/>
            <a:ext cx="523875" cy="552450"/>
          </a:xfrm>
          <a:prstGeom prst="rect">
            <a:avLst/>
          </a:prstGeom>
        </p:spPr>
      </p:pic>
      <p:pic>
        <p:nvPicPr>
          <p:cNvPr id="9" name="图片 8" descr="微信图片_2024012923143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048510" y="1099185"/>
            <a:ext cx="1533525" cy="809625"/>
          </a:xfrm>
          <a:prstGeom prst="rect">
            <a:avLst/>
          </a:prstGeom>
        </p:spPr>
      </p:pic>
      <p:pic>
        <p:nvPicPr>
          <p:cNvPr id="11" name="图片 10" descr="微信图片_20240129231744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4004945" y="1032510"/>
            <a:ext cx="1466850" cy="838200"/>
          </a:xfrm>
          <a:prstGeom prst="rect">
            <a:avLst/>
          </a:prstGeom>
        </p:spPr>
      </p:pic>
      <p:pic>
        <p:nvPicPr>
          <p:cNvPr id="12" name="图片 11" descr="微信图片_20240129231730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4955540" y="1099185"/>
            <a:ext cx="1228725" cy="819150"/>
          </a:xfrm>
          <a:prstGeom prst="rect">
            <a:avLst/>
          </a:prstGeom>
        </p:spPr>
      </p:pic>
      <p:pic>
        <p:nvPicPr>
          <p:cNvPr id="13" name="图片 12" descr="微信图片_202401292317302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356235" y="2055495"/>
            <a:ext cx="1143000" cy="809625"/>
          </a:xfrm>
          <a:prstGeom prst="rect">
            <a:avLst/>
          </a:prstGeom>
        </p:spPr>
      </p:pic>
      <p:pic>
        <p:nvPicPr>
          <p:cNvPr id="14" name="图片 13" descr="微信图片_202401292317303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1158240" y="2007870"/>
            <a:ext cx="1257300" cy="857250"/>
          </a:xfrm>
          <a:prstGeom prst="rect">
            <a:avLst/>
          </a:prstGeom>
        </p:spPr>
      </p:pic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2219960" y="2118360"/>
            <a:ext cx="1190625" cy="866775"/>
          </a:xfrm>
          <a:prstGeom prst="rect">
            <a:avLst/>
          </a:prstGeom>
        </p:spPr>
      </p:pic>
      <p:pic>
        <p:nvPicPr>
          <p:cNvPr id="17" name="图片 16" descr="微信图片_202401292317442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3011805" y="2055495"/>
            <a:ext cx="1371600" cy="866775"/>
          </a:xfrm>
          <a:prstGeom prst="rect">
            <a:avLst/>
          </a:prstGeom>
        </p:spPr>
      </p:pic>
      <p:pic>
        <p:nvPicPr>
          <p:cNvPr id="10" name="图片 9" descr="微信图片_20240129231730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3202305" y="1042035"/>
            <a:ext cx="1181100" cy="876300"/>
          </a:xfrm>
          <a:prstGeom prst="rect">
            <a:avLst/>
          </a:prstGeom>
        </p:spPr>
      </p:pic>
      <p:pic>
        <p:nvPicPr>
          <p:cNvPr id="16" name="图片 15" descr="微信图片_202401292317441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4114800" y="2146935"/>
            <a:ext cx="1152525" cy="838200"/>
          </a:xfrm>
          <a:prstGeom prst="rect">
            <a:avLst/>
          </a:prstGeom>
        </p:spPr>
      </p:pic>
      <p:pic>
        <p:nvPicPr>
          <p:cNvPr id="18" name="图片 17" descr="微信图片_202401292317443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5085080" y="2118360"/>
            <a:ext cx="819150" cy="762000"/>
          </a:xfrm>
          <a:prstGeom prst="rect">
            <a:avLst/>
          </a:prstGeom>
        </p:spPr>
      </p:pic>
      <p:pic>
        <p:nvPicPr>
          <p:cNvPr id="19" name="图片 18" descr="1"/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7179945" y="1247140"/>
            <a:ext cx="2457450" cy="1562100"/>
          </a:xfrm>
          <a:prstGeom prst="rect">
            <a:avLst/>
          </a:prstGeom>
        </p:spPr>
      </p:pic>
      <p:pic>
        <p:nvPicPr>
          <p:cNvPr id="20" name="图片 19" descr="微信图片_20240129231814"/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7379970" y="3228340"/>
            <a:ext cx="2257425" cy="895350"/>
          </a:xfrm>
          <a:prstGeom prst="rect">
            <a:avLst/>
          </a:prstGeom>
        </p:spPr>
      </p:pic>
    </p:spTree>
    <p:custDataLst>
      <p:tags r:id="rId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1.xml"/><Relationship Id="rId7" Type="http://schemas.openxmlformats.org/officeDocument/2006/relationships/image" Target="../media/image4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9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4" Type="http://schemas.openxmlformats.org/officeDocument/2006/relationships/tags" Target="../tags/tag42.xml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iGEM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项目分享</a:t>
            </a:r>
            <a:br>
              <a:rPr lang="en-US" altLang="zh-CN" dirty="0">
                <a:latin typeface="SimSun" panose="02010600030101010101" pitchFamily="2" charset="-122"/>
                <a:ea typeface="SimSun" panose="02010600030101010101" pitchFamily="2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2021-NUS_Singapore</a:t>
            </a:r>
            <a:endParaRPr lang="zh-CN" alt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678717"/>
            <a:ext cx="9144000" cy="1655762"/>
          </a:xfrm>
        </p:spPr>
        <p:txBody>
          <a:bodyPr/>
          <a:lstStyle/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李玮杰 探微化</a:t>
            </a:r>
            <a:r>
              <a:rPr lang="en-US" altLang="zh-CN" dirty="0">
                <a:latin typeface="KaiTi" panose="02010609060101010101" pitchFamily="49" charset="-122"/>
                <a:ea typeface="KaiTi" panose="02010609060101010101" pitchFamily="49" charset="-122"/>
              </a:rPr>
              <a:t>11</a:t>
            </a:r>
            <a:endParaRPr lang="zh-CN" altLang="en-US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446A79B-EB3E-2DE2-565E-A36DF2B95F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679" y="3658722"/>
            <a:ext cx="4480642" cy="8712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161836-9947-61F0-05E8-1BA76971A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45D6D3F-085D-D14F-196C-283B66205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10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FB0D64-A814-4348-994C-0CAE79F0C6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通路设计</a:t>
            </a:r>
            <a:r>
              <a:rPr kumimoji="1" lang="en-US" altLang="zh-CN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47515525-1204-8846-0E2D-89C8D8D981F1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F6E627D5-76E0-B6C8-738E-965887F3DDE0}"/>
              </a:ext>
            </a:extLst>
          </p:cNvPr>
          <p:cNvSpPr txBox="1"/>
          <p:nvPr/>
        </p:nvSpPr>
        <p:spPr>
          <a:xfrm>
            <a:off x="220124" y="97631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Dual Repression System</a:t>
            </a:r>
            <a:endParaRPr kumimoji="1" lang="zh-CN" alt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3EFC2D7-6CF9-6868-4129-D0E7642BCC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700" y="1416407"/>
            <a:ext cx="5683704" cy="246133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AC0A5D9-B323-45FD-3178-5C9FAA4CDC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700" y="4210924"/>
            <a:ext cx="6019026" cy="246133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DDDD6B3-9BDC-EE21-A744-CBFF2C042C02}"/>
              </a:ext>
            </a:extLst>
          </p:cNvPr>
          <p:cNvSpPr txBox="1"/>
          <p:nvPr/>
        </p:nvSpPr>
        <p:spPr>
          <a:xfrm>
            <a:off x="220124" y="1525180"/>
            <a:ext cx="489480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非蓝光条件下：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组成型启动子</a:t>
            </a:r>
            <a:r>
              <a:rPr lang="en-US" altLang="zh-CN" i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ACTp,PGK1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处于激活状态，启动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El222-VP16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 err="1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Lacl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的合成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此时，由于蓝光缺失，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EL222-VP16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处于未激活状态，无法激活诱导型启动子</a:t>
            </a:r>
            <a:r>
              <a:rPr lang="en-US" altLang="zh-CN" i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C120-CYCp </a:t>
            </a:r>
            <a:r>
              <a:rPr lang="zh-CN" altLang="en-US" i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i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3C120-CYCp-LacO</a:t>
            </a:r>
            <a:r>
              <a:rPr lang="zh-CN" altLang="en-US" i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整个系统处于未激活状态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FFF467-1795-C278-7258-344822C7BECA}"/>
              </a:ext>
            </a:extLst>
          </p:cNvPr>
          <p:cNvSpPr txBox="1"/>
          <p:nvPr/>
        </p:nvSpPr>
        <p:spPr>
          <a:xfrm>
            <a:off x="220123" y="3301495"/>
            <a:ext cx="489480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蓝光条件下：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蓝光激活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EL222-VP16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，活化的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EL222-VP16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激活诱导性启动子</a:t>
            </a:r>
            <a:r>
              <a:rPr lang="en-US" altLang="zh-CN" i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C120-CYCp, 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表达</a:t>
            </a:r>
            <a:r>
              <a:rPr lang="en-US" altLang="zh-CN" dirty="0" err="1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TetR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，抑制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Lac1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的表达，解除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Lac1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i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3C120-CYCp-LacO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的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抑制作用。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同时，活化的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EL222-VP16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激活诱导性启动子</a:t>
            </a:r>
            <a:r>
              <a:rPr lang="en-US" altLang="zh-CN" i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3C120-CYCp-LacO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，表达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Flo1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蛋白</a:t>
            </a:r>
            <a:endParaRPr lang="en-US" altLang="zh-CN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B4E08C5-E987-722E-EFB2-3E6FAF086B37}"/>
              </a:ext>
            </a:extLst>
          </p:cNvPr>
          <p:cNvSpPr txBox="1"/>
          <p:nvPr/>
        </p:nvSpPr>
        <p:spPr>
          <a:xfrm>
            <a:off x="220123" y="5420024"/>
            <a:ext cx="48948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目的：实现对系统的快速，有效控制</a:t>
            </a:r>
            <a:endParaRPr lang="en-US" altLang="zh-CN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379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00738-5354-6F5C-E03C-56DD7B40D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1A0C33-EC5D-5F4D-8E44-1F3A38E1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11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52D293-5383-AB1D-3811-FF36C616D3A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通路设计</a:t>
            </a:r>
            <a:r>
              <a:rPr kumimoji="1" lang="en-US" altLang="zh-CN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E0F25D60-B9CF-92D1-DC17-58ADE9AF1A09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99818FFA-88C5-18CB-B92A-06A689027ED4}"/>
              </a:ext>
            </a:extLst>
          </p:cNvPr>
          <p:cNvSpPr txBox="1"/>
          <p:nvPr/>
        </p:nvSpPr>
        <p:spPr>
          <a:xfrm>
            <a:off x="220124" y="97631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Feed Forward Circuit</a:t>
            </a:r>
            <a:endParaRPr kumimoji="1" lang="zh-CN" alt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34539CA-C6A7-9EB5-FC87-E9BFEE707B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5700" y="1669458"/>
            <a:ext cx="5683704" cy="195523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2A0951F-1F37-D7A4-58D6-B64B81D5F6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5700" y="3803091"/>
            <a:ext cx="6019026" cy="207058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C5732C3-455B-ED8E-BA4A-E7AB0B43890A}"/>
              </a:ext>
            </a:extLst>
          </p:cNvPr>
          <p:cNvSpPr txBox="1"/>
          <p:nvPr/>
        </p:nvSpPr>
        <p:spPr>
          <a:xfrm>
            <a:off x="220126" y="1546102"/>
            <a:ext cx="48948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非蓝光条件下：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i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i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3C120-CYCp-LacO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处于未激活状态</a:t>
            </a:r>
            <a:endParaRPr lang="en-US" altLang="zh-CN" i="1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6CD9461-7497-37F7-204F-0B8FC46DCB0E}"/>
              </a:ext>
            </a:extLst>
          </p:cNvPr>
          <p:cNvSpPr txBox="1"/>
          <p:nvPr/>
        </p:nvSpPr>
        <p:spPr>
          <a:xfrm>
            <a:off x="220125" y="2445286"/>
            <a:ext cx="48948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蓝光条件下：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蓝光激活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EL222-VP16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活化的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EL222-VP16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激活诱导性启动子</a:t>
            </a:r>
            <a:r>
              <a:rPr lang="en-US" altLang="zh-CN" i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3C120-CYCp-LacO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，表达</a:t>
            </a:r>
            <a:r>
              <a:rPr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更多的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El222-VP16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0CF33A-E2A4-1B51-9CB1-B2B5E15E0A99}"/>
              </a:ext>
            </a:extLst>
          </p:cNvPr>
          <p:cNvSpPr txBox="1"/>
          <p:nvPr/>
        </p:nvSpPr>
        <p:spPr>
          <a:xfrm>
            <a:off x="220124" y="3944634"/>
            <a:ext cx="48948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目的：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减少非蓝光条件下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EL222-VP16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的表达，节约细胞资源的同时防止过量</a:t>
            </a:r>
            <a:r>
              <a:rPr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EL222-VP16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积累。</a:t>
            </a:r>
            <a:endParaRPr lang="en-US" altLang="zh-CN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003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8A088-244B-7F3A-47E8-4E6D9DCA63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902DC5-1491-F841-BB65-08850160C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12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CE1524-CD2D-4337-608E-E31775B0567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通路设计</a:t>
            </a:r>
            <a:r>
              <a:rPr kumimoji="1" lang="en-US" altLang="zh-CN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19945AFE-01E1-539E-B35B-4C6349A36875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E9A2D1E6-869B-17C5-FD9C-4F41E81FFD18}"/>
              </a:ext>
            </a:extLst>
          </p:cNvPr>
          <p:cNvSpPr txBox="1"/>
          <p:nvPr/>
        </p:nvSpPr>
        <p:spPr>
          <a:xfrm>
            <a:off x="220124" y="97631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Red Light System</a:t>
            </a:r>
            <a:endParaRPr kumimoji="1" lang="zh-CN" alt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D48E18B-DE17-9D46-6118-E536645F72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724" y="2198331"/>
            <a:ext cx="5293939" cy="246133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DD3662C-4C85-4D54-5FEC-12548C459C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0794" y="2198331"/>
            <a:ext cx="5293939" cy="246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359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523BE-D474-8C50-3301-2F82AC517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440B3AE-B940-9635-B429-8DA7DBFB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13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4B5327-FEBC-EB7D-A73D-BE73401B217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通路设计</a:t>
            </a:r>
            <a:r>
              <a:rPr kumimoji="1" lang="en-US" altLang="zh-CN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33F68CF1-99DB-C759-13D9-F14AAB3EFEEF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5B1DEE89-9D1A-4E20-1EE9-C1DA3D061AFF}"/>
              </a:ext>
            </a:extLst>
          </p:cNvPr>
          <p:cNvSpPr txBox="1"/>
          <p:nvPr/>
        </p:nvSpPr>
        <p:spPr>
          <a:xfrm>
            <a:off x="220124" y="97631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And Gated Kill Switch</a:t>
            </a:r>
            <a:endParaRPr kumimoji="1" lang="zh-CN" alt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50EA1-58AC-939F-15FF-52C3E6DD03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74" y="1551836"/>
            <a:ext cx="11288810" cy="405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86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08B93-663D-E35D-1A0F-B473B4AE2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D7D22F-072E-B021-31CC-66A27BF7C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14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929E67-C9C4-C636-FB42-ECFFD0C70CA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通路设计</a:t>
            </a:r>
            <a:r>
              <a:rPr kumimoji="1" lang="en-US" altLang="zh-CN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892AAC34-09AF-D4B3-E316-B72C0A78CD28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28F0FF20-51AF-091F-FBD2-E6443E96DEAF}"/>
              </a:ext>
            </a:extLst>
          </p:cNvPr>
          <p:cNvSpPr txBox="1"/>
          <p:nvPr/>
        </p:nvSpPr>
        <p:spPr>
          <a:xfrm>
            <a:off x="220124" y="97631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Full Circuit</a:t>
            </a:r>
            <a:endParaRPr kumimoji="1" lang="zh-CN" alt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CB3E0B8-9336-1D43-2221-01452B338F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174" y="1919866"/>
            <a:ext cx="11288810" cy="332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547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A933B-E435-E364-6B1E-D7A0591FB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390487-E0F2-A08E-4D9F-87ED58D4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15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1DDAE4-AD6D-EB7F-3972-426BE153EA9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湿实验</a:t>
            </a:r>
            <a:r>
              <a:rPr kumimoji="1" lang="en-US" altLang="zh-CN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BA7DBE07-89EF-2DF2-EBF3-3FAB0F45315D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id="{0A5B546E-3E7E-67B6-6664-5561806DE1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74" y="1070476"/>
            <a:ext cx="1275961" cy="485053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9BB52B2-48EA-4600-A1AE-FC66B98750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851" y="1101233"/>
            <a:ext cx="7500937" cy="239880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04AC3D6-6C00-DA8C-BC73-9D611C6C4A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851" y="3429000"/>
            <a:ext cx="7500937" cy="252276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E57C9EF-EEA8-10F4-E201-375AF83443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9" y="1129933"/>
            <a:ext cx="7772400" cy="482183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CDB8D61-9416-D427-60FA-A9C10A8469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9" y="1333824"/>
            <a:ext cx="7772400" cy="429458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B63473C-258B-7EE8-956A-4FEE5239D3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9" y="1713676"/>
            <a:ext cx="7772400" cy="365434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C991202-E890-0D23-E05A-E2B8C7226B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229596"/>
            <a:ext cx="7772400" cy="448189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A3EF20F0-2FFF-8D67-040A-F9046BD6741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9" y="1393557"/>
            <a:ext cx="7772400" cy="429458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1CF014B-0118-8ABD-B8FE-359CAB1446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640702"/>
            <a:ext cx="7772400" cy="383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4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B4E6D-172D-31B0-0945-07816B096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24CDFD-83C6-5E46-087E-A836C0EB5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16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E0F2AD-E505-5894-B811-D4C8210AE8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干实验</a:t>
            </a:r>
            <a:r>
              <a:rPr kumimoji="1" lang="en-US" altLang="zh-CN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78E063F1-6D27-6455-39D9-9DA3DBE3283B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69F63AAF-AF3B-D7A5-97B2-AC1432F9F4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74" y="1476203"/>
            <a:ext cx="9593570" cy="133462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D48488C-4071-3EAA-CECA-11F319CDF591}"/>
              </a:ext>
            </a:extLst>
          </p:cNvPr>
          <p:cNvSpPr txBox="1"/>
          <p:nvPr/>
        </p:nvSpPr>
        <p:spPr>
          <a:xfrm>
            <a:off x="220124" y="97631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建模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913D493-B0AB-2379-3679-A7AA8E9A82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74" y="2905409"/>
            <a:ext cx="6172857" cy="317625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AAD636D-1EB7-F07E-28EC-11726C5FFD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580" y="2907785"/>
            <a:ext cx="3140164" cy="317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1822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83FC4F-A358-6CC9-A65C-249FA96B2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EBE9F7-E546-49CE-48BE-B1B9AAD93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17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9D1CCF-715B-E377-554E-CC2C32629C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干实验</a:t>
            </a:r>
            <a:r>
              <a:rPr kumimoji="1" lang="en-US" altLang="zh-CN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B44993CE-7584-1D5D-878C-F50F56C26DBA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D5A870C6-2B00-868D-4DFB-2287F4FBE7B2}"/>
              </a:ext>
            </a:extLst>
          </p:cNvPr>
          <p:cNvSpPr txBox="1"/>
          <p:nvPr/>
        </p:nvSpPr>
        <p:spPr>
          <a:xfrm>
            <a:off x="220124" y="97631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硬件开发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0D319AD-8B53-539D-9332-D5C3E3C31F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74" y="1705344"/>
            <a:ext cx="5340414" cy="39304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0CEFC05-D5BF-E984-AA07-8BC38846C4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329" y="1705344"/>
            <a:ext cx="3742720" cy="393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32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F4865-1339-DEC9-0816-E3C15C2DF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BE4B2F-065A-30F2-C36A-3F12D462E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18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91A0A0-7C5C-996F-DC4F-DF0864FA221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人类文明实践</a:t>
            </a:r>
            <a:r>
              <a:rPr kumimoji="1" lang="en-US" altLang="zh-CN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9C79D5AB-079D-5C87-469B-50CEE9F8AB5E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7DF91D30-20FC-44E2-3E92-8DD88CA25C12}"/>
              </a:ext>
            </a:extLst>
          </p:cNvPr>
          <p:cNvSpPr txBox="1"/>
          <p:nvPr/>
        </p:nvSpPr>
        <p:spPr>
          <a:xfrm>
            <a:off x="220124" y="97631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综合人类实践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kumimoji="1" lang="en-US" altLang="zh-CN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intergrated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human practice)</a:t>
            </a:r>
            <a:endParaRPr kumimoji="1" lang="zh-CN" alt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7E2918-B892-C3B1-0558-98542902BBB5}"/>
              </a:ext>
            </a:extLst>
          </p:cNvPr>
          <p:cNvSpPr txBox="1"/>
          <p:nvPr/>
        </p:nvSpPr>
        <p:spPr>
          <a:xfrm>
            <a:off x="269174" y="1476203"/>
            <a:ext cx="11744151" cy="2120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了解当地的病虫害情况</a:t>
            </a:r>
            <a:r>
              <a:rPr kumimoji="1" lang="en-US" altLang="zh-CN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政府。</a:t>
            </a:r>
            <a:endParaRPr kumimoji="1" lang="en-US" altLang="zh-CN" b="1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了解现有解决办法的局限性</a:t>
            </a:r>
            <a:r>
              <a:rPr kumimoji="1" lang="en-US" altLang="zh-CN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政府、企业。</a:t>
            </a:r>
            <a:endParaRPr kumimoji="1" lang="en-US" altLang="zh-CN" b="1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设计方案</a:t>
            </a:r>
            <a:r>
              <a:rPr kumimoji="1" lang="en-US" altLang="zh-CN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专家咨询</a:t>
            </a:r>
            <a:endParaRPr kumimoji="1" lang="en-US" altLang="zh-CN" b="1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执行与评估</a:t>
            </a:r>
            <a:endParaRPr kumimoji="1" lang="en-US" altLang="zh-CN" b="1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endParaRPr kumimoji="1" lang="en-US" altLang="zh-CN" b="1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6F3DA4-B030-9BEA-C348-D6A0983276F7}"/>
              </a:ext>
            </a:extLst>
          </p:cNvPr>
          <p:cNvSpPr txBox="1"/>
          <p:nvPr/>
        </p:nvSpPr>
        <p:spPr>
          <a:xfrm>
            <a:off x="220123" y="322492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教育方面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(Education)</a:t>
            </a:r>
            <a:endParaRPr kumimoji="1" lang="zh-CN" alt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9C8179-FE59-0C3A-FA7A-A6F8D1956A8A}"/>
              </a:ext>
            </a:extLst>
          </p:cNvPr>
          <p:cNvSpPr txBox="1"/>
          <p:nvPr/>
        </p:nvSpPr>
        <p:spPr>
          <a:xfrm>
            <a:off x="269173" y="3686586"/>
            <a:ext cx="11744151" cy="1289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为预科同学讲解生物工程的基本情况</a:t>
            </a:r>
            <a:endParaRPr kumimoji="1" lang="en-US" altLang="zh-CN" b="1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建立线上课程</a:t>
            </a:r>
            <a:endParaRPr kumimoji="1" lang="en-US" altLang="zh-CN" b="1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开发基因通路编辑设计软件</a:t>
            </a:r>
            <a:endParaRPr kumimoji="1" lang="en-US" altLang="zh-CN" b="1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9804B21-2960-0C83-6FA5-974D09B155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918" y="1133064"/>
            <a:ext cx="4076700" cy="40767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0043DDD-5E55-6ABA-1EBB-3900E6066D93}"/>
              </a:ext>
            </a:extLst>
          </p:cNvPr>
          <p:cNvSpPr txBox="1"/>
          <p:nvPr/>
        </p:nvSpPr>
        <p:spPr>
          <a:xfrm>
            <a:off x="235835" y="5065972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各种交流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(Communication)</a:t>
            </a:r>
            <a:endParaRPr kumimoji="1" lang="zh-CN" alt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214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810F9-A34C-00E7-39C8-441FE6456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D16F091-A2D4-A87C-C457-ED0C80DB4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19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EBE906-D984-E729-B8E6-D280D493ECD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启发：做的好的部分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37AE35F8-17E2-2361-5101-E13671ACD256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63B2E0DD-78D0-3C4E-B9A0-40D058D7569E}"/>
              </a:ext>
            </a:extLst>
          </p:cNvPr>
          <p:cNvSpPr txBox="1"/>
          <p:nvPr/>
        </p:nvSpPr>
        <p:spPr>
          <a:xfrm>
            <a:off x="269173" y="3198167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通路设计：</a:t>
            </a:r>
            <a:endParaRPr kumimoji="1" lang="en-US" altLang="zh-CN" sz="2400" dirty="0">
              <a:solidFill>
                <a:schemeClr val="accent2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5FF81F-11B0-0D2E-50E8-4DEDA34BBC5A}"/>
              </a:ext>
            </a:extLst>
          </p:cNvPr>
          <p:cNvSpPr txBox="1"/>
          <p:nvPr/>
        </p:nvSpPr>
        <p:spPr>
          <a:xfrm>
            <a:off x="269174" y="1254240"/>
            <a:ext cx="6594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方案设计：</a:t>
            </a:r>
            <a:endParaRPr kumimoji="1" lang="en-US" altLang="zh-CN" sz="2400" dirty="0">
              <a:solidFill>
                <a:schemeClr val="accent2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endParaRPr kumimoji="1" lang="en-US" altLang="zh-CN" sz="2400" dirty="0">
              <a:solidFill>
                <a:schemeClr val="accent2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5DE323-7736-E070-6FC8-953141BFBAFC}"/>
              </a:ext>
            </a:extLst>
          </p:cNvPr>
          <p:cNvSpPr txBox="1"/>
          <p:nvPr/>
        </p:nvSpPr>
        <p:spPr>
          <a:xfrm>
            <a:off x="269174" y="1770857"/>
            <a:ext cx="117441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方案应具有较好的通用性，应是提供一种范式。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方案设计的目标导向。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良好的前人铺垫。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合理采用新技术进行设计（但要注意技术的可及性）。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3DF5A40-5D03-6D73-603E-98ACAA91347D}"/>
              </a:ext>
            </a:extLst>
          </p:cNvPr>
          <p:cNvSpPr txBox="1"/>
          <p:nvPr/>
        </p:nvSpPr>
        <p:spPr>
          <a:xfrm>
            <a:off x="269174" y="3745155"/>
            <a:ext cx="11744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合理利用操纵子进行多重控制。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按需设置放大</a:t>
            </a:r>
            <a:r>
              <a:rPr kumimoji="1" lang="en-US" altLang="zh-CN" dirty="0">
                <a:latin typeface="KaiTi" panose="02010609060101010101" pitchFamily="49" charset="-122"/>
                <a:ea typeface="KaiTi" panose="02010609060101010101" pitchFamily="49" charset="-122"/>
              </a:rPr>
              <a:t>/</a:t>
            </a: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缩小系统。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09D088-A607-5D2D-35FC-98E57B193098}"/>
              </a:ext>
            </a:extLst>
          </p:cNvPr>
          <p:cNvSpPr txBox="1"/>
          <p:nvPr/>
        </p:nvSpPr>
        <p:spPr>
          <a:xfrm>
            <a:off x="223923" y="4618467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湿实验：</a:t>
            </a:r>
            <a:endParaRPr kumimoji="1" lang="en-US" altLang="zh-CN" sz="2400" dirty="0">
              <a:solidFill>
                <a:schemeClr val="accent2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5B920E5-9DC5-2801-14D0-EFFE625BBC92}"/>
              </a:ext>
            </a:extLst>
          </p:cNvPr>
          <p:cNvSpPr txBox="1"/>
          <p:nvPr/>
        </p:nvSpPr>
        <p:spPr>
          <a:xfrm>
            <a:off x="223924" y="5165455"/>
            <a:ext cx="11744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实验设计与评价的范式。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详细的实验记录。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7747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>
            <p:custDataLst>
              <p:tags r:id="rId1"/>
            </p:custDataLst>
          </p:nvPr>
        </p:nvSpPr>
        <p:spPr>
          <a:xfrm>
            <a:off x="86326" y="168643"/>
            <a:ext cx="406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  <a:cs typeface="等线" panose="02010600030101010101" charset="-122"/>
              </a:rPr>
              <a:t>目录 </a:t>
            </a:r>
            <a:r>
              <a:rPr lang="en-US" altLang="zh-CN" sz="4400" b="1" dirty="0">
                <a:latin typeface="Times New Roman" panose="02020603050405020304" pitchFamily="18" charset="0"/>
                <a:ea typeface="等线" panose="02010600030101010101" charset="-122"/>
                <a:cs typeface="Times New Roman" panose="02020603050405020304" pitchFamily="18" charset="0"/>
              </a:rPr>
              <a:t>contents</a:t>
            </a:r>
          </a:p>
        </p:txBody>
      </p:sp>
      <p:pic>
        <p:nvPicPr>
          <p:cNvPr id="8" name="图片 7" descr="微信图片_2024012923142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47395" y="1529552"/>
            <a:ext cx="1038225" cy="828675"/>
          </a:xfrm>
          <a:prstGeom prst="rect">
            <a:avLst/>
          </a:prstGeom>
        </p:spPr>
      </p:pic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23620" y="2692237"/>
            <a:ext cx="523875" cy="552450"/>
          </a:xfrm>
          <a:prstGeom prst="rect">
            <a:avLst/>
          </a:prstGeom>
        </p:spPr>
      </p:pic>
      <p:pic>
        <p:nvPicPr>
          <p:cNvPr id="12" name="图片 11" descr="微信图片_2024012923143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95630" y="3607272"/>
            <a:ext cx="1533525" cy="809625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5C2ECE-1AAC-91E6-61F5-EB55AEEF0FA4}"/>
              </a:ext>
            </a:extLst>
          </p:cNvPr>
          <p:cNvSpPr txBox="1"/>
          <p:nvPr/>
        </p:nvSpPr>
        <p:spPr>
          <a:xfrm>
            <a:off x="1785620" y="1844512"/>
            <a:ext cx="2291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重点：</a:t>
            </a:r>
            <a:r>
              <a:rPr kumimoji="1" lang="zh-CN" altLang="en-US" b="1" dirty="0">
                <a:highlight>
                  <a:srgbClr val="FFFF00"/>
                </a:highlight>
                <a:latin typeface="KaiTi" panose="02010609060101010101" pitchFamily="49" charset="-122"/>
                <a:ea typeface="KaiTi" panose="02010609060101010101" pitchFamily="49" charset="-122"/>
              </a:rPr>
              <a:t>基因通路设计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95A21D-A893-1871-2E60-B786C252978B}"/>
              </a:ext>
            </a:extLst>
          </p:cNvPr>
          <p:cNvSpPr txBox="1"/>
          <p:nvPr/>
        </p:nvSpPr>
        <p:spPr>
          <a:xfrm>
            <a:off x="1785620" y="279808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启发：做的好的部分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B04CE1-AE59-B4A9-1717-D502F21C8F00}"/>
              </a:ext>
            </a:extLst>
          </p:cNvPr>
          <p:cNvSpPr txBox="1"/>
          <p:nvPr/>
        </p:nvSpPr>
        <p:spPr>
          <a:xfrm>
            <a:off x="1785620" y="382741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启发：可以完善的部分</a:t>
            </a:r>
          </a:p>
        </p:txBody>
      </p:sp>
      <p:cxnSp>
        <p:nvCxnSpPr>
          <p:cNvPr id="9" name="直线连接符 8">
            <a:extLst>
              <a:ext uri="{FF2B5EF4-FFF2-40B4-BE49-F238E27FC236}">
                <a16:creationId xmlns:a16="http://schemas.microsoft.com/office/drawing/2014/main" id="{66FD8317-DD71-DC14-FEA8-4BDE1CD70390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A593F280-5336-2C57-A90C-4E121EEFB7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530" y="1529552"/>
            <a:ext cx="2721324" cy="379889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5435616-1CE0-AEC4-9D91-E73CAFE7982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406" y="1529552"/>
            <a:ext cx="3884510" cy="335878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BA613-4162-3906-B643-295949B59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D9D9AD-7300-3E05-ADF9-D76E525F0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20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75D033-E17A-ACFE-2723-1B4CFC509B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启发：</a:t>
            </a:r>
            <a:r>
              <a:rPr kumimoji="1" lang="zh-CN" altLang="en-US" sz="4400" dirty="0">
                <a:latin typeface="KaiTi" panose="02010609060101010101" pitchFamily="49" charset="-122"/>
                <a:ea typeface="KaiTi" panose="02010609060101010101" pitchFamily="49" charset="-122"/>
              </a:rPr>
              <a:t>可以完善的部分</a:t>
            </a:r>
            <a:endParaRPr kumimoji="1" lang="zh-CN" altLang="en-US" sz="4400" b="1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7AC2F2F7-7656-BC03-45B5-4A735B9AF8B8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91C7523A-6CA4-9FAB-C061-615525D54271}"/>
              </a:ext>
            </a:extLst>
          </p:cNvPr>
          <p:cNvSpPr txBox="1"/>
          <p:nvPr/>
        </p:nvSpPr>
        <p:spPr>
          <a:xfrm>
            <a:off x="269174" y="1243679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湿实验：</a:t>
            </a:r>
            <a:endParaRPr kumimoji="1" lang="en-US" altLang="zh-CN" sz="2400" dirty="0">
              <a:solidFill>
                <a:schemeClr val="accent2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BCD455B-0987-299A-03B1-D7CDDBBE7104}"/>
              </a:ext>
            </a:extLst>
          </p:cNvPr>
          <p:cNvSpPr txBox="1"/>
          <p:nvPr/>
        </p:nvSpPr>
        <p:spPr>
          <a:xfrm>
            <a:off x="269175" y="1790667"/>
            <a:ext cx="11744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安全分析应当定量，且应尽量详细。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5F2242-5547-B1A8-7DE9-E81A95106F07}"/>
              </a:ext>
            </a:extLst>
          </p:cNvPr>
          <p:cNvSpPr txBox="1"/>
          <p:nvPr/>
        </p:nvSpPr>
        <p:spPr>
          <a:xfrm>
            <a:off x="269174" y="2465594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干实验：</a:t>
            </a:r>
            <a:endParaRPr kumimoji="1" lang="en-US" altLang="zh-CN" sz="2400" dirty="0">
              <a:solidFill>
                <a:schemeClr val="accent2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C5BDAD-2EF4-E291-2101-2A7F861E32DD}"/>
              </a:ext>
            </a:extLst>
          </p:cNvPr>
          <p:cNvSpPr txBox="1"/>
          <p:nvPr/>
        </p:nvSpPr>
        <p:spPr>
          <a:xfrm>
            <a:off x="269175" y="3012582"/>
            <a:ext cx="11744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添加自动化模块（设置所需产物浓度，系统按照目标产物浓度自动设置不同环境光照时间）。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建模方面可添加相关的分子动力学模拟情况，并附上可视化文件。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435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BF69A-B38E-DFEB-9F18-686AB659C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30B49C-8AF7-12A7-AAB8-DF3C536AD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21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030BEC-82BD-F051-82D3-BAE3AFDD150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交流讨论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DE006BF7-4553-D32B-2D00-9814F2545F47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2BFD8F19-2BC7-AAA7-963A-76D122E44674}"/>
              </a:ext>
            </a:extLst>
          </p:cNvPr>
          <p:cNvSpPr txBox="1"/>
          <p:nvPr/>
        </p:nvSpPr>
        <p:spPr>
          <a:xfrm>
            <a:off x="3702556" y="3013501"/>
            <a:ext cx="4838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 me anything!</a:t>
            </a:r>
            <a:endParaRPr kumimoji="1" lang="zh-CN" altLang="en-US" sz="4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293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34A23-B929-C965-336F-13173ADA6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122820E-C1A7-6E0B-217E-D118FED34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D2B2B5-9DFD-0B8D-0C9A-EA3C58765B3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总览</a:t>
            </a:r>
            <a:endParaRPr kumimoji="1" lang="en-US" altLang="zh-CN" sz="4400" b="1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0E7EB31E-F61B-30BB-764E-BB4E31DA7E64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D2F8E9B8-C1F4-D8B8-B3C0-FC5A5FF2D758}"/>
              </a:ext>
            </a:extLst>
          </p:cNvPr>
          <p:cNvSpPr txBox="1"/>
          <p:nvPr/>
        </p:nvSpPr>
        <p:spPr>
          <a:xfrm>
            <a:off x="269174" y="1113691"/>
            <a:ext cx="11449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成果：开发了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PRYSM</a:t>
            </a:r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系统，利用光遗传学技术将光学硬件与生物系统连接，可以高效，可控地实现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HBD2</a:t>
            </a:r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的生物合成</a:t>
            </a:r>
            <a:endParaRPr kumimoji="1" lang="en-US" altLang="zh-CN" sz="2400" dirty="0">
              <a:solidFill>
                <a:schemeClr val="accent2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9215DAB-A02A-92A7-8B6D-C84E94303F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56" y="2013565"/>
            <a:ext cx="7642527" cy="366187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1737FB5-58D2-861C-5566-B0C20E379E72}"/>
              </a:ext>
            </a:extLst>
          </p:cNvPr>
          <p:cNvSpPr txBox="1"/>
          <p:nvPr/>
        </p:nvSpPr>
        <p:spPr>
          <a:xfrm>
            <a:off x="8008883" y="3920097"/>
            <a:ext cx="4298731" cy="1701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蓝光出现时，激活</a:t>
            </a:r>
            <a:r>
              <a:rPr kumimoji="1"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Flocculation</a:t>
            </a:r>
            <a:r>
              <a:rPr kumimoji="1"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的合成从而激活酵母的沉积</a:t>
            </a:r>
            <a:endParaRPr kumimoji="1" lang="en-US" altLang="zh-CN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蓝光红光同时出现，激活酵母的自杀</a:t>
            </a:r>
            <a:endParaRPr kumimoji="1" lang="en-US" altLang="zh-CN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红光出现，激活</a:t>
            </a:r>
            <a:r>
              <a:rPr kumimoji="1"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HBD</a:t>
            </a:r>
            <a:r>
              <a:rPr kumimoji="1" lang="zh-CN" altLang="en-US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的合成与外排</a:t>
            </a:r>
            <a:endParaRPr kumimoji="1" lang="en-US" altLang="zh-CN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53C5DF6-8347-88FE-1195-1BE5630920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634389" y="1671843"/>
            <a:ext cx="1649850" cy="233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554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66CB2-B2A2-7CDA-4714-44E28D527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AD73A0C-9D67-53C3-5845-47BC1DD05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A9AAA9-B9C4-590E-7CD4-4E8B1E6C097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背景</a:t>
            </a:r>
            <a:endParaRPr kumimoji="1" lang="en-US" altLang="zh-CN" sz="4400" b="1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02D9A569-032D-0B8D-B272-685BD527DA16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5149DD9A-D772-8D8F-F8EC-6399D3F5A3D6}"/>
              </a:ext>
            </a:extLst>
          </p:cNvPr>
          <p:cNvSpPr txBox="1"/>
          <p:nvPr/>
        </p:nvSpPr>
        <p:spPr>
          <a:xfrm>
            <a:off x="269174" y="1113691"/>
            <a:ext cx="11449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核心技术：光遗传学</a:t>
            </a:r>
            <a:endParaRPr kumimoji="1" lang="en-US" altLang="zh-CN" sz="2400" dirty="0">
              <a:solidFill>
                <a:schemeClr val="accent2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C34C591-735E-6698-C830-DE8E949888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94" y="1750963"/>
            <a:ext cx="11410846" cy="37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93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C50B3-0CC9-6A92-D496-59667088F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1E221B-681B-E0C7-41C9-7BCEFABB6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9FB866-8236-40E5-ED47-F3A51AF74AF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背景</a:t>
            </a:r>
            <a:endParaRPr kumimoji="1" lang="en-US" altLang="zh-CN" sz="4400" b="1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D8F42871-5502-9381-3297-14663E6C228C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EE61E4CA-AB20-244E-6415-3D0F7797F9F1}"/>
              </a:ext>
            </a:extLst>
          </p:cNvPr>
          <p:cNvSpPr txBox="1"/>
          <p:nvPr/>
        </p:nvSpPr>
        <p:spPr>
          <a:xfrm>
            <a:off x="269174" y="1113691"/>
            <a:ext cx="11449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核心技术：光遗传学</a:t>
            </a:r>
            <a:endParaRPr kumimoji="1" lang="en-US" altLang="zh-CN" sz="2400" dirty="0">
              <a:solidFill>
                <a:schemeClr val="accent2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15AB95B-5C12-33DE-609A-D54DD6B97B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34" y="1705344"/>
            <a:ext cx="11294139" cy="384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501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C66142-9F50-F4CA-10AB-E8D072F56F7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背景</a:t>
            </a:r>
            <a:endParaRPr kumimoji="1" lang="en-US" altLang="zh-CN" sz="4400" b="1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10676590-5385-764B-B3BD-FB57BB22981B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8CC06949-4777-72E8-462F-154F29A9B8DD}"/>
              </a:ext>
            </a:extLst>
          </p:cNvPr>
          <p:cNvSpPr txBox="1"/>
          <p:nvPr/>
        </p:nvSpPr>
        <p:spPr>
          <a:xfrm>
            <a:off x="269174" y="3429000"/>
            <a:ext cx="5826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特定产物：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 beta defensin</a:t>
            </a:r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(HBD2)</a:t>
            </a:r>
            <a:endParaRPr kumimoji="1" lang="zh-CN" alt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683B6A1-8E90-E286-2315-5C1D24DF9D27}"/>
              </a:ext>
            </a:extLst>
          </p:cNvPr>
          <p:cNvSpPr txBox="1"/>
          <p:nvPr/>
        </p:nvSpPr>
        <p:spPr>
          <a:xfrm>
            <a:off x="269174" y="3964250"/>
            <a:ext cx="11744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Defensin: </a:t>
            </a:r>
            <a:r>
              <a:rPr kumimoji="1"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防御素，一种抗菌肽，可以广谱地对大量微生物产生抑制作用，且不易产生耐药性，也被部分人视作新一代抗生素。主要推动力为经典相互作用引发的互作，进一步导致膜的通透性变化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F35841D-5603-F3B3-B757-EFFCCC7CA5E4}"/>
              </a:ext>
            </a:extLst>
          </p:cNvPr>
          <p:cNvSpPr txBox="1"/>
          <p:nvPr/>
        </p:nvSpPr>
        <p:spPr>
          <a:xfrm>
            <a:off x="269173" y="4684166"/>
            <a:ext cx="117441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酿酒酵母中有开发好的，用于</a:t>
            </a:r>
            <a:r>
              <a:rPr kumimoji="1"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HBD2</a:t>
            </a: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合成的生物模型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kumimoji="1"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HBD2</a:t>
            </a: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的实际工业生产仍然空白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kumimoji="1"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HBD2</a:t>
            </a: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作为一种人体内源的抗菌肽，有非常好的应用前景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kumimoji="1"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HBD2</a:t>
            </a: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目前主要用于临床研究，在农业应用上较少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C79B00F-57AF-886D-8FB8-9041F56B63E9}"/>
              </a:ext>
            </a:extLst>
          </p:cNvPr>
          <p:cNvSpPr txBox="1"/>
          <p:nvPr/>
        </p:nvSpPr>
        <p:spPr>
          <a:xfrm>
            <a:off x="269174" y="111369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细胞工厂：利用特定细胞合成特定产物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ECBBEBE-2734-D104-66C7-E349CCFC566E}"/>
              </a:ext>
            </a:extLst>
          </p:cNvPr>
          <p:cNvSpPr txBox="1"/>
          <p:nvPr/>
        </p:nvSpPr>
        <p:spPr>
          <a:xfrm>
            <a:off x="269175" y="1770402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特定细胞：</a:t>
            </a:r>
            <a:r>
              <a:rPr kumimoji="1" lang="en-US" altLang="zh-CN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Saccharomyces cerevisiae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酿酒酵母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D5B50F0-0F8A-85D6-8576-81348127E52A}"/>
              </a:ext>
            </a:extLst>
          </p:cNvPr>
          <p:cNvSpPr txBox="1"/>
          <p:nvPr/>
        </p:nvSpPr>
        <p:spPr>
          <a:xfrm>
            <a:off x="269174" y="2275199"/>
            <a:ext cx="11744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是工业上广泛应用的一种用于细胞工厂的模式生物。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具有良表征的基因组，转录组与蛋白质组。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FontTx/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具有开发好的，用于</a:t>
            </a:r>
            <a:r>
              <a:rPr kumimoji="1" lang="en-US" altLang="zh-CN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HBD2</a:t>
            </a: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合成的生物模型。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A625A-E0FA-9256-9057-926FB380B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AB67ECA-2188-F465-B1C8-B9FFCE0DD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E1CE6B-F82F-A96F-4152-D0FB4E5CCB6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背景</a:t>
            </a:r>
            <a:endParaRPr kumimoji="1" lang="en-US" altLang="zh-CN" sz="4400" b="1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A8FCA6C1-3FDE-6FD1-0F1F-57B302423D56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A138CC67-0DF8-02C4-3908-A0BE84439710}"/>
              </a:ext>
            </a:extLst>
          </p:cNvPr>
          <p:cNvSpPr txBox="1"/>
          <p:nvPr/>
        </p:nvSpPr>
        <p:spPr>
          <a:xfrm>
            <a:off x="269174" y="111369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目标：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73355F3-A172-C5E7-3BF5-AE39DAA4C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984" y="1749873"/>
            <a:ext cx="4620842" cy="31479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718C8DD-C510-5954-1492-3C1D1CE72BC7}"/>
              </a:ext>
            </a:extLst>
          </p:cNvPr>
          <p:cNvSpPr txBox="1"/>
          <p:nvPr/>
        </p:nvSpPr>
        <p:spPr>
          <a:xfrm>
            <a:off x="269174" y="1749873"/>
            <a:ext cx="11744151" cy="2532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更高的杀菌效率 </a:t>
            </a:r>
            <a:r>
              <a:rPr kumimoji="1" lang="en-US" altLang="zh-CN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Efficiency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更高的生物安全性（改造菌泄漏） </a:t>
            </a:r>
            <a:r>
              <a:rPr kumimoji="1" lang="en-US" altLang="zh-CN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Biosafety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更高的经济性</a:t>
            </a:r>
            <a:r>
              <a:rPr kumimoji="1" lang="en-US" altLang="zh-CN" dirty="0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r>
              <a:rPr kumimoji="1" lang="en-US" altLang="zh-CN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Low Cost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更高的产量</a:t>
            </a:r>
            <a:r>
              <a:rPr kumimoji="1" lang="en-US" altLang="zh-CN" dirty="0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r>
              <a:rPr kumimoji="1" lang="en-US" altLang="zh-CN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High Yield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对环境与人类友好</a:t>
            </a:r>
            <a:r>
              <a:rPr kumimoji="1" lang="en-US" altLang="zh-CN" dirty="0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r>
              <a:rPr kumimoji="1" lang="en-US" altLang="zh-CN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Environmental Friendly and Human Safe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容易操作</a:t>
            </a:r>
            <a:r>
              <a:rPr kumimoji="1" lang="en-US" altLang="zh-CN" dirty="0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r>
              <a:rPr kumimoji="1" lang="en-US" altLang="zh-CN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User Friendly</a:t>
            </a:r>
          </a:p>
        </p:txBody>
      </p:sp>
    </p:spTree>
    <p:extLst>
      <p:ext uri="{BB962C8B-B14F-4D97-AF65-F5344CB8AC3E}">
        <p14:creationId xmlns:p14="http://schemas.microsoft.com/office/powerpoint/2010/main" val="198622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8EC6DA-5060-03BF-2A9A-73D3623DA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F45C5D-38EC-5796-6131-5CAA97226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24B29A-9D13-4AF2-69BB-558CDDEC007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背景</a:t>
            </a:r>
            <a:endParaRPr kumimoji="1" lang="en-US" altLang="zh-CN" sz="4400" b="1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D8EB8B95-2156-9870-1A65-86C52DFA5731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6C3184A4-059B-A68A-4462-8152CFDC04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75" y="1082639"/>
            <a:ext cx="2630830" cy="467703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8DB9E0D-53EC-D5A7-C766-99D453A497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10" b="39012"/>
          <a:stretch/>
        </p:blipFill>
        <p:spPr>
          <a:xfrm>
            <a:off x="7961265" y="1082639"/>
            <a:ext cx="4037464" cy="153441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3D4DE07-B8D7-2CBF-FF36-F1BF802AB8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1" b="60809"/>
          <a:stretch/>
        </p:blipFill>
        <p:spPr>
          <a:xfrm>
            <a:off x="3026747" y="3302875"/>
            <a:ext cx="4568511" cy="165112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344D38D-BAE6-0E10-0C7C-F54738C843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" b="81297"/>
          <a:stretch/>
        </p:blipFill>
        <p:spPr>
          <a:xfrm>
            <a:off x="3026747" y="1090539"/>
            <a:ext cx="4568511" cy="152651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3BDEAD4-F453-FB74-B2B8-7CB9B205F0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86"/>
          <a:stretch/>
        </p:blipFill>
        <p:spPr>
          <a:xfrm>
            <a:off x="7971691" y="3302875"/>
            <a:ext cx="4036706" cy="2814146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E3B0A7B-4891-2BC2-EF80-C3870DD99035}"/>
              </a:ext>
            </a:extLst>
          </p:cNvPr>
          <p:cNvSpPr txBox="1"/>
          <p:nvPr/>
        </p:nvSpPr>
        <p:spPr>
          <a:xfrm>
            <a:off x="3154747" y="5042442"/>
            <a:ext cx="6227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>
                <a:latin typeface="KaiTi" panose="02010609060101010101" pitchFamily="49" charset="-122"/>
                <a:ea typeface="KaiTi" panose="02010609060101010101" pitchFamily="49" charset="-122"/>
              </a:rPr>
              <a:t>2.</a:t>
            </a: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 红光环境合成产物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0960824-8D8E-C698-F75D-466C459A8A08}"/>
              </a:ext>
            </a:extLst>
          </p:cNvPr>
          <p:cNvSpPr txBox="1"/>
          <p:nvPr/>
        </p:nvSpPr>
        <p:spPr>
          <a:xfrm>
            <a:off x="3154747" y="2745530"/>
            <a:ext cx="6227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暗光环境扩大培养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7888765-82D6-5115-6D8D-3825F933958A}"/>
              </a:ext>
            </a:extLst>
          </p:cNvPr>
          <p:cNvSpPr txBox="1"/>
          <p:nvPr/>
        </p:nvSpPr>
        <p:spPr>
          <a:xfrm>
            <a:off x="7971691" y="2722319"/>
            <a:ext cx="6227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>
                <a:latin typeface="KaiTi" panose="02010609060101010101" pitchFamily="49" charset="-122"/>
                <a:ea typeface="KaiTi" panose="02010609060101010101" pitchFamily="49" charset="-122"/>
              </a:rPr>
              <a:t>3.</a:t>
            </a: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 蓝光环境沉降细胞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C22D6EF-0CAC-10AE-81EE-2B79D4F61CC4}"/>
              </a:ext>
            </a:extLst>
          </p:cNvPr>
          <p:cNvSpPr txBox="1"/>
          <p:nvPr/>
        </p:nvSpPr>
        <p:spPr>
          <a:xfrm>
            <a:off x="7871843" y="6222822"/>
            <a:ext cx="6227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>
                <a:latin typeface="KaiTi" panose="02010609060101010101" pitchFamily="49" charset="-122"/>
                <a:ea typeface="KaiTi" panose="02010609060101010101" pitchFamily="49" charset="-122"/>
              </a:rPr>
              <a:t>4.</a:t>
            </a: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 双光环境灭菌处理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356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B0F12-9D32-5FF1-C2CD-8EB0F49E9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B43A7D-23D0-6A03-1B26-A03EBC481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9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7152B1-464C-0A82-A1EE-B197BA9D860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26" y="168643"/>
            <a:ext cx="820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latin typeface="KaiTi" panose="02010609060101010101" pitchFamily="49" charset="-122"/>
                <a:ea typeface="KaiTi" panose="02010609060101010101" pitchFamily="49" charset="-122"/>
              </a:rPr>
              <a:t>项目全流程梳理：</a:t>
            </a:r>
            <a:r>
              <a:rPr kumimoji="1" lang="zh-CN" altLang="en-US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通路设计</a:t>
            </a:r>
            <a:r>
              <a:rPr kumimoji="1" lang="en-US" altLang="zh-CN" sz="4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23F36528-3774-B01D-3FD0-92DF999C5D97}"/>
              </a:ext>
            </a:extLst>
          </p:cNvPr>
          <p:cNvCxnSpPr/>
          <p:nvPr/>
        </p:nvCxnSpPr>
        <p:spPr>
          <a:xfrm>
            <a:off x="269174" y="936993"/>
            <a:ext cx="3394842" cy="0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696BA75E-0692-87EF-641B-36C61947AF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8" t="22995" r="19999" b="19644"/>
          <a:stretch/>
        </p:blipFill>
        <p:spPr>
          <a:xfrm>
            <a:off x="269174" y="3791215"/>
            <a:ext cx="4233440" cy="223069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5B31D7E-29A7-A529-D724-EB1CF5B9B63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21347" r="19869" b="21292"/>
          <a:stretch/>
        </p:blipFill>
        <p:spPr>
          <a:xfrm>
            <a:off x="4697487" y="3791215"/>
            <a:ext cx="4249723" cy="223069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95BEC40D-4C04-DDAF-9618-5D61660500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4" t="21346" r="20777" b="21292"/>
          <a:stretch/>
        </p:blipFill>
        <p:spPr>
          <a:xfrm>
            <a:off x="251990" y="1476203"/>
            <a:ext cx="4249723" cy="223069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AC77601-872D-F247-3FEB-F4D04096B6D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8" t="12040" r="19111" b="21159"/>
          <a:stretch/>
        </p:blipFill>
        <p:spPr>
          <a:xfrm>
            <a:off x="4697487" y="1476203"/>
            <a:ext cx="4233440" cy="2230697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FCD12421-7B79-AEAE-BB04-4099EE8A2BB0}"/>
              </a:ext>
            </a:extLst>
          </p:cNvPr>
          <p:cNvSpPr txBox="1"/>
          <p:nvPr/>
        </p:nvSpPr>
        <p:spPr>
          <a:xfrm>
            <a:off x="9382125" y="1437976"/>
            <a:ext cx="216237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NUS_Singapore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在设计基因通路时主要设计四个元件</a:t>
            </a:r>
            <a:r>
              <a:rPr lang="zh-CN" altLang="en-US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PART</a:t>
            </a:r>
            <a:r>
              <a:rPr lang="zh-CN" altLang="en-US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，其中有三个为该团队自主设计的元件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2A7B3FC-950B-8C46-AFD6-7C71C7E27A94}"/>
              </a:ext>
            </a:extLst>
          </p:cNvPr>
          <p:cNvSpPr txBox="1"/>
          <p:nvPr/>
        </p:nvSpPr>
        <p:spPr>
          <a:xfrm>
            <a:off x="9382124" y="3378475"/>
            <a:ext cx="21623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“光激活启动子</a:t>
            </a:r>
            <a:r>
              <a:rPr lang="en-US" altLang="zh-CN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操纵子”实现对系统的调控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C187114-C6B9-6D0F-8CB2-B03B1D1507CC}"/>
              </a:ext>
            </a:extLst>
          </p:cNvPr>
          <p:cNvSpPr txBox="1"/>
          <p:nvPr/>
        </p:nvSpPr>
        <p:spPr>
          <a:xfrm>
            <a:off x="9400364" y="4485953"/>
            <a:ext cx="216237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常见的四种操纵子：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乳糖操纵子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色氨酸操纵子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四环素操纵子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zh-CN" altLang="en-US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乳糖操纵子</a:t>
            </a:r>
            <a:endParaRPr lang="en-US" altLang="zh-CN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B56266F-A57F-B34E-63E2-2FC67BDDB81B}"/>
              </a:ext>
            </a:extLst>
          </p:cNvPr>
          <p:cNvSpPr txBox="1"/>
          <p:nvPr/>
        </p:nvSpPr>
        <p:spPr>
          <a:xfrm>
            <a:off x="220124" y="976311"/>
            <a:ext cx="659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基因元件 </a:t>
            </a:r>
            <a:r>
              <a:rPr kumimoji="1" lang="en-US" altLang="zh-CN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PARTS</a:t>
            </a:r>
            <a:endParaRPr kumimoji="1" lang="zh-CN" alt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7682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QzZmJiNWI5ZDY2NzBkYTlhMzk4YzI3YjU3YmFjNTYifQ=="/>
  <p:tag name="RESOURCE_RECORD_KEY" val="{&quot;13&quot;:[4364974]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961</Words>
  <Application>Microsoft Macintosh PowerPoint</Application>
  <PresentationFormat>宽屏</PresentationFormat>
  <Paragraphs>152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KaiTi</vt:lpstr>
      <vt:lpstr>SimSun</vt:lpstr>
      <vt:lpstr>Arial</vt:lpstr>
      <vt:lpstr>Arial Black</vt:lpstr>
      <vt:lpstr>Calibri</vt:lpstr>
      <vt:lpstr>Times New Roman</vt:lpstr>
      <vt:lpstr>Wingdings</vt:lpstr>
      <vt:lpstr>WPS</vt:lpstr>
      <vt:lpstr>1_WPS</vt:lpstr>
      <vt:lpstr>自定义设计方案</vt:lpstr>
      <vt:lpstr>iGEM项目分享 2021-NUS_Singapore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iGEM项目分享 2021-NUS_Singapore</dc:title>
  <dc:creator/>
  <cp:lastModifiedBy>玮杰 李</cp:lastModifiedBy>
  <cp:revision>19</cp:revision>
  <dcterms:created xsi:type="dcterms:W3CDTF">2023-08-09T12:44:00Z</dcterms:created>
  <dcterms:modified xsi:type="dcterms:W3CDTF">2024-01-31T10:59:06Z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2052-12.1.0.16250</vt:lpwstr>
  </property>
</Properties>
</file>