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95" r:id="rId4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0FA1"/>
    <a:srgbClr val="8515DB"/>
    <a:srgbClr val="A13FEC"/>
    <a:srgbClr val="CA9BE9"/>
    <a:srgbClr val="D9B7EF"/>
    <a:srgbClr val="E8D3F5"/>
    <a:srgbClr val="DDE2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3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2.xml"/><Relationship Id="rId4" Type="http://schemas.openxmlformats.org/officeDocument/2006/relationships/image" Target="../media/image3.jpeg"/><Relationship Id="rId3" Type="http://schemas.openxmlformats.org/officeDocument/2006/relationships/tags" Target="../tags/tag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2858770" y="415925"/>
            <a:ext cx="6474460" cy="6024880"/>
            <a:chOff x="4502" y="655"/>
            <a:chExt cx="10196" cy="9488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31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>
              <a:off x="4502" y="655"/>
              <a:ext cx="10196" cy="9489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44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>
              <a:off x="7663" y="3413"/>
              <a:ext cx="3946" cy="3714"/>
            </a:xfrm>
            <a:prstGeom prst="rect">
              <a:avLst/>
            </a:prstGeom>
          </p:spPr>
        </p:pic>
      </p:grpSp>
      <p:pic>
        <p:nvPicPr>
          <p:cNvPr id="8" name="图片 7" descr="微信图片_20240129134527"/>
          <p:cNvPicPr>
            <a:picLocks noChangeAspect="1"/>
          </p:cNvPicPr>
          <p:nvPr/>
        </p:nvPicPr>
        <p:blipFill>
          <a:blip r:embed="rId1">
            <a:alphaModFix amt="10000"/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314" t="16184" r="22185" b="21314"/>
          <a:stretch>
            <a:fillRect/>
          </a:stretch>
        </p:blipFill>
        <p:spPr>
          <a:xfrm rot="1380000">
            <a:off x="1166495" y="-1810385"/>
            <a:ext cx="9714230" cy="99987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980170" y="5248275"/>
            <a:ext cx="25787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rgbClr val="7030A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汇报人：杨佳忆</a:t>
            </a:r>
            <a:endParaRPr lang="en-US" altLang="zh-CN" sz="2400">
              <a:solidFill>
                <a:srgbClr val="7030A0"/>
              </a:solidFill>
              <a:latin typeface="华文行楷" panose="02010800040101010101" charset="-122"/>
              <a:ea typeface="华文行楷" panose="02010800040101010101" charset="-122"/>
              <a:cs typeface="华文行楷" panose="02010800040101010101" charset="-122"/>
            </a:endParaRPr>
          </a:p>
          <a:p>
            <a:r>
              <a:rPr lang="zh-CN" altLang="en-US" sz="2400">
                <a:solidFill>
                  <a:srgbClr val="7030A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日期：</a:t>
            </a:r>
            <a:r>
              <a:rPr lang="en-US" altLang="zh-CN" sz="2400">
                <a:solidFill>
                  <a:srgbClr val="7030A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2024.2.13</a:t>
            </a:r>
            <a:endParaRPr lang="en-US" altLang="zh-CN" sz="2400">
              <a:solidFill>
                <a:srgbClr val="7030A0"/>
              </a:solidFill>
              <a:latin typeface="华文行楷" panose="02010800040101010101" charset="-122"/>
              <a:ea typeface="华文行楷" panose="02010800040101010101" charset="-122"/>
              <a:cs typeface="华文行楷" panose="02010800040101010101" charset="-122"/>
            </a:endParaRPr>
          </a:p>
        </p:txBody>
      </p:sp>
      <p:pic>
        <p:nvPicPr>
          <p:cNvPr id="7" name="图片 6" descr="微信图片_2024020218130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864" t="17469" r="23407" b="24111"/>
          <a:stretch>
            <a:fillRect/>
          </a:stretch>
        </p:blipFill>
        <p:spPr>
          <a:xfrm>
            <a:off x="7590155" y="4781550"/>
            <a:ext cx="1526540" cy="1468755"/>
          </a:xfrm>
          <a:prstGeom prst="rect">
            <a:avLst/>
          </a:prstGeom>
        </p:spPr>
      </p:pic>
      <p:sp>
        <p:nvSpPr>
          <p:cNvPr id="11" name="灯片编号占位符 5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9350375" y="643509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12128500" cy="0"/>
          </a:xfrm>
          <a:prstGeom prst="line">
            <a:avLst/>
          </a:prstGeom>
          <a:ln w="635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pic>
        <p:nvPicPr>
          <p:cNvPr id="9" name="图片 8" descr="屏幕截图 2024-02-18 1836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260" y="1154430"/>
            <a:ext cx="11333480" cy="1551940"/>
          </a:xfrm>
          <a:prstGeom prst="rect">
            <a:avLst/>
          </a:prstGeom>
        </p:spPr>
      </p:pic>
      <p:pic>
        <p:nvPicPr>
          <p:cNvPr id="10" name="图片 9" descr="屏幕截图 2024-02-18 184808"/>
          <p:cNvPicPr>
            <a:picLocks noChangeAspect="1"/>
          </p:cNvPicPr>
          <p:nvPr/>
        </p:nvPicPr>
        <p:blipFill>
          <a:blip r:embed="rId4"/>
          <a:srcRect l="10126" t="4675" r="17768"/>
          <a:stretch>
            <a:fillRect/>
          </a:stretch>
        </p:blipFill>
        <p:spPr>
          <a:xfrm>
            <a:off x="2078990" y="2887980"/>
            <a:ext cx="7155180" cy="113347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988060" y="4068445"/>
            <a:ext cx="1004125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latin typeface="Times New Roman" panose="02020603050405020304" charset="0"/>
                <a:cs typeface="Times New Roman" panose="02020603050405020304" charset="0"/>
              </a:rPr>
              <a:t>We then turned to an engineered strain, hereafter referred to as W303Clump, derived from previous directed evolution experiments of S. cerevisiae W303 in</a:t>
            </a:r>
            <a:r>
              <a:rPr lang="en-US" altLang="zh-CN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zh-CN" altLang="en-US" sz="2000">
                <a:latin typeface="Times New Roman" panose="02020603050405020304" charset="0"/>
                <a:cs typeface="Times New Roman" panose="02020603050405020304" charset="0"/>
              </a:rPr>
              <a:t>low sucrose media [25]. W303Clump (originally called</a:t>
            </a:r>
            <a:r>
              <a:rPr lang="en-US" altLang="zh-CN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zh-CN" altLang="en-US" sz="2000">
                <a:latin typeface="Times New Roman" panose="02020603050405020304" charset="0"/>
                <a:cs typeface="Times New Roman" panose="02020603050405020304" charset="0"/>
              </a:rPr>
              <a:t>Recreated02 in Koschwanez et al. 2013) contains mutations in genes CSE2, IRA1, MTH1, and UBR1 that</a:t>
            </a:r>
            <a:r>
              <a:rPr lang="en-US" altLang="zh-CN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zh-CN" altLang="en-US" sz="2000">
                <a:latin typeface="Times New Roman" panose="02020603050405020304" charset="0"/>
                <a:cs typeface="Times New Roman" panose="02020603050405020304" charset="0"/>
              </a:rPr>
              <a:t>enhance fitness in dilute sucrose, and also contains a</a:t>
            </a:r>
            <a:r>
              <a:rPr lang="en-US" altLang="zh-CN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zh-CN" altLang="en-US" sz="2000">
                <a:latin typeface="Times New Roman" panose="02020603050405020304" charset="0"/>
                <a:cs typeface="Times New Roman" panose="02020603050405020304" charset="0"/>
              </a:rPr>
              <a:t>nonsense mutation in ACE2 that compromises the</a:t>
            </a:r>
            <a:r>
              <a:rPr lang="en-US" altLang="zh-CN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zh-CN" altLang="en-US" sz="2000">
                <a:latin typeface="Times New Roman" panose="02020603050405020304" charset="0"/>
                <a:cs typeface="Times New Roman" panose="02020603050405020304" charset="0"/>
              </a:rPr>
              <a:t>full septation of budding daughter cells from the</a:t>
            </a:r>
            <a:r>
              <a:rPr lang="en-US" altLang="zh-CN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zh-CN" altLang="en-US" sz="2000">
                <a:latin typeface="Times New Roman" panose="02020603050405020304" charset="0"/>
                <a:cs typeface="Times New Roman" panose="02020603050405020304" charset="0"/>
              </a:rPr>
              <a:t>mother, resulting in small clonal cell aggregates (~6.6</a:t>
            </a:r>
            <a:r>
              <a:rPr lang="en-US" altLang="zh-CN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zh-CN" altLang="en-US" sz="2000">
                <a:latin typeface="Times New Roman" panose="02020603050405020304" charset="0"/>
                <a:cs typeface="Times New Roman" panose="02020603050405020304" charset="0"/>
              </a:rPr>
              <a:t>cells per clump on average).</a:t>
            </a:r>
            <a:endParaRPr lang="zh-CN" altLang="en-US" sz="20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COMMONDATA" val="eyJoZGlkIjoiZjFmZWIzNDg2MmIzZjExOTIzMmViNTBmYTMwYTk0ZWYifQ=="/>
  <p:tag name="KSO_WPP_MARK_KEY" val="d8c98273-79af-45a8-ad09-21b57cf58666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563</Words>
  <Application>WPS 演示</Application>
  <PresentationFormat>宽屏</PresentationFormat>
  <Paragraphs>9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8" baseType="lpstr">
      <vt:lpstr>Arial</vt:lpstr>
      <vt:lpstr>宋体</vt:lpstr>
      <vt:lpstr>Wingdings</vt:lpstr>
      <vt:lpstr>华文行楷</vt:lpstr>
      <vt:lpstr>华文宋体</vt:lpstr>
      <vt:lpstr>微软雅黑</vt:lpstr>
      <vt:lpstr>Arial Unicode MS</vt:lpstr>
      <vt:lpstr>Calibri</vt:lpstr>
      <vt:lpstr>华文琥珀</vt:lpstr>
      <vt:lpstr>Arial Rounded MT Bold</vt:lpstr>
      <vt:lpstr>Microsoft YaHei UI</vt:lpstr>
      <vt:lpstr>Eras Bold ITC</vt:lpstr>
      <vt:lpstr>Niagara Engraved</vt:lpstr>
      <vt:lpstr>Trebuchet MS</vt:lpstr>
      <vt:lpstr>Times New Roman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yjy</dc:creator>
  <cp:lastModifiedBy>2023013058</cp:lastModifiedBy>
  <cp:revision>30</cp:revision>
  <dcterms:created xsi:type="dcterms:W3CDTF">2024-01-29T05:45:00Z</dcterms:created>
  <dcterms:modified xsi:type="dcterms:W3CDTF">2024-02-18T11:47:43Z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7C2429DFC30840CA80E7C9FEF89DFA02_12</vt:lpwstr>
  </property>
  <property fmtid="{D5CDD505-2E9C-101B-9397-08002B2CF9AE}" pid="3" name="KSOProductBuildVer">
    <vt:lpwstr>2052-11.1.0.14036</vt:lpwstr>
  </property>
</Properties>
</file>