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3"/>
    <p:sldId id="258" r:id="rId4"/>
    <p:sldId id="294" r:id="rId5"/>
    <p:sldId id="293" r:id="rId6"/>
    <p:sldId id="291" r:id="rId7"/>
    <p:sldId id="297" r:id="rId8"/>
    <p:sldId id="298" r:id="rId9"/>
    <p:sldId id="299" r:id="rId10"/>
    <p:sldId id="295" r:id="rId11"/>
  </p:sldIdLst>
  <p:sldSz cx="12192000" cy="6858000"/>
  <p:notesSz cx="6858000" cy="9144000"/>
  <p:custDataLst>
    <p:tags r:id="rId1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10FA1"/>
    <a:srgbClr val="8515DB"/>
    <a:srgbClr val="A13FEC"/>
    <a:srgbClr val="CA9BE9"/>
    <a:srgbClr val="D9B7EF"/>
    <a:srgbClr val="E8D3F5"/>
    <a:srgbClr val="DDE2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gs" Target="tags/tag3.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2.xml"/><Relationship Id="rId4" Type="http://schemas.openxmlformats.org/officeDocument/2006/relationships/image" Target="../media/image3.jpeg"/><Relationship Id="rId3" Type="http://schemas.openxmlformats.org/officeDocument/2006/relationships/tags" Target="../tags/tag1.xml"/><Relationship Id="rId2" Type="http://schemas.openxmlformats.org/officeDocument/2006/relationships/image" Target="../media/image2.jpe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2858770" y="415925"/>
            <a:ext cx="6474460" cy="6024880"/>
            <a:chOff x="4502" y="655"/>
            <a:chExt cx="10196" cy="9488"/>
          </a:xfrm>
        </p:grpSpPr>
        <p:pic>
          <p:nvPicPr>
            <p:cNvPr id="2" name="图片 1" descr="微信图片_20240129134527"/>
            <p:cNvPicPr>
              <a:picLocks noChangeAspect="1"/>
            </p:cNvPicPr>
            <p:nvPr/>
          </p:nvPicPr>
          <p:blipFill>
            <a:blip r:embed="rId1">
              <a:alphaModFix amt="31000"/>
              <a:clrChange>
                <a:clrFrom>
                  <a:srgbClr val="FFFFFF">
                    <a:alpha val="100000"/>
                  </a:srgbClr>
                </a:clrFrom>
                <a:clrTo>
                  <a:srgbClr val="FFFFFF">
                    <a:alpha val="100000"/>
                    <a:alpha val="0"/>
                  </a:srgbClr>
                </a:clrTo>
              </a:clrChange>
            </a:blip>
            <a:srcRect l="15247" t="18606" r="20443" b="21547"/>
            <a:stretch>
              <a:fillRect/>
            </a:stretch>
          </p:blipFill>
          <p:spPr>
            <a:xfrm>
              <a:off x="4502" y="655"/>
              <a:ext cx="10196" cy="9489"/>
            </a:xfrm>
            <a:prstGeom prst="rect">
              <a:avLst/>
            </a:prstGeom>
          </p:spPr>
        </p:pic>
        <p:pic>
          <p:nvPicPr>
            <p:cNvPr id="3" name="图片 2" descr="微信图片_20240129134514"/>
            <p:cNvPicPr>
              <a:picLocks noChangeAspect="1"/>
            </p:cNvPicPr>
            <p:nvPr/>
          </p:nvPicPr>
          <p:blipFill>
            <a:blip r:embed="rId2">
              <a:alphaModFix amt="44000"/>
              <a:clrChange>
                <a:clrFrom>
                  <a:srgbClr val="FFFFFF">
                    <a:alpha val="100000"/>
                  </a:srgbClr>
                </a:clrFrom>
                <a:clrTo>
                  <a:srgbClr val="FFFFFF">
                    <a:alpha val="100000"/>
                    <a:alpha val="0"/>
                  </a:srgbClr>
                </a:clrTo>
              </a:clrChange>
            </a:blip>
            <a:srcRect l="18176" t="20185" r="25222" b="26546"/>
            <a:stretch>
              <a:fillRect/>
            </a:stretch>
          </p:blipFill>
          <p:spPr>
            <a:xfrm>
              <a:off x="7663" y="3413"/>
              <a:ext cx="3946" cy="3714"/>
            </a:xfrm>
            <a:prstGeom prst="rect">
              <a:avLst/>
            </a:prstGeom>
          </p:spPr>
        </p:pic>
      </p:grpSp>
      <p:pic>
        <p:nvPicPr>
          <p:cNvPr id="8" name="图片 7" descr="微信图片_20240129134527"/>
          <p:cNvPicPr>
            <a:picLocks noChangeAspect="1"/>
          </p:cNvPicPr>
          <p:nvPr/>
        </p:nvPicPr>
        <p:blipFill>
          <a:blip r:embed="rId1">
            <a:alphaModFix amt="10000"/>
            <a:clrChange>
              <a:clrFrom>
                <a:srgbClr val="FFFFFF">
                  <a:alpha val="100000"/>
                </a:srgbClr>
              </a:clrFrom>
              <a:clrTo>
                <a:srgbClr val="FFFFFF">
                  <a:alpha val="100000"/>
                  <a:alpha val="0"/>
                </a:srgbClr>
              </a:clrTo>
            </a:clrChange>
          </a:blip>
          <a:srcRect l="15314" t="16184" r="22185" b="21314"/>
          <a:stretch>
            <a:fillRect/>
          </a:stretch>
        </p:blipFill>
        <p:spPr>
          <a:xfrm rot="1380000">
            <a:off x="1166495" y="-1810385"/>
            <a:ext cx="9714230" cy="9998710"/>
          </a:xfrm>
          <a:prstGeom prst="rect">
            <a:avLst/>
          </a:prstGeom>
        </p:spPr>
      </p:pic>
      <p:sp>
        <p:nvSpPr>
          <p:cNvPr id="6" name="文本框 5"/>
          <p:cNvSpPr txBox="1"/>
          <p:nvPr/>
        </p:nvSpPr>
        <p:spPr>
          <a:xfrm>
            <a:off x="8980170" y="5248275"/>
            <a:ext cx="2578735" cy="829945"/>
          </a:xfrm>
          <a:prstGeom prst="rect">
            <a:avLst/>
          </a:prstGeom>
          <a:noFill/>
        </p:spPr>
        <p:txBody>
          <a:bodyPr wrap="square" rtlCol="0">
            <a:spAutoFit/>
          </a:bodyPr>
          <a:p>
            <a:r>
              <a:rPr lang="zh-CN" altLang="en-US" sz="2400">
                <a:solidFill>
                  <a:srgbClr val="7030A0"/>
                </a:solidFill>
                <a:latin typeface="华文行楷" panose="02010800040101010101" charset="-122"/>
                <a:ea typeface="华文行楷" panose="02010800040101010101" charset="-122"/>
                <a:cs typeface="华文行楷" panose="02010800040101010101" charset="-122"/>
              </a:rPr>
              <a:t>汇报人：杨佳忆</a:t>
            </a:r>
            <a:endParaRPr lang="en-US" altLang="zh-CN" sz="2400">
              <a:solidFill>
                <a:srgbClr val="7030A0"/>
              </a:solidFill>
              <a:latin typeface="华文行楷" panose="02010800040101010101" charset="-122"/>
              <a:ea typeface="华文行楷" panose="02010800040101010101" charset="-122"/>
              <a:cs typeface="华文行楷" panose="02010800040101010101" charset="-122"/>
            </a:endParaRPr>
          </a:p>
          <a:p>
            <a:r>
              <a:rPr lang="zh-CN" altLang="en-US" sz="2400">
                <a:solidFill>
                  <a:srgbClr val="7030A0"/>
                </a:solidFill>
                <a:latin typeface="华文行楷" panose="02010800040101010101" charset="-122"/>
                <a:ea typeface="华文行楷" panose="02010800040101010101" charset="-122"/>
                <a:cs typeface="华文行楷" panose="02010800040101010101" charset="-122"/>
              </a:rPr>
              <a:t>日期：</a:t>
            </a:r>
            <a:r>
              <a:rPr lang="en-US" altLang="zh-CN" sz="2400">
                <a:solidFill>
                  <a:srgbClr val="7030A0"/>
                </a:solidFill>
                <a:latin typeface="华文行楷" panose="02010800040101010101" charset="-122"/>
                <a:ea typeface="华文行楷" panose="02010800040101010101" charset="-122"/>
                <a:cs typeface="华文行楷" panose="02010800040101010101" charset="-122"/>
              </a:rPr>
              <a:t>2024.2.13</a:t>
            </a:r>
            <a:endParaRPr lang="en-US" altLang="zh-CN" sz="2400">
              <a:solidFill>
                <a:srgbClr val="7030A0"/>
              </a:solidFill>
              <a:latin typeface="华文行楷" panose="02010800040101010101" charset="-122"/>
              <a:ea typeface="华文行楷" panose="02010800040101010101" charset="-122"/>
              <a:cs typeface="华文行楷" panose="02010800040101010101" charset="-122"/>
            </a:endParaRPr>
          </a:p>
        </p:txBody>
      </p:sp>
      <p:pic>
        <p:nvPicPr>
          <p:cNvPr id="7" name="图片 6" descr="微信图片_20240202181306"/>
          <p:cNvPicPr>
            <a:picLocks noChangeAspect="1"/>
          </p:cNvPicPr>
          <p:nvPr>
            <p:custDataLst>
              <p:tags r:id="rId3"/>
            </p:custDataLst>
          </p:nvPr>
        </p:nvPicPr>
        <p:blipFill>
          <a:blip r:embed="rId4">
            <a:clrChange>
              <a:clrFrom>
                <a:srgbClr val="FFFFFF">
                  <a:alpha val="100000"/>
                </a:srgbClr>
              </a:clrFrom>
              <a:clrTo>
                <a:srgbClr val="FFFFFF">
                  <a:alpha val="100000"/>
                  <a:alpha val="0"/>
                </a:srgbClr>
              </a:clrTo>
            </a:clrChange>
          </a:blip>
          <a:srcRect l="15864" t="17469" r="23407" b="24111"/>
          <a:stretch>
            <a:fillRect/>
          </a:stretch>
        </p:blipFill>
        <p:spPr>
          <a:xfrm>
            <a:off x="7590155" y="4781550"/>
            <a:ext cx="1526540" cy="1468755"/>
          </a:xfrm>
          <a:prstGeom prst="rect">
            <a:avLst/>
          </a:prstGeom>
        </p:spPr>
      </p:pic>
      <p:sp>
        <p:nvSpPr>
          <p:cNvPr id="11" name="灯片编号占位符 5"/>
          <p:cNvSpPr>
            <a:spLocks noGrp="1"/>
          </p:cNvSpPr>
          <p:nvPr>
            <p:custDataLst>
              <p:tags r:id="rId5"/>
            </p:custDataLst>
          </p:nvPr>
        </p:nvSpPr>
        <p:spPr>
          <a:xfrm>
            <a:off x="9350375" y="643509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5CE74E-AB26-4998-AD42-012C4C1AD076}" type="slidenum">
              <a:rPr lang="zh-CN" altLang="en-US" sz="1800" b="1" smtClean="0">
                <a:solidFill>
                  <a:srgbClr val="610FA1"/>
                </a:solidFill>
                <a:latin typeface="华文行楷" panose="02010800040101010101" charset="-122"/>
                <a:ea typeface="华文行楷" panose="02010800040101010101" charset="-122"/>
              </a:rPr>
            </a:fld>
            <a:endParaRPr lang="zh-CN" altLang="en-US" sz="1800" b="1" smtClean="0">
              <a:solidFill>
                <a:srgbClr val="610FA1"/>
              </a:solidFill>
              <a:latin typeface="华文行楷" panose="02010800040101010101" charset="-122"/>
              <a:ea typeface="华文行楷" panose="020108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000" fill="hold">
                                          <p:stCondLst>
                                            <p:cond delay="0"/>
                                          </p:stCondLst>
                                        </p:cTn>
                                        <p:tgtEl>
                                          <p:spTgt spid="4"/>
                                        </p:tgtEl>
                                        <p:attrNameLst>
                                          <p:attrName>style.visibility</p:attrName>
                                        </p:attrNameLst>
                                      </p:cBhvr>
                                      <p:to>
                                        <p:strVal val="visible"/>
                                      </p:to>
                                    </p:set>
                                    <p:animEffect transition="in" filter="wheel(1)">
                                      <p:cBhvr>
                                        <p:cTn id="7" dur="10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 name="组合 7"/>
          <p:cNvGrpSpPr/>
          <p:nvPr/>
        </p:nvGrpSpPr>
        <p:grpSpPr>
          <a:xfrm>
            <a:off x="10114915" y="4831715"/>
            <a:ext cx="2310130" cy="2188210"/>
            <a:chOff x="15929" y="7609"/>
            <a:chExt cx="3638" cy="3446"/>
          </a:xfrm>
        </p:grpSpPr>
        <p:pic>
          <p:nvPicPr>
            <p:cNvPr id="2" name="图片 1" descr="微信图片_20240129134527"/>
            <p:cNvPicPr>
              <a:picLocks noChangeAspect="1"/>
            </p:cNvPicPr>
            <p:nvPr/>
          </p:nvPicPr>
          <p:blipFill>
            <a:blip r:embed="rId1">
              <a:alphaModFix amt="58000"/>
              <a:clrChange>
                <a:clrFrom>
                  <a:srgbClr val="FFFFFF">
                    <a:alpha val="100000"/>
                  </a:srgbClr>
                </a:clrFrom>
                <a:clrTo>
                  <a:srgbClr val="FFFFFF">
                    <a:alpha val="100000"/>
                    <a:alpha val="0"/>
                  </a:srgbClr>
                </a:clrTo>
              </a:clrChange>
            </a:blip>
            <a:srcRect l="15247" t="18606" r="20443" b="21547"/>
            <a:stretch>
              <a:fillRect/>
            </a:stretch>
          </p:blipFill>
          <p:spPr>
            <a:xfrm rot="840000">
              <a:off x="15929" y="7609"/>
              <a:ext cx="3638" cy="3447"/>
            </a:xfrm>
            <a:prstGeom prst="rect">
              <a:avLst/>
            </a:prstGeom>
          </p:spPr>
        </p:pic>
        <p:pic>
          <p:nvPicPr>
            <p:cNvPr id="3" name="图片 2" descr="微信图片_20240129134514"/>
            <p:cNvPicPr>
              <a:picLocks noChangeAspect="1"/>
            </p:cNvPicPr>
            <p:nvPr/>
          </p:nvPicPr>
          <p:blipFill>
            <a:blip r:embed="rId2">
              <a:alphaModFix amt="72000"/>
              <a:clrChange>
                <a:clrFrom>
                  <a:srgbClr val="FFFFFF">
                    <a:alpha val="100000"/>
                  </a:srgbClr>
                </a:clrFrom>
                <a:clrTo>
                  <a:srgbClr val="FFFFFF">
                    <a:alpha val="100000"/>
                    <a:alpha val="0"/>
                  </a:srgbClr>
                </a:clrTo>
              </a:clrChange>
            </a:blip>
            <a:srcRect l="18176" t="20185" r="25222" b="26546"/>
            <a:stretch>
              <a:fillRect/>
            </a:stretch>
          </p:blipFill>
          <p:spPr>
            <a:xfrm rot="480000">
              <a:off x="16660" y="8209"/>
              <a:ext cx="2246" cy="2152"/>
            </a:xfrm>
            <a:prstGeom prst="rect">
              <a:avLst/>
            </a:prstGeom>
          </p:spPr>
        </p:pic>
      </p:grpSp>
      <p:cxnSp>
        <p:nvCxnSpPr>
          <p:cNvPr id="4" name="直接连接符 3"/>
          <p:cNvCxnSpPr/>
          <p:nvPr/>
        </p:nvCxnSpPr>
        <p:spPr>
          <a:xfrm>
            <a:off x="94615" y="719455"/>
            <a:ext cx="12128500" cy="0"/>
          </a:xfrm>
          <a:prstGeom prst="line">
            <a:avLst/>
          </a:prstGeom>
          <a:ln w="63500">
            <a:solidFill>
              <a:srgbClr val="D9B7EF"/>
            </a:solidFill>
          </a:ln>
        </p:spPr>
        <p:style>
          <a:lnRef idx="1">
            <a:schemeClr val="accent1"/>
          </a:lnRef>
          <a:fillRef idx="0">
            <a:schemeClr val="accent1"/>
          </a:fillRef>
          <a:effectRef idx="0">
            <a:schemeClr val="accent1"/>
          </a:effectRef>
          <a:fontRef idx="minor">
            <a:schemeClr val="tx1"/>
          </a:fontRef>
        </p:style>
      </p:cxnSp>
      <p:pic>
        <p:nvPicPr>
          <p:cNvPr id="7" name="图片 6" descr="微信图片_20240129134514"/>
          <p:cNvPicPr>
            <a:picLocks noChangeAspect="1"/>
          </p:cNvPicPr>
          <p:nvPr/>
        </p:nvPicPr>
        <p:blipFill>
          <a:blip r:embed="rId2">
            <a:clrChange>
              <a:clrFrom>
                <a:srgbClr val="FFFFFF">
                  <a:alpha val="100000"/>
                </a:srgbClr>
              </a:clrFrom>
              <a:clrTo>
                <a:srgbClr val="FFFFFF">
                  <a:alpha val="100000"/>
                  <a:alpha val="0"/>
                </a:srgbClr>
              </a:clrTo>
            </a:clrChange>
          </a:blip>
          <a:srcRect l="18176" t="20185" r="25222" b="26546"/>
          <a:stretch>
            <a:fillRect/>
          </a:stretch>
        </p:blipFill>
        <p:spPr>
          <a:xfrm rot="21240000">
            <a:off x="-33655" y="-42545"/>
            <a:ext cx="886460" cy="849630"/>
          </a:xfrm>
          <a:prstGeom prst="rect">
            <a:avLst/>
          </a:prstGeom>
        </p:spPr>
      </p:pic>
      <p:sp>
        <p:nvSpPr>
          <p:cNvPr id="9" name="文本框 8"/>
          <p:cNvSpPr txBox="1"/>
          <p:nvPr/>
        </p:nvSpPr>
        <p:spPr>
          <a:xfrm>
            <a:off x="894715" y="90805"/>
            <a:ext cx="8455025" cy="583565"/>
          </a:xfrm>
          <a:prstGeom prst="rect">
            <a:avLst/>
          </a:prstGeom>
          <a:noFill/>
        </p:spPr>
        <p:txBody>
          <a:bodyPr wrap="square" rtlCol="0">
            <a:spAutoFit/>
          </a:bodyPr>
          <a:p>
            <a:r>
              <a:rPr lang="zh-CN" altLang="en-US" sz="3200">
                <a:solidFill>
                  <a:srgbClr val="7030A0"/>
                </a:solidFill>
                <a:latin typeface="华文宋体" panose="02010600040101010101" charset="-122"/>
                <a:ea typeface="华文宋体" panose="02010600040101010101" charset="-122"/>
              </a:rPr>
              <a:t>铁氧还蛋白与</a:t>
            </a:r>
            <a:r>
              <a:rPr lang="zh-CN" altLang="en-US" sz="3200">
                <a:solidFill>
                  <a:srgbClr val="7030A0"/>
                </a:solidFill>
                <a:latin typeface="华文宋体" panose="02010600040101010101" charset="-122"/>
                <a:ea typeface="华文宋体" panose="02010600040101010101" charset="-122"/>
              </a:rPr>
              <a:t>电子分叉</a:t>
            </a:r>
            <a:endParaRPr lang="zh-CN" altLang="en-US" sz="3200">
              <a:solidFill>
                <a:srgbClr val="7030A0"/>
              </a:solidFill>
              <a:latin typeface="华文宋体" panose="02010600040101010101" charset="-122"/>
              <a:ea typeface="华文宋体" panose="02010600040101010101" charset="-122"/>
            </a:endParaRPr>
          </a:p>
        </p:txBody>
      </p:sp>
      <p:sp>
        <p:nvSpPr>
          <p:cNvPr id="6" name="灯片编号占位符 5"/>
          <p:cNvSpPr>
            <a:spLocks noGrp="1"/>
          </p:cNvSpPr>
          <p:nvPr>
            <p:ph type="sldNum" sz="quarter" idx="12"/>
          </p:nvPr>
        </p:nvSpPr>
        <p:spPr>
          <a:xfrm>
            <a:off x="9350375" y="6435090"/>
            <a:ext cx="2743200" cy="365125"/>
          </a:xfrm>
        </p:spPr>
        <p:txBody>
          <a:bodyPr/>
          <a:p>
            <a:fld id="{565CE74E-AB26-4998-AD42-012C4C1AD076}" type="slidenum">
              <a:rPr lang="zh-CN" altLang="en-US" sz="1800" b="1" smtClean="0">
                <a:solidFill>
                  <a:srgbClr val="610FA1"/>
                </a:solidFill>
                <a:latin typeface="华文行楷" panose="02010800040101010101" charset="-122"/>
                <a:ea typeface="华文行楷" panose="02010800040101010101" charset="-122"/>
              </a:rPr>
            </a:fld>
            <a:endParaRPr lang="zh-CN" altLang="en-US" sz="1800" b="1" smtClean="0">
              <a:solidFill>
                <a:srgbClr val="610FA1"/>
              </a:solidFill>
              <a:latin typeface="华文行楷" panose="02010800040101010101" charset="-122"/>
              <a:ea typeface="华文行楷" panose="02010800040101010101" charset="-122"/>
            </a:endParaRPr>
          </a:p>
        </p:txBody>
      </p:sp>
      <p:sp>
        <p:nvSpPr>
          <p:cNvPr id="13" name="文本框 12"/>
          <p:cNvSpPr txBox="1"/>
          <p:nvPr/>
        </p:nvSpPr>
        <p:spPr>
          <a:xfrm>
            <a:off x="6775450" y="2162175"/>
            <a:ext cx="4782820" cy="2553335"/>
          </a:xfrm>
          <a:prstGeom prst="rect">
            <a:avLst/>
          </a:prstGeom>
          <a:noFill/>
        </p:spPr>
        <p:txBody>
          <a:bodyPr wrap="square" rtlCol="0">
            <a:spAutoFit/>
          </a:bodyPr>
          <a:p>
            <a:r>
              <a:rPr lang="zh-CN" altLang="en-US" sz="2000">
                <a:latin typeface="华文宋体" panose="02010600040101010101" charset="-122"/>
                <a:ea typeface="华文宋体" panose="02010600040101010101" charset="-122"/>
                <a:cs typeface="华文宋体" panose="02010600040101010101" charset="-122"/>
              </a:rPr>
              <a:t>铁氧还蛋白（ferredoxin，Fd）是一类含有铁硫簇的小分子蛋白质，广泛存在于自然界中，参与生物体内的呼吸、发酵、固氮、二氧化碳固定和制氢等生理过程。Fd对于严格厌氧的细菌尤为重要，是因为这类细菌的能量代谢高度依赖于低氧化还原电势的生物组分，而Fd能够利用铁硫中心灵活调节其氧还电势，适应低电势需求。</a:t>
            </a:r>
            <a:endParaRPr lang="zh-CN" altLang="en-US" sz="2000">
              <a:latin typeface="华文宋体" panose="02010600040101010101" charset="-122"/>
              <a:ea typeface="华文宋体" panose="02010600040101010101" charset="-122"/>
              <a:cs typeface="华文宋体" panose="02010600040101010101" charset="-122"/>
            </a:endParaRPr>
          </a:p>
        </p:txBody>
      </p:sp>
      <p:pic>
        <p:nvPicPr>
          <p:cNvPr id="14" name="图片 13" descr="2"/>
          <p:cNvPicPr>
            <a:picLocks noChangeAspect="1"/>
          </p:cNvPicPr>
          <p:nvPr/>
        </p:nvPicPr>
        <p:blipFill>
          <a:blip r:embed="rId3">
            <a:clrChange>
              <a:clrFrom>
                <a:srgbClr val="FFFFFD">
                  <a:alpha val="100000"/>
                </a:srgbClr>
              </a:clrFrom>
              <a:clrTo>
                <a:srgbClr val="FFFFFD">
                  <a:alpha val="100000"/>
                  <a:alpha val="0"/>
                </a:srgbClr>
              </a:clrTo>
            </a:clrChange>
          </a:blip>
          <a:stretch>
            <a:fillRect/>
          </a:stretch>
        </p:blipFill>
        <p:spPr>
          <a:xfrm>
            <a:off x="491490" y="3512820"/>
            <a:ext cx="6283960" cy="2598420"/>
          </a:xfrm>
          <a:prstGeom prst="rect">
            <a:avLst/>
          </a:prstGeom>
        </p:spPr>
      </p:pic>
      <p:pic>
        <p:nvPicPr>
          <p:cNvPr id="15" name="图片 14" descr="3"/>
          <p:cNvPicPr>
            <a:picLocks noChangeAspect="1"/>
          </p:cNvPicPr>
          <p:nvPr/>
        </p:nvPicPr>
        <p:blipFill>
          <a:blip r:embed="rId4">
            <a:clrChange>
              <a:clrFrom>
                <a:srgbClr val="FFFFFF">
                  <a:alpha val="100000"/>
                </a:srgbClr>
              </a:clrFrom>
              <a:clrTo>
                <a:srgbClr val="FFFFFF">
                  <a:alpha val="100000"/>
                  <a:alpha val="0"/>
                </a:srgbClr>
              </a:clrTo>
            </a:clrChange>
          </a:blip>
          <a:srcRect t="3305"/>
          <a:stretch>
            <a:fillRect/>
          </a:stretch>
        </p:blipFill>
        <p:spPr>
          <a:xfrm>
            <a:off x="94615" y="1363345"/>
            <a:ext cx="6733540" cy="15049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 name="组合 7"/>
          <p:cNvGrpSpPr/>
          <p:nvPr/>
        </p:nvGrpSpPr>
        <p:grpSpPr>
          <a:xfrm>
            <a:off x="10114915" y="4831715"/>
            <a:ext cx="2310130" cy="2188210"/>
            <a:chOff x="15929" y="7609"/>
            <a:chExt cx="3638" cy="3446"/>
          </a:xfrm>
        </p:grpSpPr>
        <p:pic>
          <p:nvPicPr>
            <p:cNvPr id="2" name="图片 1" descr="微信图片_20240129134527"/>
            <p:cNvPicPr>
              <a:picLocks noChangeAspect="1"/>
            </p:cNvPicPr>
            <p:nvPr/>
          </p:nvPicPr>
          <p:blipFill>
            <a:blip r:embed="rId1">
              <a:alphaModFix amt="58000"/>
              <a:clrChange>
                <a:clrFrom>
                  <a:srgbClr val="FFFFFF">
                    <a:alpha val="100000"/>
                  </a:srgbClr>
                </a:clrFrom>
                <a:clrTo>
                  <a:srgbClr val="FFFFFF">
                    <a:alpha val="100000"/>
                    <a:alpha val="0"/>
                  </a:srgbClr>
                </a:clrTo>
              </a:clrChange>
            </a:blip>
            <a:srcRect l="15247" t="18606" r="20443" b="21547"/>
            <a:stretch>
              <a:fillRect/>
            </a:stretch>
          </p:blipFill>
          <p:spPr>
            <a:xfrm rot="840000">
              <a:off x="15929" y="7609"/>
              <a:ext cx="3638" cy="3447"/>
            </a:xfrm>
            <a:prstGeom prst="rect">
              <a:avLst/>
            </a:prstGeom>
          </p:spPr>
        </p:pic>
        <p:pic>
          <p:nvPicPr>
            <p:cNvPr id="3" name="图片 2" descr="微信图片_20240129134514"/>
            <p:cNvPicPr>
              <a:picLocks noChangeAspect="1"/>
            </p:cNvPicPr>
            <p:nvPr/>
          </p:nvPicPr>
          <p:blipFill>
            <a:blip r:embed="rId2">
              <a:alphaModFix amt="72000"/>
              <a:clrChange>
                <a:clrFrom>
                  <a:srgbClr val="FFFFFF">
                    <a:alpha val="100000"/>
                  </a:srgbClr>
                </a:clrFrom>
                <a:clrTo>
                  <a:srgbClr val="FFFFFF">
                    <a:alpha val="100000"/>
                    <a:alpha val="0"/>
                  </a:srgbClr>
                </a:clrTo>
              </a:clrChange>
            </a:blip>
            <a:srcRect l="18176" t="20185" r="25222" b="26546"/>
            <a:stretch>
              <a:fillRect/>
            </a:stretch>
          </p:blipFill>
          <p:spPr>
            <a:xfrm rot="480000">
              <a:off x="16660" y="8209"/>
              <a:ext cx="2246" cy="2152"/>
            </a:xfrm>
            <a:prstGeom prst="rect">
              <a:avLst/>
            </a:prstGeom>
          </p:spPr>
        </p:pic>
      </p:grpSp>
      <p:cxnSp>
        <p:nvCxnSpPr>
          <p:cNvPr id="4" name="直接连接符 3"/>
          <p:cNvCxnSpPr/>
          <p:nvPr/>
        </p:nvCxnSpPr>
        <p:spPr>
          <a:xfrm>
            <a:off x="94615" y="719455"/>
            <a:ext cx="12128500" cy="0"/>
          </a:xfrm>
          <a:prstGeom prst="line">
            <a:avLst/>
          </a:prstGeom>
          <a:ln w="63500">
            <a:solidFill>
              <a:srgbClr val="D9B7EF"/>
            </a:solidFill>
          </a:ln>
        </p:spPr>
        <p:style>
          <a:lnRef idx="1">
            <a:schemeClr val="accent1"/>
          </a:lnRef>
          <a:fillRef idx="0">
            <a:schemeClr val="accent1"/>
          </a:fillRef>
          <a:effectRef idx="0">
            <a:schemeClr val="accent1"/>
          </a:effectRef>
          <a:fontRef idx="minor">
            <a:schemeClr val="tx1"/>
          </a:fontRef>
        </p:style>
      </p:cxnSp>
      <p:pic>
        <p:nvPicPr>
          <p:cNvPr id="7" name="图片 6" descr="微信图片_20240129134514"/>
          <p:cNvPicPr>
            <a:picLocks noChangeAspect="1"/>
          </p:cNvPicPr>
          <p:nvPr/>
        </p:nvPicPr>
        <p:blipFill>
          <a:blip r:embed="rId2">
            <a:clrChange>
              <a:clrFrom>
                <a:srgbClr val="FFFFFF">
                  <a:alpha val="100000"/>
                </a:srgbClr>
              </a:clrFrom>
              <a:clrTo>
                <a:srgbClr val="FFFFFF">
                  <a:alpha val="100000"/>
                  <a:alpha val="0"/>
                </a:srgbClr>
              </a:clrTo>
            </a:clrChange>
          </a:blip>
          <a:srcRect l="18176" t="20185" r="25222" b="26546"/>
          <a:stretch>
            <a:fillRect/>
          </a:stretch>
        </p:blipFill>
        <p:spPr>
          <a:xfrm rot="21240000">
            <a:off x="-33655" y="-42545"/>
            <a:ext cx="886460" cy="849630"/>
          </a:xfrm>
          <a:prstGeom prst="rect">
            <a:avLst/>
          </a:prstGeom>
        </p:spPr>
      </p:pic>
      <p:sp>
        <p:nvSpPr>
          <p:cNvPr id="9" name="文本框 8"/>
          <p:cNvSpPr txBox="1"/>
          <p:nvPr/>
        </p:nvSpPr>
        <p:spPr>
          <a:xfrm>
            <a:off x="894715" y="90805"/>
            <a:ext cx="8455025" cy="583565"/>
          </a:xfrm>
          <a:prstGeom prst="rect">
            <a:avLst/>
          </a:prstGeom>
          <a:noFill/>
        </p:spPr>
        <p:txBody>
          <a:bodyPr wrap="square" rtlCol="0">
            <a:spAutoFit/>
          </a:bodyPr>
          <a:p>
            <a:r>
              <a:rPr lang="zh-CN" altLang="en-US" sz="3200">
                <a:solidFill>
                  <a:srgbClr val="7030A0"/>
                </a:solidFill>
                <a:latin typeface="华文宋体" panose="02010600040101010101" charset="-122"/>
                <a:ea typeface="华文宋体" panose="02010600040101010101" charset="-122"/>
              </a:rPr>
              <a:t>铁氧还蛋白与</a:t>
            </a:r>
            <a:r>
              <a:rPr lang="zh-CN" altLang="en-US" sz="3200">
                <a:solidFill>
                  <a:srgbClr val="7030A0"/>
                </a:solidFill>
                <a:latin typeface="华文宋体" panose="02010600040101010101" charset="-122"/>
                <a:ea typeface="华文宋体" panose="02010600040101010101" charset="-122"/>
              </a:rPr>
              <a:t>电子分叉</a:t>
            </a:r>
            <a:endParaRPr lang="zh-CN" altLang="en-US" sz="3200">
              <a:solidFill>
                <a:srgbClr val="7030A0"/>
              </a:solidFill>
              <a:latin typeface="华文宋体" panose="02010600040101010101" charset="-122"/>
              <a:ea typeface="华文宋体" panose="02010600040101010101" charset="-122"/>
            </a:endParaRPr>
          </a:p>
        </p:txBody>
      </p:sp>
      <p:sp>
        <p:nvSpPr>
          <p:cNvPr id="6" name="灯片编号占位符 5"/>
          <p:cNvSpPr>
            <a:spLocks noGrp="1"/>
          </p:cNvSpPr>
          <p:nvPr>
            <p:ph type="sldNum" sz="quarter" idx="12"/>
          </p:nvPr>
        </p:nvSpPr>
        <p:spPr>
          <a:xfrm>
            <a:off x="9350375" y="6435090"/>
            <a:ext cx="2743200" cy="365125"/>
          </a:xfrm>
        </p:spPr>
        <p:txBody>
          <a:bodyPr/>
          <a:p>
            <a:fld id="{565CE74E-AB26-4998-AD42-012C4C1AD076}" type="slidenum">
              <a:rPr lang="zh-CN" altLang="en-US" sz="1800" b="1" smtClean="0">
                <a:solidFill>
                  <a:srgbClr val="610FA1"/>
                </a:solidFill>
                <a:latin typeface="华文行楷" panose="02010800040101010101" charset="-122"/>
                <a:ea typeface="华文行楷" panose="02010800040101010101" charset="-122"/>
              </a:rPr>
            </a:fld>
            <a:endParaRPr lang="zh-CN" altLang="en-US" sz="1800" b="1" smtClean="0">
              <a:solidFill>
                <a:srgbClr val="610FA1"/>
              </a:solidFill>
              <a:latin typeface="华文行楷" panose="02010800040101010101" charset="-122"/>
              <a:ea typeface="华文行楷" panose="02010800040101010101" charset="-122"/>
            </a:endParaRPr>
          </a:p>
        </p:txBody>
      </p:sp>
      <p:pic>
        <p:nvPicPr>
          <p:cNvPr id="12" name="图片 11" descr="1"/>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177165" y="1205865"/>
            <a:ext cx="6796405" cy="3048635"/>
          </a:xfrm>
          <a:prstGeom prst="rect">
            <a:avLst/>
          </a:prstGeom>
        </p:spPr>
      </p:pic>
      <p:sp>
        <p:nvSpPr>
          <p:cNvPr id="13" name="文本框 12"/>
          <p:cNvSpPr txBox="1"/>
          <p:nvPr/>
        </p:nvSpPr>
        <p:spPr>
          <a:xfrm>
            <a:off x="5965190" y="1316355"/>
            <a:ext cx="5853430" cy="4707890"/>
          </a:xfrm>
          <a:prstGeom prst="rect">
            <a:avLst/>
          </a:prstGeom>
          <a:noFill/>
        </p:spPr>
        <p:txBody>
          <a:bodyPr wrap="square" rtlCol="0">
            <a:spAutoFit/>
          </a:bodyPr>
          <a:p>
            <a:r>
              <a:rPr lang="en-US" altLang="zh-CN" sz="2000">
                <a:latin typeface="华文宋体" panose="02010600040101010101" charset="-122"/>
                <a:ea typeface="华文宋体" panose="02010600040101010101" charset="-122"/>
                <a:cs typeface="华文宋体" panose="02010600040101010101" charset="-122"/>
              </a:rPr>
              <a:t>  </a:t>
            </a:r>
            <a:r>
              <a:rPr lang="zh-CN" altLang="en-US" sz="2000">
                <a:latin typeface="华文宋体" panose="02010600040101010101" charset="-122"/>
                <a:ea typeface="华文宋体" panose="02010600040101010101" charset="-122"/>
                <a:cs typeface="华文宋体" panose="02010600040101010101" charset="-122"/>
              </a:rPr>
              <a:t>电子分岔其本质就是在一个酶复合体内，耦合了一个放能的反应，来驱动原本热力学上无法发生的耗能反应。之所以称之为电子分岔，是因为它确实将一对电子岔开了，一个电子走向了能量更低的状态来驱动了另一个电子走向能量更高的状态（还原态的铁氧还蛋白）。举个例子：H+/H2这一电对在胞内的氧化还原电势大约是在-414mV，注意我们前面提到过铁氧还蛋白氧化态/还原态这一电对的氧化还原电势是在-500mV，这也就意味着用氢气去还原氧化态的铁氧还蛋白这一反应本身是不会自发进行的。但电子分岔就可以通过耦合一个放能的反应（氢气的一个电子走向电势更高的状态，比如还原NAD+生成NADH，这一电对的氧还电势在-320mV）来驱动另一个电子流向铁氧还蛋白这一原本不自发的过程。</a:t>
            </a:r>
            <a:endParaRPr lang="zh-CN" altLang="en-US" sz="2000">
              <a:latin typeface="华文宋体" panose="02010600040101010101" charset="-122"/>
              <a:ea typeface="华文宋体" panose="02010600040101010101" charset="-122"/>
              <a:cs typeface="华文宋体" panose="02010600040101010101" charset="-122"/>
            </a:endParaRPr>
          </a:p>
        </p:txBody>
      </p:sp>
      <p:sp>
        <p:nvSpPr>
          <p:cNvPr id="5" name="文本框 4"/>
          <p:cNvSpPr txBox="1"/>
          <p:nvPr/>
        </p:nvSpPr>
        <p:spPr>
          <a:xfrm>
            <a:off x="2126615" y="4408170"/>
            <a:ext cx="2633345" cy="368300"/>
          </a:xfrm>
          <a:prstGeom prst="rect">
            <a:avLst/>
          </a:prstGeom>
          <a:noFill/>
        </p:spPr>
        <p:txBody>
          <a:bodyPr wrap="square" rtlCol="0">
            <a:spAutoFit/>
          </a:bodyPr>
          <a:p>
            <a:r>
              <a:rPr lang="zh-CN" altLang="en-US"/>
              <a:t>doi: 10.1039/c9cc05611d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 name="组合 7"/>
          <p:cNvGrpSpPr/>
          <p:nvPr/>
        </p:nvGrpSpPr>
        <p:grpSpPr>
          <a:xfrm>
            <a:off x="10114915" y="4831715"/>
            <a:ext cx="2310130" cy="2188210"/>
            <a:chOff x="15929" y="7609"/>
            <a:chExt cx="3638" cy="3446"/>
          </a:xfrm>
        </p:grpSpPr>
        <p:pic>
          <p:nvPicPr>
            <p:cNvPr id="2" name="图片 1" descr="微信图片_20240129134527"/>
            <p:cNvPicPr>
              <a:picLocks noChangeAspect="1"/>
            </p:cNvPicPr>
            <p:nvPr/>
          </p:nvPicPr>
          <p:blipFill>
            <a:blip r:embed="rId1">
              <a:alphaModFix amt="58000"/>
              <a:clrChange>
                <a:clrFrom>
                  <a:srgbClr val="FFFFFF">
                    <a:alpha val="100000"/>
                  </a:srgbClr>
                </a:clrFrom>
                <a:clrTo>
                  <a:srgbClr val="FFFFFF">
                    <a:alpha val="100000"/>
                    <a:alpha val="0"/>
                  </a:srgbClr>
                </a:clrTo>
              </a:clrChange>
            </a:blip>
            <a:srcRect l="15247" t="18606" r="20443" b="21547"/>
            <a:stretch>
              <a:fillRect/>
            </a:stretch>
          </p:blipFill>
          <p:spPr>
            <a:xfrm rot="840000">
              <a:off x="15929" y="7609"/>
              <a:ext cx="3638" cy="3447"/>
            </a:xfrm>
            <a:prstGeom prst="rect">
              <a:avLst/>
            </a:prstGeom>
          </p:spPr>
        </p:pic>
        <p:pic>
          <p:nvPicPr>
            <p:cNvPr id="3" name="图片 2" descr="微信图片_20240129134514"/>
            <p:cNvPicPr>
              <a:picLocks noChangeAspect="1"/>
            </p:cNvPicPr>
            <p:nvPr/>
          </p:nvPicPr>
          <p:blipFill>
            <a:blip r:embed="rId2">
              <a:alphaModFix amt="72000"/>
              <a:clrChange>
                <a:clrFrom>
                  <a:srgbClr val="FFFFFF">
                    <a:alpha val="100000"/>
                  </a:srgbClr>
                </a:clrFrom>
                <a:clrTo>
                  <a:srgbClr val="FFFFFF">
                    <a:alpha val="100000"/>
                    <a:alpha val="0"/>
                  </a:srgbClr>
                </a:clrTo>
              </a:clrChange>
            </a:blip>
            <a:srcRect l="18176" t="20185" r="25222" b="26546"/>
            <a:stretch>
              <a:fillRect/>
            </a:stretch>
          </p:blipFill>
          <p:spPr>
            <a:xfrm rot="480000">
              <a:off x="16660" y="8209"/>
              <a:ext cx="2246" cy="2152"/>
            </a:xfrm>
            <a:prstGeom prst="rect">
              <a:avLst/>
            </a:prstGeom>
          </p:spPr>
        </p:pic>
      </p:grpSp>
      <p:cxnSp>
        <p:nvCxnSpPr>
          <p:cNvPr id="4" name="直接连接符 3"/>
          <p:cNvCxnSpPr/>
          <p:nvPr/>
        </p:nvCxnSpPr>
        <p:spPr>
          <a:xfrm>
            <a:off x="94615" y="719455"/>
            <a:ext cx="12128500" cy="0"/>
          </a:xfrm>
          <a:prstGeom prst="line">
            <a:avLst/>
          </a:prstGeom>
          <a:ln w="63500">
            <a:solidFill>
              <a:srgbClr val="D9B7EF"/>
            </a:solidFill>
          </a:ln>
        </p:spPr>
        <p:style>
          <a:lnRef idx="1">
            <a:schemeClr val="accent1"/>
          </a:lnRef>
          <a:fillRef idx="0">
            <a:schemeClr val="accent1"/>
          </a:fillRef>
          <a:effectRef idx="0">
            <a:schemeClr val="accent1"/>
          </a:effectRef>
          <a:fontRef idx="minor">
            <a:schemeClr val="tx1"/>
          </a:fontRef>
        </p:style>
      </p:cxnSp>
      <p:pic>
        <p:nvPicPr>
          <p:cNvPr id="7" name="图片 6" descr="微信图片_20240129134514"/>
          <p:cNvPicPr>
            <a:picLocks noChangeAspect="1"/>
          </p:cNvPicPr>
          <p:nvPr/>
        </p:nvPicPr>
        <p:blipFill>
          <a:blip r:embed="rId2">
            <a:clrChange>
              <a:clrFrom>
                <a:srgbClr val="FFFFFF">
                  <a:alpha val="100000"/>
                </a:srgbClr>
              </a:clrFrom>
              <a:clrTo>
                <a:srgbClr val="FFFFFF">
                  <a:alpha val="100000"/>
                  <a:alpha val="0"/>
                </a:srgbClr>
              </a:clrTo>
            </a:clrChange>
          </a:blip>
          <a:srcRect l="18176" t="20185" r="25222" b="26546"/>
          <a:stretch>
            <a:fillRect/>
          </a:stretch>
        </p:blipFill>
        <p:spPr>
          <a:xfrm rot="21240000">
            <a:off x="-33655" y="-42545"/>
            <a:ext cx="886460" cy="849630"/>
          </a:xfrm>
          <a:prstGeom prst="rect">
            <a:avLst/>
          </a:prstGeom>
        </p:spPr>
      </p:pic>
      <p:sp>
        <p:nvSpPr>
          <p:cNvPr id="9" name="文本框 8"/>
          <p:cNvSpPr txBox="1"/>
          <p:nvPr/>
        </p:nvSpPr>
        <p:spPr>
          <a:xfrm>
            <a:off x="894715" y="90805"/>
            <a:ext cx="8455025" cy="583565"/>
          </a:xfrm>
          <a:prstGeom prst="rect">
            <a:avLst/>
          </a:prstGeom>
          <a:noFill/>
        </p:spPr>
        <p:txBody>
          <a:bodyPr wrap="square" rtlCol="0">
            <a:spAutoFit/>
          </a:bodyPr>
          <a:p>
            <a:r>
              <a:rPr lang="zh-CN" altLang="en-US" sz="3200">
                <a:solidFill>
                  <a:srgbClr val="7030A0"/>
                </a:solidFill>
                <a:latin typeface="华文宋体" panose="02010600040101010101" charset="-122"/>
                <a:ea typeface="华文宋体" panose="02010600040101010101" charset="-122"/>
              </a:rPr>
              <a:t>铁氧还蛋白与</a:t>
            </a:r>
            <a:r>
              <a:rPr lang="zh-CN" altLang="en-US" sz="3200">
                <a:solidFill>
                  <a:srgbClr val="7030A0"/>
                </a:solidFill>
                <a:latin typeface="华文宋体" panose="02010600040101010101" charset="-122"/>
                <a:ea typeface="华文宋体" panose="02010600040101010101" charset="-122"/>
              </a:rPr>
              <a:t>电子分叉</a:t>
            </a:r>
            <a:endParaRPr lang="zh-CN" altLang="en-US" sz="3200">
              <a:solidFill>
                <a:srgbClr val="7030A0"/>
              </a:solidFill>
              <a:latin typeface="华文宋体" panose="02010600040101010101" charset="-122"/>
              <a:ea typeface="华文宋体" panose="02010600040101010101" charset="-122"/>
            </a:endParaRPr>
          </a:p>
        </p:txBody>
      </p:sp>
      <p:sp>
        <p:nvSpPr>
          <p:cNvPr id="6" name="灯片编号占位符 5"/>
          <p:cNvSpPr>
            <a:spLocks noGrp="1"/>
          </p:cNvSpPr>
          <p:nvPr>
            <p:ph type="sldNum" sz="quarter" idx="12"/>
          </p:nvPr>
        </p:nvSpPr>
        <p:spPr>
          <a:xfrm>
            <a:off x="9350375" y="6435090"/>
            <a:ext cx="2743200" cy="365125"/>
          </a:xfrm>
        </p:spPr>
        <p:txBody>
          <a:bodyPr/>
          <a:p>
            <a:fld id="{565CE74E-AB26-4998-AD42-012C4C1AD076}" type="slidenum">
              <a:rPr lang="zh-CN" altLang="en-US" sz="1800" b="1" smtClean="0">
                <a:solidFill>
                  <a:srgbClr val="610FA1"/>
                </a:solidFill>
                <a:latin typeface="华文行楷" panose="02010800040101010101" charset="-122"/>
                <a:ea typeface="华文行楷" panose="02010800040101010101" charset="-122"/>
              </a:rPr>
            </a:fld>
            <a:endParaRPr lang="zh-CN" altLang="en-US" sz="1800" b="1" smtClean="0">
              <a:solidFill>
                <a:srgbClr val="610FA1"/>
              </a:solidFill>
              <a:latin typeface="华文行楷" panose="02010800040101010101" charset="-122"/>
              <a:ea typeface="华文行楷" panose="02010800040101010101" charset="-122"/>
            </a:endParaRPr>
          </a:p>
        </p:txBody>
      </p:sp>
      <p:sp>
        <p:nvSpPr>
          <p:cNvPr id="5" name="文本框 4"/>
          <p:cNvSpPr txBox="1"/>
          <p:nvPr/>
        </p:nvSpPr>
        <p:spPr>
          <a:xfrm>
            <a:off x="2110105" y="1965325"/>
            <a:ext cx="7867015" cy="1198880"/>
          </a:xfrm>
          <a:prstGeom prst="rect">
            <a:avLst/>
          </a:prstGeom>
          <a:noFill/>
        </p:spPr>
        <p:txBody>
          <a:bodyPr wrap="square" rtlCol="0">
            <a:spAutoFit/>
          </a:bodyPr>
          <a:p>
            <a:r>
              <a:rPr lang="en-US" altLang="zh-CN" sz="2400">
                <a:latin typeface="华文宋体" panose="02010600040101010101" charset="-122"/>
                <a:ea typeface="华文宋体" panose="02010600040101010101" charset="-122"/>
                <a:cs typeface="华文宋体" panose="02010600040101010101" charset="-122"/>
              </a:rPr>
              <a:t>1.</a:t>
            </a:r>
            <a:r>
              <a:rPr lang="zh-CN" altLang="en-US" sz="2400">
                <a:latin typeface="华文宋体" panose="02010600040101010101" charset="-122"/>
                <a:ea typeface="华文宋体" panose="02010600040101010101" charset="-122"/>
                <a:cs typeface="华文宋体" panose="02010600040101010101" charset="-122"/>
              </a:rPr>
              <a:t>简化代谢途径便于调控</a:t>
            </a:r>
            <a:endParaRPr lang="zh-CN" altLang="en-US" sz="2400">
              <a:latin typeface="华文宋体" panose="02010600040101010101" charset="-122"/>
              <a:ea typeface="华文宋体" panose="02010600040101010101" charset="-122"/>
              <a:cs typeface="华文宋体" panose="02010600040101010101" charset="-122"/>
            </a:endParaRPr>
          </a:p>
          <a:p>
            <a:r>
              <a:rPr lang="en-US" altLang="zh-CN" sz="2400">
                <a:latin typeface="华文宋体" panose="02010600040101010101" charset="-122"/>
                <a:ea typeface="华文宋体" panose="02010600040101010101" charset="-122"/>
                <a:cs typeface="华文宋体" panose="02010600040101010101" charset="-122"/>
              </a:rPr>
              <a:t>2.</a:t>
            </a:r>
            <a:r>
              <a:rPr lang="zh-CN" altLang="en-US" sz="2400">
                <a:latin typeface="华文宋体" panose="02010600040101010101" charset="-122"/>
                <a:ea typeface="华文宋体" panose="02010600040101010101" charset="-122"/>
                <a:cs typeface="华文宋体" panose="02010600040101010101" charset="-122"/>
              </a:rPr>
              <a:t>上游光催化，下游合成高附加值产物（或者作为蛋白支架的一部分）</a:t>
            </a:r>
            <a:endParaRPr lang="en-US" altLang="zh-CN" sz="2400">
              <a:latin typeface="华文宋体" panose="02010600040101010101" charset="-122"/>
              <a:ea typeface="华文宋体" panose="02010600040101010101" charset="-122"/>
              <a:cs typeface="华文宋体"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 name="组合 7"/>
          <p:cNvGrpSpPr/>
          <p:nvPr/>
        </p:nvGrpSpPr>
        <p:grpSpPr>
          <a:xfrm>
            <a:off x="10114915" y="4831715"/>
            <a:ext cx="2310130" cy="2188210"/>
            <a:chOff x="15929" y="7609"/>
            <a:chExt cx="3638" cy="3446"/>
          </a:xfrm>
        </p:grpSpPr>
        <p:pic>
          <p:nvPicPr>
            <p:cNvPr id="2" name="图片 1" descr="微信图片_20240129134527"/>
            <p:cNvPicPr>
              <a:picLocks noChangeAspect="1"/>
            </p:cNvPicPr>
            <p:nvPr/>
          </p:nvPicPr>
          <p:blipFill>
            <a:blip r:embed="rId1">
              <a:alphaModFix amt="58000"/>
              <a:clrChange>
                <a:clrFrom>
                  <a:srgbClr val="FFFFFF">
                    <a:alpha val="100000"/>
                  </a:srgbClr>
                </a:clrFrom>
                <a:clrTo>
                  <a:srgbClr val="FFFFFF">
                    <a:alpha val="100000"/>
                    <a:alpha val="0"/>
                  </a:srgbClr>
                </a:clrTo>
              </a:clrChange>
            </a:blip>
            <a:srcRect l="15247" t="18606" r="20443" b="21547"/>
            <a:stretch>
              <a:fillRect/>
            </a:stretch>
          </p:blipFill>
          <p:spPr>
            <a:xfrm rot="840000">
              <a:off x="15929" y="7609"/>
              <a:ext cx="3638" cy="3447"/>
            </a:xfrm>
            <a:prstGeom prst="rect">
              <a:avLst/>
            </a:prstGeom>
          </p:spPr>
        </p:pic>
        <p:pic>
          <p:nvPicPr>
            <p:cNvPr id="3" name="图片 2" descr="微信图片_20240129134514"/>
            <p:cNvPicPr>
              <a:picLocks noChangeAspect="1"/>
            </p:cNvPicPr>
            <p:nvPr/>
          </p:nvPicPr>
          <p:blipFill>
            <a:blip r:embed="rId2">
              <a:alphaModFix amt="72000"/>
              <a:clrChange>
                <a:clrFrom>
                  <a:srgbClr val="FFFFFF">
                    <a:alpha val="100000"/>
                  </a:srgbClr>
                </a:clrFrom>
                <a:clrTo>
                  <a:srgbClr val="FFFFFF">
                    <a:alpha val="100000"/>
                    <a:alpha val="0"/>
                  </a:srgbClr>
                </a:clrTo>
              </a:clrChange>
            </a:blip>
            <a:srcRect l="18176" t="20185" r="25222" b="26546"/>
            <a:stretch>
              <a:fillRect/>
            </a:stretch>
          </p:blipFill>
          <p:spPr>
            <a:xfrm rot="480000">
              <a:off x="16660" y="8209"/>
              <a:ext cx="2246" cy="2152"/>
            </a:xfrm>
            <a:prstGeom prst="rect">
              <a:avLst/>
            </a:prstGeom>
          </p:spPr>
        </p:pic>
      </p:grpSp>
      <p:cxnSp>
        <p:nvCxnSpPr>
          <p:cNvPr id="4" name="直接连接符 3"/>
          <p:cNvCxnSpPr/>
          <p:nvPr/>
        </p:nvCxnSpPr>
        <p:spPr>
          <a:xfrm>
            <a:off x="94615" y="719455"/>
            <a:ext cx="12128500" cy="0"/>
          </a:xfrm>
          <a:prstGeom prst="line">
            <a:avLst/>
          </a:prstGeom>
          <a:ln w="63500">
            <a:solidFill>
              <a:srgbClr val="D9B7EF"/>
            </a:solidFill>
          </a:ln>
        </p:spPr>
        <p:style>
          <a:lnRef idx="1">
            <a:schemeClr val="accent1"/>
          </a:lnRef>
          <a:fillRef idx="0">
            <a:schemeClr val="accent1"/>
          </a:fillRef>
          <a:effectRef idx="0">
            <a:schemeClr val="accent1"/>
          </a:effectRef>
          <a:fontRef idx="minor">
            <a:schemeClr val="tx1"/>
          </a:fontRef>
        </p:style>
      </p:cxnSp>
      <p:pic>
        <p:nvPicPr>
          <p:cNvPr id="7" name="图片 6" descr="微信图片_20240129134514"/>
          <p:cNvPicPr>
            <a:picLocks noChangeAspect="1"/>
          </p:cNvPicPr>
          <p:nvPr/>
        </p:nvPicPr>
        <p:blipFill>
          <a:blip r:embed="rId2">
            <a:clrChange>
              <a:clrFrom>
                <a:srgbClr val="FFFFFF">
                  <a:alpha val="100000"/>
                </a:srgbClr>
              </a:clrFrom>
              <a:clrTo>
                <a:srgbClr val="FFFFFF">
                  <a:alpha val="100000"/>
                  <a:alpha val="0"/>
                </a:srgbClr>
              </a:clrTo>
            </a:clrChange>
          </a:blip>
          <a:srcRect l="18176" t="20185" r="25222" b="26546"/>
          <a:stretch>
            <a:fillRect/>
          </a:stretch>
        </p:blipFill>
        <p:spPr>
          <a:xfrm rot="21240000">
            <a:off x="-33655" y="-42545"/>
            <a:ext cx="886460" cy="849630"/>
          </a:xfrm>
          <a:prstGeom prst="rect">
            <a:avLst/>
          </a:prstGeom>
        </p:spPr>
      </p:pic>
      <p:sp>
        <p:nvSpPr>
          <p:cNvPr id="9" name="文本框 8"/>
          <p:cNvSpPr txBox="1"/>
          <p:nvPr/>
        </p:nvSpPr>
        <p:spPr>
          <a:xfrm>
            <a:off x="894715" y="90805"/>
            <a:ext cx="8455025" cy="583565"/>
          </a:xfrm>
          <a:prstGeom prst="rect">
            <a:avLst/>
          </a:prstGeom>
          <a:noFill/>
        </p:spPr>
        <p:txBody>
          <a:bodyPr wrap="square" rtlCol="0">
            <a:spAutoFit/>
          </a:bodyPr>
          <a:p>
            <a:r>
              <a:rPr lang="zh-CN" altLang="en-US" sz="3200">
                <a:solidFill>
                  <a:srgbClr val="7030A0"/>
                </a:solidFill>
                <a:latin typeface="华文宋体" panose="02010600040101010101" charset="-122"/>
                <a:ea typeface="华文宋体" panose="02010600040101010101" charset="-122"/>
              </a:rPr>
              <a:t>胞外呼吸</a:t>
            </a:r>
            <a:endParaRPr lang="zh-CN" altLang="en-US" sz="3200">
              <a:solidFill>
                <a:srgbClr val="7030A0"/>
              </a:solidFill>
              <a:latin typeface="华文宋体" panose="02010600040101010101" charset="-122"/>
              <a:ea typeface="华文宋体" panose="02010600040101010101" charset="-122"/>
            </a:endParaRPr>
          </a:p>
        </p:txBody>
      </p:sp>
      <p:sp>
        <p:nvSpPr>
          <p:cNvPr id="6" name="灯片编号占位符 5"/>
          <p:cNvSpPr>
            <a:spLocks noGrp="1"/>
          </p:cNvSpPr>
          <p:nvPr>
            <p:ph type="sldNum" sz="quarter" idx="12"/>
          </p:nvPr>
        </p:nvSpPr>
        <p:spPr>
          <a:xfrm>
            <a:off x="9350375" y="6435090"/>
            <a:ext cx="2743200" cy="365125"/>
          </a:xfrm>
        </p:spPr>
        <p:txBody>
          <a:bodyPr/>
          <a:p>
            <a:fld id="{565CE74E-AB26-4998-AD42-012C4C1AD076}" type="slidenum">
              <a:rPr lang="zh-CN" altLang="en-US" sz="1800" b="1" smtClean="0">
                <a:solidFill>
                  <a:srgbClr val="610FA1"/>
                </a:solidFill>
                <a:latin typeface="华文行楷" panose="02010800040101010101" charset="-122"/>
                <a:ea typeface="华文行楷" panose="02010800040101010101" charset="-122"/>
              </a:rPr>
            </a:fld>
            <a:endParaRPr lang="zh-CN" altLang="en-US" sz="1800" b="1" smtClean="0">
              <a:solidFill>
                <a:srgbClr val="610FA1"/>
              </a:solidFill>
              <a:latin typeface="华文行楷" panose="02010800040101010101" charset="-122"/>
              <a:ea typeface="华文行楷" panose="02010800040101010101" charset="-122"/>
            </a:endParaRPr>
          </a:p>
        </p:txBody>
      </p:sp>
      <p:sp>
        <p:nvSpPr>
          <p:cNvPr id="5" name="文本框 4"/>
          <p:cNvSpPr txBox="1"/>
          <p:nvPr/>
        </p:nvSpPr>
        <p:spPr>
          <a:xfrm>
            <a:off x="1725930" y="1967865"/>
            <a:ext cx="8491220" cy="3046095"/>
          </a:xfrm>
          <a:prstGeom prst="rect">
            <a:avLst/>
          </a:prstGeom>
          <a:noFill/>
        </p:spPr>
        <p:txBody>
          <a:bodyPr wrap="square" rtlCol="0">
            <a:spAutoFit/>
          </a:bodyPr>
          <a:p>
            <a:r>
              <a:rPr lang="zh-CN" altLang="en-US" sz="2400">
                <a:latin typeface="华文宋体" panose="02010600040101010101" charset="-122"/>
                <a:ea typeface="华文宋体" panose="02010600040101010101" charset="-122"/>
                <a:cs typeface="华文宋体" panose="02010600040101010101" charset="-122"/>
              </a:rPr>
              <a:t>微生物胞外呼吸（extracellular respiration）是近年来发现的新型微生物能量代谢形式，是指厌氧条件下，微生物在胞内彻底氧化有机物释放电子，产生的电子经胞内呼吸链传递到胞外电子受体使其还原，并产生能量维持微生物自身生长的过程。</a:t>
            </a:r>
            <a:endParaRPr lang="zh-CN" altLang="en-US" sz="2400">
              <a:latin typeface="华文宋体" panose="02010600040101010101" charset="-122"/>
              <a:ea typeface="华文宋体" panose="02010600040101010101" charset="-122"/>
              <a:cs typeface="华文宋体" panose="02010600040101010101" charset="-122"/>
            </a:endParaRPr>
          </a:p>
          <a:p>
            <a:r>
              <a:rPr lang="zh-CN" altLang="en-US" sz="2400">
                <a:latin typeface="华文宋体" panose="02010600040101010101" charset="-122"/>
                <a:ea typeface="华文宋体" panose="02010600040101010101" charset="-122"/>
                <a:cs typeface="华文宋体" panose="02010600040101010101" charset="-122"/>
              </a:rPr>
              <a:t>铁呼吸［Fe(Ⅲ) respiration］是最早被确认的微生物胞外呼吸，又被称为异化铁还原，是指微生物以胞外不溶性铁氧化物为末端电子受体，通过氧化电子供体偶联Fe(Ⅲ)还原，并产生生命活动所需能量的过程。</a:t>
            </a:r>
            <a:endParaRPr lang="zh-CN" altLang="en-US" sz="2400">
              <a:latin typeface="华文宋体" panose="02010600040101010101" charset="-122"/>
              <a:ea typeface="华文宋体" panose="02010600040101010101" charset="-122"/>
              <a:cs typeface="华文宋体"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 name="组合 7"/>
          <p:cNvGrpSpPr/>
          <p:nvPr/>
        </p:nvGrpSpPr>
        <p:grpSpPr>
          <a:xfrm>
            <a:off x="10114915" y="4831715"/>
            <a:ext cx="2310130" cy="2188210"/>
            <a:chOff x="15929" y="7609"/>
            <a:chExt cx="3638" cy="3446"/>
          </a:xfrm>
        </p:grpSpPr>
        <p:pic>
          <p:nvPicPr>
            <p:cNvPr id="2" name="图片 1" descr="微信图片_20240129134527"/>
            <p:cNvPicPr>
              <a:picLocks noChangeAspect="1"/>
            </p:cNvPicPr>
            <p:nvPr/>
          </p:nvPicPr>
          <p:blipFill>
            <a:blip r:embed="rId1">
              <a:alphaModFix amt="58000"/>
              <a:clrChange>
                <a:clrFrom>
                  <a:srgbClr val="FFFFFF">
                    <a:alpha val="100000"/>
                  </a:srgbClr>
                </a:clrFrom>
                <a:clrTo>
                  <a:srgbClr val="FFFFFF">
                    <a:alpha val="100000"/>
                    <a:alpha val="0"/>
                  </a:srgbClr>
                </a:clrTo>
              </a:clrChange>
            </a:blip>
            <a:srcRect l="15247" t="18606" r="20443" b="21547"/>
            <a:stretch>
              <a:fillRect/>
            </a:stretch>
          </p:blipFill>
          <p:spPr>
            <a:xfrm rot="840000">
              <a:off x="15929" y="7609"/>
              <a:ext cx="3638" cy="3447"/>
            </a:xfrm>
            <a:prstGeom prst="rect">
              <a:avLst/>
            </a:prstGeom>
          </p:spPr>
        </p:pic>
        <p:pic>
          <p:nvPicPr>
            <p:cNvPr id="3" name="图片 2" descr="微信图片_20240129134514"/>
            <p:cNvPicPr>
              <a:picLocks noChangeAspect="1"/>
            </p:cNvPicPr>
            <p:nvPr/>
          </p:nvPicPr>
          <p:blipFill>
            <a:blip r:embed="rId2">
              <a:alphaModFix amt="72000"/>
              <a:clrChange>
                <a:clrFrom>
                  <a:srgbClr val="FFFFFF">
                    <a:alpha val="100000"/>
                  </a:srgbClr>
                </a:clrFrom>
                <a:clrTo>
                  <a:srgbClr val="FFFFFF">
                    <a:alpha val="100000"/>
                    <a:alpha val="0"/>
                  </a:srgbClr>
                </a:clrTo>
              </a:clrChange>
            </a:blip>
            <a:srcRect l="18176" t="20185" r="25222" b="26546"/>
            <a:stretch>
              <a:fillRect/>
            </a:stretch>
          </p:blipFill>
          <p:spPr>
            <a:xfrm rot="480000">
              <a:off x="16660" y="8209"/>
              <a:ext cx="2246" cy="2152"/>
            </a:xfrm>
            <a:prstGeom prst="rect">
              <a:avLst/>
            </a:prstGeom>
          </p:spPr>
        </p:pic>
      </p:grpSp>
      <p:cxnSp>
        <p:nvCxnSpPr>
          <p:cNvPr id="4" name="直接连接符 3"/>
          <p:cNvCxnSpPr/>
          <p:nvPr/>
        </p:nvCxnSpPr>
        <p:spPr>
          <a:xfrm>
            <a:off x="94615" y="719455"/>
            <a:ext cx="12128500" cy="0"/>
          </a:xfrm>
          <a:prstGeom prst="line">
            <a:avLst/>
          </a:prstGeom>
          <a:ln w="63500">
            <a:solidFill>
              <a:srgbClr val="D9B7EF"/>
            </a:solidFill>
          </a:ln>
        </p:spPr>
        <p:style>
          <a:lnRef idx="1">
            <a:schemeClr val="accent1"/>
          </a:lnRef>
          <a:fillRef idx="0">
            <a:schemeClr val="accent1"/>
          </a:fillRef>
          <a:effectRef idx="0">
            <a:schemeClr val="accent1"/>
          </a:effectRef>
          <a:fontRef idx="minor">
            <a:schemeClr val="tx1"/>
          </a:fontRef>
        </p:style>
      </p:cxnSp>
      <p:pic>
        <p:nvPicPr>
          <p:cNvPr id="7" name="图片 6" descr="微信图片_20240129134514"/>
          <p:cNvPicPr>
            <a:picLocks noChangeAspect="1"/>
          </p:cNvPicPr>
          <p:nvPr/>
        </p:nvPicPr>
        <p:blipFill>
          <a:blip r:embed="rId2">
            <a:clrChange>
              <a:clrFrom>
                <a:srgbClr val="FFFFFF">
                  <a:alpha val="100000"/>
                </a:srgbClr>
              </a:clrFrom>
              <a:clrTo>
                <a:srgbClr val="FFFFFF">
                  <a:alpha val="100000"/>
                  <a:alpha val="0"/>
                </a:srgbClr>
              </a:clrTo>
            </a:clrChange>
          </a:blip>
          <a:srcRect l="18176" t="20185" r="25222" b="26546"/>
          <a:stretch>
            <a:fillRect/>
          </a:stretch>
        </p:blipFill>
        <p:spPr>
          <a:xfrm rot="21240000">
            <a:off x="-33655" y="-42545"/>
            <a:ext cx="886460" cy="849630"/>
          </a:xfrm>
          <a:prstGeom prst="rect">
            <a:avLst/>
          </a:prstGeom>
        </p:spPr>
      </p:pic>
      <p:sp>
        <p:nvSpPr>
          <p:cNvPr id="9" name="文本框 8"/>
          <p:cNvSpPr txBox="1"/>
          <p:nvPr/>
        </p:nvSpPr>
        <p:spPr>
          <a:xfrm>
            <a:off x="894715" y="90805"/>
            <a:ext cx="8455025" cy="583565"/>
          </a:xfrm>
          <a:prstGeom prst="rect">
            <a:avLst/>
          </a:prstGeom>
          <a:noFill/>
        </p:spPr>
        <p:txBody>
          <a:bodyPr wrap="square" rtlCol="0">
            <a:spAutoFit/>
          </a:bodyPr>
          <a:p>
            <a:r>
              <a:rPr lang="zh-CN" altLang="en-US" sz="3200">
                <a:solidFill>
                  <a:srgbClr val="7030A0"/>
                </a:solidFill>
                <a:latin typeface="华文宋体" panose="02010600040101010101" charset="-122"/>
                <a:ea typeface="华文宋体" panose="02010600040101010101" charset="-122"/>
              </a:rPr>
              <a:t>胞外呼吸</a:t>
            </a:r>
            <a:endParaRPr lang="zh-CN" altLang="en-US" sz="3200">
              <a:solidFill>
                <a:srgbClr val="7030A0"/>
              </a:solidFill>
              <a:latin typeface="华文宋体" panose="02010600040101010101" charset="-122"/>
              <a:ea typeface="华文宋体" panose="02010600040101010101" charset="-122"/>
            </a:endParaRPr>
          </a:p>
        </p:txBody>
      </p:sp>
      <p:sp>
        <p:nvSpPr>
          <p:cNvPr id="6" name="灯片编号占位符 5"/>
          <p:cNvSpPr>
            <a:spLocks noGrp="1"/>
          </p:cNvSpPr>
          <p:nvPr>
            <p:ph type="sldNum" sz="quarter" idx="12"/>
          </p:nvPr>
        </p:nvSpPr>
        <p:spPr>
          <a:xfrm>
            <a:off x="9350375" y="6435090"/>
            <a:ext cx="2743200" cy="365125"/>
          </a:xfrm>
        </p:spPr>
        <p:txBody>
          <a:bodyPr/>
          <a:p>
            <a:fld id="{565CE74E-AB26-4998-AD42-012C4C1AD076}" type="slidenum">
              <a:rPr lang="zh-CN" altLang="en-US" sz="1800" b="1" smtClean="0">
                <a:solidFill>
                  <a:srgbClr val="610FA1"/>
                </a:solidFill>
                <a:latin typeface="华文行楷" panose="02010800040101010101" charset="-122"/>
                <a:ea typeface="华文行楷" panose="02010800040101010101" charset="-122"/>
              </a:rPr>
            </a:fld>
            <a:endParaRPr lang="zh-CN" altLang="en-US" sz="1800" b="1" smtClean="0">
              <a:solidFill>
                <a:srgbClr val="610FA1"/>
              </a:solidFill>
              <a:latin typeface="华文行楷" panose="02010800040101010101" charset="-122"/>
              <a:ea typeface="华文行楷" panose="02010800040101010101" charset="-122"/>
            </a:endParaRPr>
          </a:p>
        </p:txBody>
      </p:sp>
      <p:pic>
        <p:nvPicPr>
          <p:cNvPr id="10" name="图片 9" descr="4"/>
          <p:cNvPicPr>
            <a:picLocks noChangeAspect="1"/>
          </p:cNvPicPr>
          <p:nvPr/>
        </p:nvPicPr>
        <p:blipFill>
          <a:blip r:embed="rId3">
            <a:clrChange>
              <a:clrFrom>
                <a:srgbClr val="FFFFFF">
                  <a:alpha val="100000"/>
                </a:srgbClr>
              </a:clrFrom>
              <a:clrTo>
                <a:srgbClr val="FFFFFF">
                  <a:alpha val="100000"/>
                  <a:alpha val="0"/>
                </a:srgbClr>
              </a:clrTo>
            </a:clrChange>
          </a:blip>
          <a:srcRect r="20810"/>
          <a:stretch>
            <a:fillRect/>
          </a:stretch>
        </p:blipFill>
        <p:spPr>
          <a:xfrm>
            <a:off x="569595" y="1458595"/>
            <a:ext cx="5526405" cy="3915410"/>
          </a:xfrm>
          <a:prstGeom prst="rect">
            <a:avLst/>
          </a:prstGeom>
        </p:spPr>
      </p:pic>
      <p:pic>
        <p:nvPicPr>
          <p:cNvPr id="11" name="图片 10" descr="5"/>
          <p:cNvPicPr>
            <a:picLocks noChangeAspect="1"/>
          </p:cNvPicPr>
          <p:nvPr/>
        </p:nvPicPr>
        <p:blipFill>
          <a:blip r:embed="rId4">
            <a:clrChange>
              <a:clrFrom>
                <a:srgbClr val="FFFFFF">
                  <a:alpha val="100000"/>
                </a:srgbClr>
              </a:clrFrom>
              <a:clrTo>
                <a:srgbClr val="FFFFFF">
                  <a:alpha val="100000"/>
                  <a:alpha val="0"/>
                </a:srgbClr>
              </a:clrTo>
            </a:clrChange>
          </a:blip>
          <a:srcRect t="2270"/>
          <a:stretch>
            <a:fillRect/>
          </a:stretch>
        </p:blipFill>
        <p:spPr>
          <a:xfrm>
            <a:off x="6702425" y="800735"/>
            <a:ext cx="4505325" cy="43192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 name="组合 7"/>
          <p:cNvGrpSpPr/>
          <p:nvPr/>
        </p:nvGrpSpPr>
        <p:grpSpPr>
          <a:xfrm>
            <a:off x="10114915" y="4831715"/>
            <a:ext cx="2310130" cy="2188210"/>
            <a:chOff x="15929" y="7609"/>
            <a:chExt cx="3638" cy="3446"/>
          </a:xfrm>
        </p:grpSpPr>
        <p:pic>
          <p:nvPicPr>
            <p:cNvPr id="2" name="图片 1" descr="微信图片_20240129134527"/>
            <p:cNvPicPr>
              <a:picLocks noChangeAspect="1"/>
            </p:cNvPicPr>
            <p:nvPr/>
          </p:nvPicPr>
          <p:blipFill>
            <a:blip r:embed="rId1">
              <a:alphaModFix amt="58000"/>
              <a:clrChange>
                <a:clrFrom>
                  <a:srgbClr val="FFFFFF">
                    <a:alpha val="100000"/>
                  </a:srgbClr>
                </a:clrFrom>
                <a:clrTo>
                  <a:srgbClr val="FFFFFF">
                    <a:alpha val="100000"/>
                    <a:alpha val="0"/>
                  </a:srgbClr>
                </a:clrTo>
              </a:clrChange>
            </a:blip>
            <a:srcRect l="15247" t="18606" r="20443" b="21547"/>
            <a:stretch>
              <a:fillRect/>
            </a:stretch>
          </p:blipFill>
          <p:spPr>
            <a:xfrm rot="840000">
              <a:off x="15929" y="7609"/>
              <a:ext cx="3638" cy="3447"/>
            </a:xfrm>
            <a:prstGeom prst="rect">
              <a:avLst/>
            </a:prstGeom>
          </p:spPr>
        </p:pic>
        <p:pic>
          <p:nvPicPr>
            <p:cNvPr id="3" name="图片 2" descr="微信图片_20240129134514"/>
            <p:cNvPicPr>
              <a:picLocks noChangeAspect="1"/>
            </p:cNvPicPr>
            <p:nvPr/>
          </p:nvPicPr>
          <p:blipFill>
            <a:blip r:embed="rId2">
              <a:alphaModFix amt="72000"/>
              <a:clrChange>
                <a:clrFrom>
                  <a:srgbClr val="FFFFFF">
                    <a:alpha val="100000"/>
                  </a:srgbClr>
                </a:clrFrom>
                <a:clrTo>
                  <a:srgbClr val="FFFFFF">
                    <a:alpha val="100000"/>
                    <a:alpha val="0"/>
                  </a:srgbClr>
                </a:clrTo>
              </a:clrChange>
            </a:blip>
            <a:srcRect l="18176" t="20185" r="25222" b="26546"/>
            <a:stretch>
              <a:fillRect/>
            </a:stretch>
          </p:blipFill>
          <p:spPr>
            <a:xfrm rot="480000">
              <a:off x="16660" y="8209"/>
              <a:ext cx="2246" cy="2152"/>
            </a:xfrm>
            <a:prstGeom prst="rect">
              <a:avLst/>
            </a:prstGeom>
          </p:spPr>
        </p:pic>
      </p:grpSp>
      <p:cxnSp>
        <p:nvCxnSpPr>
          <p:cNvPr id="4" name="直接连接符 3"/>
          <p:cNvCxnSpPr/>
          <p:nvPr/>
        </p:nvCxnSpPr>
        <p:spPr>
          <a:xfrm>
            <a:off x="94615" y="719455"/>
            <a:ext cx="12128500" cy="0"/>
          </a:xfrm>
          <a:prstGeom prst="line">
            <a:avLst/>
          </a:prstGeom>
          <a:ln w="63500">
            <a:solidFill>
              <a:srgbClr val="D9B7EF"/>
            </a:solidFill>
          </a:ln>
        </p:spPr>
        <p:style>
          <a:lnRef idx="1">
            <a:schemeClr val="accent1"/>
          </a:lnRef>
          <a:fillRef idx="0">
            <a:schemeClr val="accent1"/>
          </a:fillRef>
          <a:effectRef idx="0">
            <a:schemeClr val="accent1"/>
          </a:effectRef>
          <a:fontRef idx="minor">
            <a:schemeClr val="tx1"/>
          </a:fontRef>
        </p:style>
      </p:cxnSp>
      <p:pic>
        <p:nvPicPr>
          <p:cNvPr id="7" name="图片 6" descr="微信图片_20240129134514"/>
          <p:cNvPicPr>
            <a:picLocks noChangeAspect="1"/>
          </p:cNvPicPr>
          <p:nvPr/>
        </p:nvPicPr>
        <p:blipFill>
          <a:blip r:embed="rId2">
            <a:clrChange>
              <a:clrFrom>
                <a:srgbClr val="FFFFFF">
                  <a:alpha val="100000"/>
                </a:srgbClr>
              </a:clrFrom>
              <a:clrTo>
                <a:srgbClr val="FFFFFF">
                  <a:alpha val="100000"/>
                  <a:alpha val="0"/>
                </a:srgbClr>
              </a:clrTo>
            </a:clrChange>
          </a:blip>
          <a:srcRect l="18176" t="20185" r="25222" b="26546"/>
          <a:stretch>
            <a:fillRect/>
          </a:stretch>
        </p:blipFill>
        <p:spPr>
          <a:xfrm rot="21240000">
            <a:off x="-33655" y="-42545"/>
            <a:ext cx="886460" cy="849630"/>
          </a:xfrm>
          <a:prstGeom prst="rect">
            <a:avLst/>
          </a:prstGeom>
        </p:spPr>
      </p:pic>
      <p:sp>
        <p:nvSpPr>
          <p:cNvPr id="9" name="文本框 8"/>
          <p:cNvSpPr txBox="1"/>
          <p:nvPr/>
        </p:nvSpPr>
        <p:spPr>
          <a:xfrm>
            <a:off x="894715" y="90805"/>
            <a:ext cx="8455025" cy="583565"/>
          </a:xfrm>
          <a:prstGeom prst="rect">
            <a:avLst/>
          </a:prstGeom>
          <a:noFill/>
        </p:spPr>
        <p:txBody>
          <a:bodyPr wrap="square" rtlCol="0">
            <a:spAutoFit/>
          </a:bodyPr>
          <a:p>
            <a:r>
              <a:rPr lang="zh-CN" altLang="en-US" sz="3200">
                <a:solidFill>
                  <a:srgbClr val="7030A0"/>
                </a:solidFill>
                <a:latin typeface="华文宋体" panose="02010600040101010101" charset="-122"/>
                <a:ea typeface="华文宋体" panose="02010600040101010101" charset="-122"/>
              </a:rPr>
              <a:t>胞外呼吸</a:t>
            </a:r>
            <a:endParaRPr lang="zh-CN" altLang="en-US" sz="3200">
              <a:solidFill>
                <a:srgbClr val="7030A0"/>
              </a:solidFill>
              <a:latin typeface="华文宋体" panose="02010600040101010101" charset="-122"/>
              <a:ea typeface="华文宋体" panose="02010600040101010101" charset="-122"/>
            </a:endParaRPr>
          </a:p>
        </p:txBody>
      </p:sp>
      <p:sp>
        <p:nvSpPr>
          <p:cNvPr id="6" name="灯片编号占位符 5"/>
          <p:cNvSpPr>
            <a:spLocks noGrp="1"/>
          </p:cNvSpPr>
          <p:nvPr>
            <p:ph type="sldNum" sz="quarter" idx="12"/>
          </p:nvPr>
        </p:nvSpPr>
        <p:spPr>
          <a:xfrm>
            <a:off x="9350375" y="6435090"/>
            <a:ext cx="2743200" cy="365125"/>
          </a:xfrm>
        </p:spPr>
        <p:txBody>
          <a:bodyPr/>
          <a:p>
            <a:fld id="{565CE74E-AB26-4998-AD42-012C4C1AD076}" type="slidenum">
              <a:rPr lang="zh-CN" altLang="en-US" sz="1800" b="1" smtClean="0">
                <a:solidFill>
                  <a:srgbClr val="610FA1"/>
                </a:solidFill>
                <a:latin typeface="华文行楷" panose="02010800040101010101" charset="-122"/>
                <a:ea typeface="华文行楷" panose="02010800040101010101" charset="-122"/>
              </a:rPr>
            </a:fld>
            <a:endParaRPr lang="zh-CN" altLang="en-US" sz="1800" b="1" smtClean="0">
              <a:solidFill>
                <a:srgbClr val="610FA1"/>
              </a:solidFill>
              <a:latin typeface="华文行楷" panose="02010800040101010101" charset="-122"/>
              <a:ea typeface="华文行楷" panose="02010800040101010101" charset="-122"/>
            </a:endParaRPr>
          </a:p>
        </p:txBody>
      </p:sp>
      <p:sp>
        <p:nvSpPr>
          <p:cNvPr id="5" name="文本框 4"/>
          <p:cNvSpPr txBox="1"/>
          <p:nvPr/>
        </p:nvSpPr>
        <p:spPr>
          <a:xfrm>
            <a:off x="2286635" y="2007870"/>
            <a:ext cx="7393940" cy="1568450"/>
          </a:xfrm>
          <a:prstGeom prst="rect">
            <a:avLst/>
          </a:prstGeom>
          <a:noFill/>
        </p:spPr>
        <p:txBody>
          <a:bodyPr wrap="square" rtlCol="0">
            <a:spAutoFit/>
          </a:bodyPr>
          <a:p>
            <a:r>
              <a:rPr lang="en-US" altLang="zh-CN" sz="2400">
                <a:latin typeface="华文宋体" panose="02010600040101010101" charset="-122"/>
                <a:ea typeface="华文宋体" panose="02010600040101010101" charset="-122"/>
                <a:cs typeface="华文宋体" panose="02010600040101010101" charset="-122"/>
              </a:rPr>
              <a:t>1.</a:t>
            </a:r>
            <a:r>
              <a:rPr lang="zh-CN" altLang="en-US" sz="2400">
                <a:latin typeface="华文宋体" panose="02010600040101010101" charset="-122"/>
                <a:ea typeface="华文宋体" panose="02010600040101010101" charset="-122"/>
                <a:cs typeface="华文宋体" panose="02010600040101010101" charset="-122"/>
              </a:rPr>
              <a:t>目前主要用于微生物电池，但放电效率比较低</a:t>
            </a:r>
            <a:endParaRPr lang="zh-CN" altLang="en-US" sz="2400">
              <a:latin typeface="华文宋体" panose="02010600040101010101" charset="-122"/>
              <a:ea typeface="华文宋体" panose="02010600040101010101" charset="-122"/>
              <a:cs typeface="华文宋体" panose="02010600040101010101" charset="-122"/>
            </a:endParaRPr>
          </a:p>
          <a:p>
            <a:r>
              <a:rPr lang="en-US" altLang="zh-CN" sz="2400">
                <a:latin typeface="华文宋体" panose="02010600040101010101" charset="-122"/>
                <a:ea typeface="华文宋体" panose="02010600040101010101" charset="-122"/>
                <a:cs typeface="华文宋体" panose="02010600040101010101" charset="-122"/>
              </a:rPr>
              <a:t>2.</a:t>
            </a:r>
            <a:r>
              <a:rPr lang="zh-CN" altLang="en-US" sz="2400">
                <a:latin typeface="华文宋体" panose="02010600040101010101" charset="-122"/>
                <a:ea typeface="华文宋体" panose="02010600040101010101" charset="-122"/>
                <a:cs typeface="华文宋体" panose="02010600040101010101" charset="-122"/>
              </a:rPr>
              <a:t>主要应用方式为直接利用可放电的微生物</a:t>
            </a:r>
            <a:endParaRPr lang="zh-CN" altLang="en-US" sz="2400">
              <a:latin typeface="华文宋体" panose="02010600040101010101" charset="-122"/>
              <a:ea typeface="华文宋体" panose="02010600040101010101" charset="-122"/>
              <a:cs typeface="华文宋体" panose="02010600040101010101" charset="-122"/>
            </a:endParaRPr>
          </a:p>
          <a:p>
            <a:r>
              <a:rPr lang="en-US" altLang="zh-CN" sz="2400">
                <a:latin typeface="华文宋体" panose="02010600040101010101" charset="-122"/>
                <a:ea typeface="华文宋体" panose="02010600040101010101" charset="-122"/>
                <a:cs typeface="华文宋体" panose="02010600040101010101" charset="-122"/>
              </a:rPr>
              <a:t>3.</a:t>
            </a:r>
            <a:r>
              <a:rPr lang="zh-CN" altLang="en-US" sz="2400">
                <a:latin typeface="华文宋体" panose="02010600040101010101" charset="-122"/>
                <a:ea typeface="华文宋体" panose="02010600040101010101" charset="-122"/>
                <a:cs typeface="华文宋体" panose="02010600040101010101" charset="-122"/>
              </a:rPr>
              <a:t>运用合成生物学的方式构建可放电的工程菌，优化提高放电效率，调控电流大小等</a:t>
            </a:r>
            <a:endParaRPr lang="zh-CN" altLang="en-US" sz="2400">
              <a:latin typeface="华文宋体" panose="02010600040101010101" charset="-122"/>
              <a:ea typeface="华文宋体" panose="02010600040101010101" charset="-122"/>
              <a:cs typeface="华文宋体"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 name="组合 7"/>
          <p:cNvGrpSpPr/>
          <p:nvPr/>
        </p:nvGrpSpPr>
        <p:grpSpPr>
          <a:xfrm>
            <a:off x="10114915" y="4831715"/>
            <a:ext cx="2310130" cy="2188210"/>
            <a:chOff x="15929" y="7609"/>
            <a:chExt cx="3638" cy="3446"/>
          </a:xfrm>
        </p:grpSpPr>
        <p:pic>
          <p:nvPicPr>
            <p:cNvPr id="2" name="图片 1" descr="微信图片_20240129134527"/>
            <p:cNvPicPr>
              <a:picLocks noChangeAspect="1"/>
            </p:cNvPicPr>
            <p:nvPr/>
          </p:nvPicPr>
          <p:blipFill>
            <a:blip r:embed="rId1">
              <a:alphaModFix amt="58000"/>
              <a:clrChange>
                <a:clrFrom>
                  <a:srgbClr val="FFFFFF">
                    <a:alpha val="100000"/>
                  </a:srgbClr>
                </a:clrFrom>
                <a:clrTo>
                  <a:srgbClr val="FFFFFF">
                    <a:alpha val="100000"/>
                    <a:alpha val="0"/>
                  </a:srgbClr>
                </a:clrTo>
              </a:clrChange>
            </a:blip>
            <a:srcRect l="15247" t="18606" r="20443" b="21547"/>
            <a:stretch>
              <a:fillRect/>
            </a:stretch>
          </p:blipFill>
          <p:spPr>
            <a:xfrm rot="840000">
              <a:off x="15929" y="7609"/>
              <a:ext cx="3638" cy="3447"/>
            </a:xfrm>
            <a:prstGeom prst="rect">
              <a:avLst/>
            </a:prstGeom>
          </p:spPr>
        </p:pic>
        <p:pic>
          <p:nvPicPr>
            <p:cNvPr id="3" name="图片 2" descr="微信图片_20240129134514"/>
            <p:cNvPicPr>
              <a:picLocks noChangeAspect="1"/>
            </p:cNvPicPr>
            <p:nvPr/>
          </p:nvPicPr>
          <p:blipFill>
            <a:blip r:embed="rId2">
              <a:alphaModFix amt="72000"/>
              <a:clrChange>
                <a:clrFrom>
                  <a:srgbClr val="FFFFFF">
                    <a:alpha val="100000"/>
                  </a:srgbClr>
                </a:clrFrom>
                <a:clrTo>
                  <a:srgbClr val="FFFFFF">
                    <a:alpha val="100000"/>
                    <a:alpha val="0"/>
                  </a:srgbClr>
                </a:clrTo>
              </a:clrChange>
            </a:blip>
            <a:srcRect l="18176" t="20185" r="25222" b="26546"/>
            <a:stretch>
              <a:fillRect/>
            </a:stretch>
          </p:blipFill>
          <p:spPr>
            <a:xfrm rot="480000">
              <a:off x="16660" y="8209"/>
              <a:ext cx="2246" cy="2152"/>
            </a:xfrm>
            <a:prstGeom prst="rect">
              <a:avLst/>
            </a:prstGeom>
          </p:spPr>
        </p:pic>
      </p:grpSp>
      <p:cxnSp>
        <p:nvCxnSpPr>
          <p:cNvPr id="4" name="直接连接符 3"/>
          <p:cNvCxnSpPr/>
          <p:nvPr/>
        </p:nvCxnSpPr>
        <p:spPr>
          <a:xfrm>
            <a:off x="94615" y="719455"/>
            <a:ext cx="12128500" cy="0"/>
          </a:xfrm>
          <a:prstGeom prst="line">
            <a:avLst/>
          </a:prstGeom>
          <a:ln w="63500">
            <a:solidFill>
              <a:srgbClr val="D9B7EF"/>
            </a:solidFill>
          </a:ln>
        </p:spPr>
        <p:style>
          <a:lnRef idx="1">
            <a:schemeClr val="accent1"/>
          </a:lnRef>
          <a:fillRef idx="0">
            <a:schemeClr val="accent1"/>
          </a:fillRef>
          <a:effectRef idx="0">
            <a:schemeClr val="accent1"/>
          </a:effectRef>
          <a:fontRef idx="minor">
            <a:schemeClr val="tx1"/>
          </a:fontRef>
        </p:style>
      </p:cxnSp>
      <p:pic>
        <p:nvPicPr>
          <p:cNvPr id="7" name="图片 6" descr="微信图片_20240129134514"/>
          <p:cNvPicPr>
            <a:picLocks noChangeAspect="1"/>
          </p:cNvPicPr>
          <p:nvPr/>
        </p:nvPicPr>
        <p:blipFill>
          <a:blip r:embed="rId2">
            <a:clrChange>
              <a:clrFrom>
                <a:srgbClr val="FFFFFF">
                  <a:alpha val="100000"/>
                </a:srgbClr>
              </a:clrFrom>
              <a:clrTo>
                <a:srgbClr val="FFFFFF">
                  <a:alpha val="100000"/>
                  <a:alpha val="0"/>
                </a:srgbClr>
              </a:clrTo>
            </a:clrChange>
          </a:blip>
          <a:srcRect l="18176" t="20185" r="25222" b="26546"/>
          <a:stretch>
            <a:fillRect/>
          </a:stretch>
        </p:blipFill>
        <p:spPr>
          <a:xfrm rot="21240000">
            <a:off x="-33655" y="-42545"/>
            <a:ext cx="886460" cy="849630"/>
          </a:xfrm>
          <a:prstGeom prst="rect">
            <a:avLst/>
          </a:prstGeom>
        </p:spPr>
      </p:pic>
      <p:sp>
        <p:nvSpPr>
          <p:cNvPr id="9" name="文本框 8"/>
          <p:cNvSpPr txBox="1"/>
          <p:nvPr/>
        </p:nvSpPr>
        <p:spPr>
          <a:xfrm>
            <a:off x="894715" y="90805"/>
            <a:ext cx="8455025" cy="583565"/>
          </a:xfrm>
          <a:prstGeom prst="rect">
            <a:avLst/>
          </a:prstGeom>
          <a:noFill/>
        </p:spPr>
        <p:txBody>
          <a:bodyPr wrap="square" rtlCol="0">
            <a:spAutoFit/>
          </a:bodyPr>
          <a:p>
            <a:r>
              <a:rPr lang="zh-CN" altLang="en-US" sz="3200">
                <a:solidFill>
                  <a:srgbClr val="7030A0"/>
                </a:solidFill>
                <a:latin typeface="华文宋体" panose="02010600040101010101" charset="-122"/>
                <a:ea typeface="华文宋体" panose="02010600040101010101" charset="-122"/>
              </a:rPr>
              <a:t>铁细菌</a:t>
            </a:r>
            <a:r>
              <a:rPr lang="en-US" altLang="zh-CN" sz="3200">
                <a:solidFill>
                  <a:srgbClr val="7030A0"/>
                </a:solidFill>
                <a:latin typeface="华文宋体" panose="02010600040101010101" charset="-122"/>
                <a:ea typeface="华文宋体" panose="02010600040101010101" charset="-122"/>
              </a:rPr>
              <a:t>+</a:t>
            </a:r>
            <a:r>
              <a:rPr lang="zh-CN" altLang="en-US" sz="3200">
                <a:solidFill>
                  <a:srgbClr val="7030A0"/>
                </a:solidFill>
                <a:latin typeface="华文宋体" panose="02010600040101010101" charset="-122"/>
                <a:ea typeface="华文宋体" panose="02010600040101010101" charset="-122"/>
              </a:rPr>
              <a:t>铁还原菌</a:t>
            </a:r>
            <a:endParaRPr lang="zh-CN" altLang="en-US" sz="3200">
              <a:solidFill>
                <a:srgbClr val="7030A0"/>
              </a:solidFill>
              <a:latin typeface="华文宋体" panose="02010600040101010101" charset="-122"/>
              <a:ea typeface="华文宋体" panose="02010600040101010101" charset="-122"/>
            </a:endParaRPr>
          </a:p>
        </p:txBody>
      </p:sp>
      <p:sp>
        <p:nvSpPr>
          <p:cNvPr id="6" name="灯片编号占位符 5"/>
          <p:cNvSpPr>
            <a:spLocks noGrp="1"/>
          </p:cNvSpPr>
          <p:nvPr>
            <p:ph type="sldNum" sz="quarter" idx="12"/>
          </p:nvPr>
        </p:nvSpPr>
        <p:spPr>
          <a:xfrm>
            <a:off x="9350375" y="6435090"/>
            <a:ext cx="2743200" cy="365125"/>
          </a:xfrm>
        </p:spPr>
        <p:txBody>
          <a:bodyPr/>
          <a:p>
            <a:fld id="{565CE74E-AB26-4998-AD42-012C4C1AD076}" type="slidenum">
              <a:rPr lang="zh-CN" altLang="en-US" sz="1800" b="1" smtClean="0">
                <a:solidFill>
                  <a:srgbClr val="610FA1"/>
                </a:solidFill>
                <a:latin typeface="华文行楷" panose="02010800040101010101" charset="-122"/>
                <a:ea typeface="华文行楷" panose="02010800040101010101" charset="-122"/>
              </a:rPr>
            </a:fld>
            <a:endParaRPr lang="zh-CN" altLang="en-US" sz="1800" b="1" smtClean="0">
              <a:solidFill>
                <a:srgbClr val="610FA1"/>
              </a:solidFill>
              <a:latin typeface="华文行楷" panose="02010800040101010101" charset="-122"/>
              <a:ea typeface="华文行楷" panose="02010800040101010101" charset="-122"/>
            </a:endParaRPr>
          </a:p>
        </p:txBody>
      </p:sp>
      <p:sp>
        <p:nvSpPr>
          <p:cNvPr id="5" name="文本框 4"/>
          <p:cNvSpPr txBox="1"/>
          <p:nvPr/>
        </p:nvSpPr>
        <p:spPr>
          <a:xfrm>
            <a:off x="1173480" y="1511300"/>
            <a:ext cx="5591175" cy="1938020"/>
          </a:xfrm>
          <a:prstGeom prst="rect">
            <a:avLst/>
          </a:prstGeom>
          <a:noFill/>
        </p:spPr>
        <p:txBody>
          <a:bodyPr wrap="square" rtlCol="0">
            <a:spAutoFit/>
          </a:bodyPr>
          <a:p>
            <a:r>
              <a:rPr lang="zh-CN" altLang="en-US" sz="2400">
                <a:latin typeface="华文宋体" panose="02010600040101010101" charset="-122"/>
                <a:ea typeface="华文宋体" panose="02010600040101010101" charset="-122"/>
              </a:rPr>
              <a:t>铁细菌是一类生活在含有高浓度二价铁离子的池塘、湖泊、温泉等水域中，能将二价铁盐氧化成三价铁化合物，并能利用此氧化过程中产生的能量来同化二氧化碳进行生长的细菌的总称。</a:t>
            </a:r>
            <a:endParaRPr lang="zh-CN" altLang="en-US" sz="2400">
              <a:latin typeface="华文宋体" panose="02010600040101010101" charset="-122"/>
              <a:ea typeface="华文宋体" panose="02010600040101010101" charset="-122"/>
            </a:endParaRPr>
          </a:p>
        </p:txBody>
      </p:sp>
      <p:sp>
        <p:nvSpPr>
          <p:cNvPr id="10" name="文本框 9"/>
          <p:cNvSpPr txBox="1"/>
          <p:nvPr/>
        </p:nvSpPr>
        <p:spPr>
          <a:xfrm>
            <a:off x="1173480" y="3818255"/>
            <a:ext cx="5647055" cy="1568450"/>
          </a:xfrm>
          <a:prstGeom prst="rect">
            <a:avLst/>
          </a:prstGeom>
          <a:noFill/>
        </p:spPr>
        <p:txBody>
          <a:bodyPr wrap="square" rtlCol="0">
            <a:spAutoFit/>
          </a:bodyPr>
          <a:p>
            <a:r>
              <a:rPr lang="zh-CN" altLang="en-US" sz="2400">
                <a:latin typeface="华文宋体" panose="02010600040101010101" charset="-122"/>
                <a:ea typeface="华文宋体" panose="02010600040101010101" charset="-122"/>
                <a:cs typeface="华文宋体" panose="02010600040101010101" charset="-122"/>
              </a:rPr>
              <a:t>铁还原菌是一种典型的异化金属还原菌，广泛分布于海洋沉积物、陆地深地层等自然环境，该类细菌可以将铁氧化物中的Fe（Ⅲ）还原为Fe（Ⅱ）</a:t>
            </a:r>
            <a:endParaRPr lang="zh-CN" altLang="en-US" sz="2400">
              <a:latin typeface="华文宋体" panose="02010600040101010101" charset="-122"/>
              <a:ea typeface="华文宋体" panose="02010600040101010101" charset="-122"/>
              <a:cs typeface="华文宋体"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 name="组合 7"/>
          <p:cNvGrpSpPr/>
          <p:nvPr/>
        </p:nvGrpSpPr>
        <p:grpSpPr>
          <a:xfrm>
            <a:off x="10114915" y="4831715"/>
            <a:ext cx="2310130" cy="2188210"/>
            <a:chOff x="15929" y="7609"/>
            <a:chExt cx="3638" cy="3446"/>
          </a:xfrm>
        </p:grpSpPr>
        <p:pic>
          <p:nvPicPr>
            <p:cNvPr id="2" name="图片 1" descr="微信图片_20240129134527"/>
            <p:cNvPicPr>
              <a:picLocks noChangeAspect="1"/>
            </p:cNvPicPr>
            <p:nvPr/>
          </p:nvPicPr>
          <p:blipFill>
            <a:blip r:embed="rId1">
              <a:alphaModFix amt="58000"/>
              <a:clrChange>
                <a:clrFrom>
                  <a:srgbClr val="FFFFFF">
                    <a:alpha val="100000"/>
                  </a:srgbClr>
                </a:clrFrom>
                <a:clrTo>
                  <a:srgbClr val="FFFFFF">
                    <a:alpha val="100000"/>
                    <a:alpha val="0"/>
                  </a:srgbClr>
                </a:clrTo>
              </a:clrChange>
            </a:blip>
            <a:srcRect l="15247" t="18606" r="20443" b="21547"/>
            <a:stretch>
              <a:fillRect/>
            </a:stretch>
          </p:blipFill>
          <p:spPr>
            <a:xfrm rot="840000">
              <a:off x="15929" y="7609"/>
              <a:ext cx="3638" cy="3447"/>
            </a:xfrm>
            <a:prstGeom prst="rect">
              <a:avLst/>
            </a:prstGeom>
          </p:spPr>
        </p:pic>
        <p:pic>
          <p:nvPicPr>
            <p:cNvPr id="3" name="图片 2" descr="微信图片_20240129134514"/>
            <p:cNvPicPr>
              <a:picLocks noChangeAspect="1"/>
            </p:cNvPicPr>
            <p:nvPr/>
          </p:nvPicPr>
          <p:blipFill>
            <a:blip r:embed="rId2">
              <a:alphaModFix amt="72000"/>
              <a:clrChange>
                <a:clrFrom>
                  <a:srgbClr val="FFFFFF">
                    <a:alpha val="100000"/>
                  </a:srgbClr>
                </a:clrFrom>
                <a:clrTo>
                  <a:srgbClr val="FFFFFF">
                    <a:alpha val="100000"/>
                    <a:alpha val="0"/>
                  </a:srgbClr>
                </a:clrTo>
              </a:clrChange>
            </a:blip>
            <a:srcRect l="18176" t="20185" r="25222" b="26546"/>
            <a:stretch>
              <a:fillRect/>
            </a:stretch>
          </p:blipFill>
          <p:spPr>
            <a:xfrm rot="480000">
              <a:off x="16660" y="8209"/>
              <a:ext cx="2246" cy="2152"/>
            </a:xfrm>
            <a:prstGeom prst="rect">
              <a:avLst/>
            </a:prstGeom>
          </p:spPr>
        </p:pic>
      </p:grpSp>
      <p:cxnSp>
        <p:nvCxnSpPr>
          <p:cNvPr id="4" name="直接连接符 3"/>
          <p:cNvCxnSpPr/>
          <p:nvPr/>
        </p:nvCxnSpPr>
        <p:spPr>
          <a:xfrm>
            <a:off x="94615" y="719455"/>
            <a:ext cx="12128500" cy="0"/>
          </a:xfrm>
          <a:prstGeom prst="line">
            <a:avLst/>
          </a:prstGeom>
          <a:ln w="63500">
            <a:solidFill>
              <a:srgbClr val="D9B7EF"/>
            </a:solidFill>
          </a:ln>
        </p:spPr>
        <p:style>
          <a:lnRef idx="1">
            <a:schemeClr val="accent1"/>
          </a:lnRef>
          <a:fillRef idx="0">
            <a:schemeClr val="accent1"/>
          </a:fillRef>
          <a:effectRef idx="0">
            <a:schemeClr val="accent1"/>
          </a:effectRef>
          <a:fontRef idx="minor">
            <a:schemeClr val="tx1"/>
          </a:fontRef>
        </p:style>
      </p:cxnSp>
      <p:pic>
        <p:nvPicPr>
          <p:cNvPr id="7" name="图片 6" descr="微信图片_20240129134514"/>
          <p:cNvPicPr>
            <a:picLocks noChangeAspect="1"/>
          </p:cNvPicPr>
          <p:nvPr/>
        </p:nvPicPr>
        <p:blipFill>
          <a:blip r:embed="rId2">
            <a:clrChange>
              <a:clrFrom>
                <a:srgbClr val="FFFFFF">
                  <a:alpha val="100000"/>
                </a:srgbClr>
              </a:clrFrom>
              <a:clrTo>
                <a:srgbClr val="FFFFFF">
                  <a:alpha val="100000"/>
                  <a:alpha val="0"/>
                </a:srgbClr>
              </a:clrTo>
            </a:clrChange>
          </a:blip>
          <a:srcRect l="18176" t="20185" r="25222" b="26546"/>
          <a:stretch>
            <a:fillRect/>
          </a:stretch>
        </p:blipFill>
        <p:spPr>
          <a:xfrm rot="21240000">
            <a:off x="-33655" y="-42545"/>
            <a:ext cx="886460" cy="849630"/>
          </a:xfrm>
          <a:prstGeom prst="rect">
            <a:avLst/>
          </a:prstGeom>
        </p:spPr>
      </p:pic>
      <p:sp>
        <p:nvSpPr>
          <p:cNvPr id="6" name="灯片编号占位符 5"/>
          <p:cNvSpPr>
            <a:spLocks noGrp="1"/>
          </p:cNvSpPr>
          <p:nvPr>
            <p:ph type="sldNum" sz="quarter" idx="12"/>
          </p:nvPr>
        </p:nvSpPr>
        <p:spPr>
          <a:xfrm>
            <a:off x="9350375" y="6435090"/>
            <a:ext cx="2743200" cy="365125"/>
          </a:xfrm>
        </p:spPr>
        <p:txBody>
          <a:bodyPr/>
          <a:p>
            <a:fld id="{565CE74E-AB26-4998-AD42-012C4C1AD076}" type="slidenum">
              <a:rPr lang="zh-CN" altLang="en-US" sz="1800" b="1" smtClean="0">
                <a:solidFill>
                  <a:srgbClr val="610FA1"/>
                </a:solidFill>
                <a:latin typeface="华文行楷" panose="02010800040101010101" charset="-122"/>
                <a:ea typeface="华文行楷" panose="02010800040101010101" charset="-122"/>
              </a:rPr>
            </a:fld>
            <a:endParaRPr lang="zh-CN" altLang="en-US" sz="1800" b="1" smtClean="0">
              <a:solidFill>
                <a:srgbClr val="610FA1"/>
              </a:solidFill>
              <a:latin typeface="华文行楷" panose="02010800040101010101" charset="-122"/>
              <a:ea typeface="华文行楷" panose="02010800040101010101" charset="-122"/>
            </a:endParaRPr>
          </a:p>
        </p:txBody>
      </p:sp>
      <p:sp>
        <p:nvSpPr>
          <p:cNvPr id="5" name="文本框 4"/>
          <p:cNvSpPr txBox="1"/>
          <p:nvPr/>
        </p:nvSpPr>
        <p:spPr>
          <a:xfrm>
            <a:off x="1998345" y="1647190"/>
            <a:ext cx="7562215" cy="1938020"/>
          </a:xfrm>
          <a:prstGeom prst="rect">
            <a:avLst/>
          </a:prstGeom>
          <a:noFill/>
        </p:spPr>
        <p:txBody>
          <a:bodyPr wrap="square" rtlCol="0">
            <a:spAutoFit/>
          </a:bodyPr>
          <a:p>
            <a:r>
              <a:rPr lang="en-US" altLang="zh-CN" sz="2400">
                <a:latin typeface="华文宋体" panose="02010600040101010101" charset="-122"/>
                <a:ea typeface="华文宋体" panose="02010600040101010101" charset="-122"/>
                <a:cs typeface="华文宋体" panose="02010600040101010101" charset="-122"/>
              </a:rPr>
              <a:t>1.</a:t>
            </a:r>
            <a:r>
              <a:rPr lang="zh-CN" altLang="en-US" sz="2400">
                <a:latin typeface="华文宋体" panose="02010600040101010101" charset="-122"/>
                <a:ea typeface="华文宋体" panose="02010600040101010101" charset="-122"/>
                <a:cs typeface="华文宋体" panose="02010600040101010101" charset="-122"/>
              </a:rPr>
              <a:t>铁蛋白和膜蛋白融合表达到细胞表面，能否吸收极低浓度的铁离子（可变为其他金属离子）、铁载体</a:t>
            </a:r>
            <a:endParaRPr lang="zh-CN" altLang="en-US" sz="2400">
              <a:latin typeface="华文宋体" panose="02010600040101010101" charset="-122"/>
              <a:ea typeface="华文宋体" panose="02010600040101010101" charset="-122"/>
              <a:cs typeface="华文宋体" panose="02010600040101010101" charset="-122"/>
            </a:endParaRPr>
          </a:p>
          <a:p>
            <a:r>
              <a:rPr lang="en-US" altLang="zh-CN" sz="2400">
                <a:latin typeface="华文宋体" panose="02010600040101010101" charset="-122"/>
                <a:ea typeface="华文宋体" panose="02010600040101010101" charset="-122"/>
                <a:cs typeface="华文宋体" panose="02010600040101010101" charset="-122"/>
              </a:rPr>
              <a:t>2.</a:t>
            </a:r>
            <a:r>
              <a:rPr lang="zh-CN" altLang="en-US" sz="2400">
                <a:latin typeface="华文宋体" panose="02010600040101010101" charset="-122"/>
                <a:ea typeface="华文宋体" panose="02010600040101010101" charset="-122"/>
                <a:cs typeface="华文宋体" panose="02010600040101010101" charset="-122"/>
              </a:rPr>
              <a:t>模拟朊病毒构建蛋白质聚沉杀伤系统</a:t>
            </a:r>
            <a:endParaRPr lang="zh-CN" altLang="en-US" sz="2400">
              <a:latin typeface="华文宋体" panose="02010600040101010101" charset="-122"/>
              <a:ea typeface="华文宋体" panose="02010600040101010101" charset="-122"/>
              <a:cs typeface="华文宋体" panose="02010600040101010101" charset="-122"/>
            </a:endParaRPr>
          </a:p>
          <a:p>
            <a:r>
              <a:rPr lang="en-US" altLang="zh-CN" sz="2400">
                <a:latin typeface="华文宋体" panose="02010600040101010101" charset="-122"/>
                <a:ea typeface="华文宋体" panose="02010600040101010101" charset="-122"/>
                <a:cs typeface="华文宋体" panose="02010600040101010101" charset="-122"/>
              </a:rPr>
              <a:t>3.</a:t>
            </a:r>
            <a:r>
              <a:rPr lang="zh-CN" altLang="en-US" sz="2400">
                <a:latin typeface="华文宋体" panose="02010600040101010101" charset="-122"/>
                <a:ea typeface="华文宋体" panose="02010600040101010101" charset="-122"/>
                <a:cs typeface="华文宋体" panose="02010600040101010101" charset="-122"/>
              </a:rPr>
              <a:t>单个细胞不同位置表达不同受体（电鳗放电）</a:t>
            </a:r>
            <a:endParaRPr lang="zh-CN" altLang="en-US" sz="2400">
              <a:latin typeface="华文宋体" panose="02010600040101010101" charset="-122"/>
              <a:ea typeface="华文宋体" panose="02010600040101010101" charset="-122"/>
              <a:cs typeface="华文宋体" panose="02010600040101010101" charset="-122"/>
            </a:endParaRPr>
          </a:p>
          <a:p>
            <a:r>
              <a:rPr lang="en-US" altLang="zh-CN" sz="2400">
                <a:latin typeface="华文宋体" panose="02010600040101010101" charset="-122"/>
                <a:ea typeface="华文宋体" panose="02010600040101010101" charset="-122"/>
                <a:cs typeface="华文宋体" panose="02010600040101010101" charset="-122"/>
              </a:rPr>
              <a:t>4.</a:t>
            </a:r>
            <a:r>
              <a:rPr lang="zh-CN" altLang="en-US" sz="2400">
                <a:latin typeface="华文宋体" panose="02010600040101010101" charset="-122"/>
                <a:ea typeface="华文宋体" panose="02010600040101010101" charset="-122"/>
                <a:cs typeface="华文宋体" panose="02010600040101010101" charset="-122"/>
              </a:rPr>
              <a:t>低表达致死、超表达致死</a:t>
            </a:r>
            <a:endParaRPr lang="zh-CN" altLang="en-US" sz="2400">
              <a:latin typeface="华文宋体" panose="02010600040101010101" charset="-122"/>
              <a:ea typeface="华文宋体" panose="02010600040101010101" charset="-122"/>
              <a:cs typeface="华文宋体"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COMMONDATA" val="eyJoZGlkIjoiZjFmZWIzNDg2MmIzZjExOTIzMmViNTBmYTMwYTk0ZWYifQ=="/>
  <p:tag name="KSO_WPP_MARK_KEY" val="d8c98273-79af-45a8-ad09-21b57cf5866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1176</Words>
  <Application>WPS 演示</Application>
  <PresentationFormat>宽屏</PresentationFormat>
  <Paragraphs>60</Paragraphs>
  <Slides>9</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9</vt:i4>
      </vt:variant>
    </vt:vector>
  </HeadingPairs>
  <TitlesOfParts>
    <vt:vector size="18" baseType="lpstr">
      <vt:lpstr>Arial</vt:lpstr>
      <vt:lpstr>宋体</vt:lpstr>
      <vt:lpstr>Wingdings</vt:lpstr>
      <vt:lpstr>华文行楷</vt:lpstr>
      <vt:lpstr>华文宋体</vt:lpstr>
      <vt:lpstr>微软雅黑</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yjy</dc:creator>
  <cp:lastModifiedBy>2023013058</cp:lastModifiedBy>
  <cp:revision>27</cp:revision>
  <dcterms:created xsi:type="dcterms:W3CDTF">2024-01-29T05:45:00Z</dcterms:created>
  <dcterms:modified xsi:type="dcterms:W3CDTF">2024-02-13T08:39:45Z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7C2429DFC30840CA80E7C9FEF89DFA02_12</vt:lpwstr>
  </property>
  <property fmtid="{D5CDD505-2E9C-101B-9397-08002B2CF9AE}" pid="3" name="KSOProductBuildVer">
    <vt:lpwstr>2052-11.1.0.14036</vt:lpwstr>
  </property>
</Properties>
</file>