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64" r:id="rId4"/>
    <p:sldId id="265" r:id="rId5"/>
    <p:sldId id="268" r:id="rId6"/>
    <p:sldId id="266" r:id="rId7"/>
    <p:sldId id="267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6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E1D5B-B2CC-4226-AEAC-FBC8B76556B2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BBD52-7082-438E-9B0E-66C8B64F9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72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9994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8936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F66E52-AF8D-92B1-3CB4-0E9657B36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173D5CF-7E25-70D0-4F85-D8F63AAFF9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91BC111-0848-9EAF-C768-2A923AC4B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0A11FF8-9B98-BB7A-1E4E-5C57DD5B54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884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72887-39FB-3A3B-5EB9-257AF2820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3A04272-391E-0C0C-B3EB-06A5BEE37D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2DC11A1-E84F-A8CF-D171-9DAFB4B5AD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4C440D0-F95D-D73B-80F3-DA2EFF8D54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822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95D46-93D3-DBF8-9798-7070EADC5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B969B53-A86C-967F-9824-1931D6F693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31E27BA7-BC87-826E-15FE-BA7FCF5AE4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8E7DBBC-3E9D-CA8D-48F0-9A5133FBD5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9302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0E1465-0AF1-0F06-4944-97F33DA32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3084E8B-59C3-EDD5-C0BC-0833F8FD85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88C6085-24D9-A7B2-3CA8-30CF3AD2E8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540F2BC-3A3D-14F5-ED79-9387053C58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199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082563-AF23-EB8B-491B-0F8D22C03E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77E95DC-EBC8-E1CE-2A06-DB387EDF6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CA6AF8C-1093-6A58-79CB-5309F7294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94A867-513C-2585-A124-D606C2DAE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74381B-2F10-2803-FDF2-A3BB6024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379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3CF52D-D0CE-7E77-37FE-36239DDB2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EB8861B-17A3-6F96-1DEF-35FEFCBF7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710F85D-E189-A3C9-C70B-378E33019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B5D763-8588-09C9-2BF4-C9FC09A61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DE4CB8-796A-2F2E-4DC5-E34E5CA54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122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3BCB576-DE5E-A1F9-80F9-BD96D5AD46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5D13AF9-BE60-D4D6-0564-4DEC3EFA50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744668-86F1-7C07-FFE5-2C3D208C8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A44C82-E1EB-6163-A0CD-4386CA5B0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B59CC1-4227-2C86-70F2-5604DD41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188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55886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63773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44457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99841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196065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28838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831211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0692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2C17C4-B3B8-3B8A-924E-3F7C660C9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B7CFD8-E474-1AA6-E291-2F4D5B30F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2666B99-5CE5-8188-A5E3-AD09F0B22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031CFB-1827-B276-A0F3-7184B2BEB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FA1A6A-A506-7ED5-7B12-A71B6726F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2805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469854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639153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10759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FA31FE-7668-2EEF-4674-CC3AD43E5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8B41F1-8B24-775C-5BA3-B8970B89A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05D4F56-439D-8353-F0FA-6294B08AC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397206-8772-0774-CDF3-738FD29B2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CBAA93-CA33-5EA7-568A-D07037943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65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8B5013-8931-EA13-779D-BB4E02E4D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D504B9-4EDF-8F62-3EF8-83A4781AE0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92C7E15-4EA3-78F5-E355-7CD08DD22D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2ABE7ED-2DCF-1500-E292-EEDEC65D6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6D3F854-67D2-C2E3-74E9-82066C01F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445C8AD-BE0D-9D81-344F-F2A8CC05D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240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13E4BC-FF6A-1F19-9FAC-8C8536C29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615A034-6BC4-8E01-8014-ACA9B9115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A4613F7-75F9-4064-DB65-CBC3468A1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AC15271-7DA8-4996-29A7-F39A9A0B5F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C3929BC-E59F-9E77-2681-B6F4AF70B3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701DAE4-076B-A2CB-E373-4D222AB65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46FABEB-87A6-5844-4CA2-8CFEB743D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EA01CC5-BB14-31F8-8CDF-B2EBB0320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743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655F9C-F937-F291-1EB9-12B306CB3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BF79DCA-03AD-1EAA-BA49-F4EDBA8D1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D5B0378-5B39-5A6C-A4EE-ED8479128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B41FF50-0F4F-66AD-C1F0-8536C6A2B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993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8B7F1C6-9479-8CF4-008F-BF4F91F75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3A2F857-416A-8103-1E00-8F183283C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82A78C9-C53D-1D4B-7B05-B5452AFD5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176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2E65BC-62D1-BFBD-72E6-AC08C0434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E3C010D-83B1-899D-665B-B07DD5883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9B33C75-2771-D4F8-DE5F-915E442AE7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E50AA0-8660-C09F-B623-F5417B0E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29C3CF2-C1B0-396F-508B-7EE74C7F3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CD64E3-568E-5D8C-4705-D0F8DCBE1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0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947A12-FB48-12C9-5438-59B6CB875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E0463D2-FB4B-890B-EB77-341E85A892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EDBF30-271F-8271-63B3-2C41789004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BF3005A-16E4-0809-8689-953BFECE5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5307993-3654-E1B0-EADB-2979A2379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96C1AA0-5093-2B2F-6106-07F07A71C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26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6436767-2368-9745-FB93-F9822DBED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D8BB4C-A139-D69F-112C-550A24B95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951DD4-EAD6-E307-5FA8-BAB08D5278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5BC0E-8E91-49CA-8A95-23FF9ACAA07A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2C1778-F0B3-00CD-BD16-802FC60F00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991DC9-A86E-2F87-F703-A32588BA19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88AE0-A912-473E-8F93-06BB538BE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85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62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id="{8B56A6FC-F1FC-AD2F-322F-462A2545D13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7000"/>
          </a:blip>
          <a:stretch>
            <a:fillRect/>
          </a:stretch>
        </p:blipFill>
        <p:spPr>
          <a:xfrm>
            <a:off x="4481597" y="-1143489"/>
            <a:ext cx="14743469" cy="1491454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492674A4-7432-2707-262C-DE2F6D89BBA3}"/>
              </a:ext>
            </a:extLst>
          </p:cNvPr>
          <p:cNvSpPr/>
          <p:nvPr/>
        </p:nvSpPr>
        <p:spPr>
          <a:xfrm>
            <a:off x="-276697" y="4627567"/>
            <a:ext cx="9352032" cy="1278630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89597" y="5965755"/>
            <a:ext cx="25787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汇报人：龚建廷日期：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2024-02-15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1E88B94-96F0-335F-4346-2AA9B8E03516}"/>
              </a:ext>
            </a:extLst>
          </p:cNvPr>
          <p:cNvSpPr/>
          <p:nvPr/>
        </p:nvSpPr>
        <p:spPr>
          <a:xfrm>
            <a:off x="-1029903" y="-135466"/>
            <a:ext cx="13513870" cy="2497616"/>
          </a:xfrm>
          <a:prstGeom prst="rect">
            <a:avLst/>
          </a:prstGeom>
          <a:solidFill>
            <a:srgbClr val="E8D3F5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9281" y="396212"/>
            <a:ext cx="9347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1" i="0" u="none" strike="noStrike" kern="1200" cap="none" spc="0" normalizeH="0" baseline="0" noProof="0" dirty="0">
                <a:ln>
                  <a:solidFill>
                    <a:srgbClr val="E8D3F5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ideas</a:t>
            </a:r>
            <a:endParaRPr kumimoji="0" lang="zh-CN" altLang="en-US" sz="9600" b="1" i="0" u="none" strike="noStrike" kern="1200" cap="none" spc="0" normalizeH="0" baseline="0" noProof="0" dirty="0">
              <a:ln>
                <a:solidFill>
                  <a:srgbClr val="E8D3F5"/>
                </a:solidFill>
              </a:ln>
              <a:solidFill>
                <a:srgbClr val="7030A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7" name="图片 6" descr="微信图片_2024020218130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9881515" y="260356"/>
            <a:ext cx="1983424" cy="1908345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6C9D9969-80AC-545A-7749-DF32438877F7}"/>
              </a:ext>
            </a:extLst>
          </p:cNvPr>
          <p:cNvSpPr/>
          <p:nvPr/>
        </p:nvSpPr>
        <p:spPr>
          <a:xfrm>
            <a:off x="-744215" y="-381000"/>
            <a:ext cx="1082882" cy="2743149"/>
          </a:xfrm>
          <a:prstGeom prst="rect">
            <a:avLst/>
          </a:prstGeom>
          <a:solidFill>
            <a:srgbClr val="610F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CD56CCC4-9F98-CFD2-5A2B-DCAE4EDAB277}"/>
              </a:ext>
            </a:extLst>
          </p:cNvPr>
          <p:cNvGrpSpPr/>
          <p:nvPr/>
        </p:nvGrpSpPr>
        <p:grpSpPr>
          <a:xfrm>
            <a:off x="288145" y="4692830"/>
            <a:ext cx="8269216" cy="1177263"/>
            <a:chOff x="218670" y="4667429"/>
            <a:chExt cx="8269216" cy="1177263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3FC0C63-84F6-D7B2-7E61-BA923C2336B5}"/>
                </a:ext>
              </a:extLst>
            </p:cNvPr>
            <p:cNvSpPr txBox="1"/>
            <p:nvPr/>
          </p:nvSpPr>
          <p:spPr>
            <a:xfrm>
              <a:off x="680613" y="5198361"/>
              <a:ext cx="7807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solidFill>
                      <a:srgbClr val="E8D3F5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华文行楷" panose="02010800040101010101" pitchFamily="2" charset="-122"/>
                  <a:ea typeface="华文行楷" panose="02010800040101010101" pitchFamily="2" charset="-122"/>
                  <a:cs typeface="宋体" panose="02010600030101010101" pitchFamily="2" charset="-122"/>
                </a:rPr>
                <a:t>群体感应在微生物合成中的可能应用</a:t>
              </a:r>
              <a:endParaRPr kumimoji="0" lang="zh-CN" altLang="en-US" sz="3600" b="0" i="0" u="none" strike="noStrike" kern="1200" cap="none" spc="0" normalizeH="0" baseline="0" noProof="0" dirty="0">
                <a:ln>
                  <a:solidFill>
                    <a:srgbClr val="E8D3F5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A5BBEA63-62FC-EF43-6134-C7BBFC598E51}"/>
                </a:ext>
              </a:extLst>
            </p:cNvPr>
            <p:cNvSpPr txBox="1"/>
            <p:nvPr/>
          </p:nvSpPr>
          <p:spPr>
            <a:xfrm>
              <a:off x="218670" y="4667429"/>
              <a:ext cx="23861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solidFill>
                      <a:srgbClr val="E8D3F5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  <a:ea typeface="华文行楷" panose="02010800040101010101" pitchFamily="2" charset="-122"/>
                  <a:cs typeface="宋体" panose="02010600030101010101" pitchFamily="2" charset="-122"/>
                </a:rPr>
                <a:t>2</a:t>
              </a:r>
              <a:endParaRPr kumimoji="0" lang="zh-CN" altLang="en-US" sz="2400" b="0" i="0" u="none" strike="noStrike" kern="1200" cap="none" spc="0" normalizeH="0" baseline="0" noProof="0" dirty="0">
                <a:ln>
                  <a:solidFill>
                    <a:srgbClr val="E8D3F5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华文行楷" panose="0201080004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6A2334B2-42E0-6124-E2FD-191FF73E5997}"/>
              </a:ext>
            </a:extLst>
          </p:cNvPr>
          <p:cNvSpPr/>
          <p:nvPr/>
        </p:nvSpPr>
        <p:spPr>
          <a:xfrm>
            <a:off x="-276697" y="2732971"/>
            <a:ext cx="9352032" cy="1666713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E8CD672E-D307-45FE-E7E6-C260DEC75F40}"/>
              </a:ext>
            </a:extLst>
          </p:cNvPr>
          <p:cNvGrpSpPr/>
          <p:nvPr/>
        </p:nvGrpSpPr>
        <p:grpSpPr>
          <a:xfrm>
            <a:off x="160867" y="2739954"/>
            <a:ext cx="8099213" cy="1333226"/>
            <a:chOff x="39098" y="2714553"/>
            <a:chExt cx="8099213" cy="1333226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68C8CA33-4A27-F50B-AD80-0798202415C4}"/>
                </a:ext>
              </a:extLst>
            </p:cNvPr>
            <p:cNvSpPr txBox="1"/>
            <p:nvPr/>
          </p:nvSpPr>
          <p:spPr>
            <a:xfrm>
              <a:off x="39098" y="3463004"/>
              <a:ext cx="80992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solidFill>
                      <a:srgbClr val="E8D3F5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  <a:cs typeface="Times New Roman" panose="02020603050405020304" pitchFamily="18" charset="0"/>
                </a:rPr>
                <a:t>SLC</a:t>
              </a:r>
              <a:r>
                <a:rPr lang="zh-CN" altLang="en-US" sz="3200" dirty="0">
                  <a:ln>
                    <a:solidFill>
                      <a:srgbClr val="E8D3F5"/>
                    </a:solidFill>
                  </a:ln>
                  <a:solidFill>
                    <a:prstClr val="black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Times New Roman" panose="02020603050405020304" pitchFamily="18" charset="0"/>
                </a:rPr>
                <a:t>回路令塑料降解酶自动释放（价值低）</a:t>
              </a:r>
              <a:endParaRPr kumimoji="0" lang="zh-CN" altLang="en-US" sz="3200" b="0" i="0" u="none" strike="noStrike" kern="1200" cap="none" spc="0" normalizeH="0" baseline="0" noProof="0" dirty="0">
                <a:ln>
                  <a:solidFill>
                    <a:srgbClr val="E8D3F5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9F766B27-89D9-B15B-0178-33284C4BF0A2}"/>
                </a:ext>
              </a:extLst>
            </p:cNvPr>
            <p:cNvSpPr txBox="1"/>
            <p:nvPr/>
          </p:nvSpPr>
          <p:spPr>
            <a:xfrm>
              <a:off x="170865" y="2714553"/>
              <a:ext cx="2386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solidFill>
                      <a:srgbClr val="E8D3F5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  <a:ea typeface="华文行楷" panose="02010800040101010101" pitchFamily="2" charset="-122"/>
                  <a:cs typeface="宋体" panose="02010600030101010101" pitchFamily="2" charset="-122"/>
                </a:rPr>
                <a:t>1</a:t>
              </a:r>
              <a:endParaRPr kumimoji="0" lang="zh-CN" altLang="en-US" sz="3600" b="0" i="0" u="none" strike="noStrike" kern="1200" cap="none" spc="0" normalizeH="0" baseline="0" noProof="0" dirty="0">
                <a:ln>
                  <a:solidFill>
                    <a:srgbClr val="E8D3F5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华文行楷" panose="0201080004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2A2A1940-E929-B3E4-A586-13040095A45C}"/>
              </a:ext>
            </a:extLst>
          </p:cNvPr>
          <p:cNvSpPr/>
          <p:nvPr/>
        </p:nvSpPr>
        <p:spPr>
          <a:xfrm>
            <a:off x="-408464" y="2815021"/>
            <a:ext cx="569331" cy="151144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CCDAD7D0-5B54-350E-9E9E-40BF62EA0F73}"/>
              </a:ext>
            </a:extLst>
          </p:cNvPr>
          <p:cNvSpPr/>
          <p:nvPr/>
        </p:nvSpPr>
        <p:spPr>
          <a:xfrm>
            <a:off x="-408464" y="4706899"/>
            <a:ext cx="569331" cy="1137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7271371-9B37-691D-095D-3857A8775485}"/>
              </a:ext>
            </a:extLst>
          </p:cNvPr>
          <p:cNvSpPr/>
          <p:nvPr/>
        </p:nvSpPr>
        <p:spPr>
          <a:xfrm>
            <a:off x="0" y="4499790"/>
            <a:ext cx="9075335" cy="156724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C54F1-36A5-3D3A-49FC-6C7F63AC0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D153173D-4D8B-3261-A802-CE28D5F65D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EDFD6B23-CD44-4423-7FAA-6C67DF23330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872FABD-109C-7589-A997-C6016A93924B}"/>
              </a:ext>
            </a:extLst>
          </p:cNvPr>
          <p:cNvSpPr txBox="1"/>
          <p:nvPr/>
        </p:nvSpPr>
        <p:spPr>
          <a:xfrm>
            <a:off x="962448" y="91598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进展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A9BE9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6B694D0-4E7E-E3BB-1D93-F3A6E2C775D7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17F203B-3C5F-7A74-F38D-0441E8C518E7}"/>
              </a:ext>
            </a:extLst>
          </p:cNvPr>
          <p:cNvSpPr txBox="1"/>
          <p:nvPr/>
        </p:nvSpPr>
        <p:spPr>
          <a:xfrm>
            <a:off x="1123539" y="1739899"/>
            <a:ext cx="89043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没有找到</a:t>
            </a:r>
            <a:r>
              <a:rPr lang="en-US" altLang="zh-CN" dirty="0"/>
              <a:t>SLC</a:t>
            </a:r>
            <a:r>
              <a:rPr lang="zh-CN" altLang="en-US" dirty="0"/>
              <a:t>回路用于工业生产蛋白质的案例</a:t>
            </a:r>
            <a:endParaRPr lang="en-US" altLang="zh-CN" dirty="0"/>
          </a:p>
          <a:p>
            <a:r>
              <a:rPr lang="zh-CN" altLang="en-US" dirty="0"/>
              <a:t>原因如下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、细菌裂解后胞内蛋白酶的释放会影响其他细菌生长，可能会降解部分生产的蛋白质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、核酸的释放会使得培养液变得粘稠，增大后续分离的难度</a:t>
            </a:r>
            <a:endParaRPr lang="en-US" altLang="zh-CN" dirty="0"/>
          </a:p>
          <a:p>
            <a:r>
              <a:rPr lang="zh-CN" altLang="en-US" dirty="0"/>
              <a:t>（原文献中，用于周期性给药的细菌内容物释放后可以被小鼠清除）</a:t>
            </a:r>
            <a:endParaRPr lang="en-US" altLang="zh-CN" dirty="0"/>
          </a:p>
          <a:p>
            <a:r>
              <a:rPr lang="zh-CN" altLang="en-US" dirty="0"/>
              <a:t>工业生产的需求量远远大于活菌给药的需求量</a:t>
            </a:r>
            <a:endParaRPr lang="en-US" altLang="zh-CN" dirty="0"/>
          </a:p>
          <a:p>
            <a:r>
              <a:rPr lang="zh-CN" altLang="en-US" dirty="0"/>
              <a:t>在毕赤酵母中表达相关基因可以正常分泌并且活性更高（如图）（直接拍死）</a:t>
            </a:r>
            <a:endParaRPr lang="en-US" altLang="zh-CN" dirty="0"/>
          </a:p>
          <a:p>
            <a:r>
              <a:rPr lang="zh-CN" altLang="en-US" dirty="0"/>
              <a:t>综上所述，这个方案的价值并不高</a:t>
            </a:r>
            <a:endParaRPr lang="en-US" altLang="zh-CN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F3B52A7-C491-DC59-09D5-1C42F8766E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518" y="3973195"/>
            <a:ext cx="4310698" cy="21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391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F60B4-8C47-C6AB-4930-6034683C9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1FE1F35C-6D70-7BE8-544A-0CB6565351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75CD920A-B425-0614-FAE4-784AA3E6F6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87E722E-9B26-5E52-8B9D-085299F3016C}"/>
              </a:ext>
            </a:extLst>
          </p:cNvPr>
          <p:cNvSpPr txBox="1"/>
          <p:nvPr/>
        </p:nvSpPr>
        <p:spPr>
          <a:xfrm>
            <a:off x="962448" y="91598"/>
            <a:ext cx="6352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基于群体感应的周期性震荡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A9BE9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5645C39-2B21-4C3E-5F42-696567C6D6CA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1A1F79F-F528-357B-322B-DE0713456007}"/>
              </a:ext>
            </a:extLst>
          </p:cNvPr>
          <p:cNvSpPr txBox="1"/>
          <p:nvPr/>
        </p:nvSpPr>
        <p:spPr>
          <a:xfrm>
            <a:off x="1463040" y="1483360"/>
            <a:ext cx="9225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原因：灵感稍微有点枯竭，暂时没有想到什么</a:t>
            </a:r>
            <a:r>
              <a:rPr lang="en-US" altLang="zh-CN" dirty="0"/>
              <a:t>idea</a:t>
            </a:r>
            <a:r>
              <a:rPr lang="zh-CN" altLang="en-US" dirty="0"/>
              <a:t>，但是翻翻文献，感觉这几个东西大概率用得到</a:t>
            </a:r>
            <a:endParaRPr lang="en-US" altLang="zh-CN" dirty="0"/>
          </a:p>
          <a:p>
            <a:r>
              <a:rPr lang="zh-CN" altLang="en-US" dirty="0"/>
              <a:t>原理：</a:t>
            </a:r>
            <a:r>
              <a:rPr lang="en-US" altLang="zh-CN" dirty="0" err="1"/>
              <a:t>LuxR</a:t>
            </a:r>
            <a:r>
              <a:rPr lang="en-US" altLang="zh-CN" dirty="0"/>
              <a:t>-AHL</a:t>
            </a:r>
            <a:r>
              <a:rPr lang="zh-CN" altLang="en-US" dirty="0"/>
              <a:t>复合体激活</a:t>
            </a:r>
            <a:r>
              <a:rPr lang="en-US" altLang="zh-CN" dirty="0"/>
              <a:t>AHL</a:t>
            </a:r>
            <a:r>
              <a:rPr lang="zh-CN" altLang="en-US" dirty="0"/>
              <a:t>酶基因，本质上是一个二元震荡回路</a:t>
            </a:r>
            <a:endParaRPr lang="en-US" altLang="zh-CN" dirty="0"/>
          </a:p>
          <a:p>
            <a:r>
              <a:rPr lang="zh-CN" altLang="en-US" dirty="0"/>
              <a:t>应用：计时元件，周期性表达特定基因</a:t>
            </a:r>
            <a:endParaRPr lang="en-US" altLang="zh-CN" dirty="0"/>
          </a:p>
          <a:p>
            <a:r>
              <a:rPr lang="zh-CN" altLang="en-US" dirty="0"/>
              <a:t>问题：如何对于周期进行修正（直接加入信号分子？）</a:t>
            </a:r>
            <a:endParaRPr lang="en-US" altLang="zh-CN" dirty="0"/>
          </a:p>
          <a:p>
            <a:r>
              <a:rPr lang="zh-CN" altLang="en-US" dirty="0"/>
              <a:t>细胞数量控制（实验装置如图）？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8797EE1-05AB-6106-9108-83A4001769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38" y="3213550"/>
            <a:ext cx="6587162" cy="316819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0A9D8A5-81D3-3B30-F0FE-36198178A7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691" y="3820160"/>
            <a:ext cx="2206222" cy="179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319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FDE9A-3505-B166-E490-A51E5E83D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5A0BEE04-12FC-50E4-2ED4-1FC1600E4D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4C5CA061-265C-6877-85AB-5B1CA5D090C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8C2E6F8-0685-3D9D-53A4-A3CED53DBCC3}"/>
              </a:ext>
            </a:extLst>
          </p:cNvPr>
          <p:cNvSpPr txBox="1"/>
          <p:nvPr/>
        </p:nvSpPr>
        <p:spPr>
          <a:xfrm>
            <a:off x="962448" y="91598"/>
            <a:ext cx="6352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基于群体感应的周期性震荡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C475B8F-9431-9891-9102-AA2A81B13B1D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4C2E656-67E3-56AB-D2BC-992402959159}"/>
              </a:ext>
            </a:extLst>
          </p:cNvPr>
          <p:cNvSpPr txBox="1"/>
          <p:nvPr/>
        </p:nvSpPr>
        <p:spPr>
          <a:xfrm>
            <a:off x="869539" y="1168107"/>
            <a:ext cx="8122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可能实现细胞数量控制的方案（糖酵解 </a:t>
            </a:r>
            <a:r>
              <a:rPr lang="en-US" altLang="zh-CN" dirty="0"/>
              <a:t>TCA </a:t>
            </a:r>
            <a:r>
              <a:rPr lang="zh-CN" altLang="en-US" dirty="0"/>
              <a:t>氧化磷酸化）</a:t>
            </a:r>
            <a:endParaRPr lang="en-US" altLang="zh-CN" dirty="0"/>
          </a:p>
          <a:p>
            <a:r>
              <a:rPr lang="en-US" altLang="zh-CN" dirty="0"/>
              <a:t>1 </a:t>
            </a:r>
            <a:r>
              <a:rPr lang="zh-CN" altLang="en-US" dirty="0"/>
              <a:t>生长调节回路</a:t>
            </a:r>
            <a:endParaRPr lang="en-US" altLang="zh-CN" dirty="0"/>
          </a:p>
          <a:p>
            <a:r>
              <a:rPr lang="en-US" altLang="zh-CN" dirty="0" err="1"/>
              <a:t>sspB</a:t>
            </a:r>
            <a:r>
              <a:rPr lang="zh-CN" altLang="en-US" dirty="0"/>
              <a:t>降解磷酸果糖激酶 效果如图 不能稳定在一个水平上</a:t>
            </a:r>
            <a:endParaRPr lang="en-US" altLang="zh-CN" dirty="0"/>
          </a:p>
          <a:p>
            <a:r>
              <a:rPr lang="en-US" altLang="zh-CN" dirty="0"/>
              <a:t>2 SLC</a:t>
            </a:r>
            <a:r>
              <a:rPr lang="zh-CN" altLang="en-US" dirty="0"/>
              <a:t>回路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06367EB-0698-60CB-14A4-7E1529F912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565" y="1178538"/>
            <a:ext cx="2977987" cy="324871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C8B0652-8786-573E-4881-69058A6305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780" y="3225806"/>
            <a:ext cx="6620710" cy="333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41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9CD35-61B4-741C-0A35-599131319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B1934868-8BCB-7B01-52CD-3112F775FC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39CC8871-9C97-0966-D576-FBD81709019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BC0C232B-B7DA-F74A-7C27-DBA2875BBE76}"/>
              </a:ext>
            </a:extLst>
          </p:cNvPr>
          <p:cNvSpPr txBox="1"/>
          <p:nvPr/>
        </p:nvSpPr>
        <p:spPr>
          <a:xfrm>
            <a:off x="962448" y="91598"/>
            <a:ext cx="6352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MTS(</a:t>
            </a:r>
            <a:r>
              <a:rPr lang="zh-CN" altLang="en-US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代谢切换开关</a:t>
            </a:r>
            <a:r>
              <a:rPr lang="en-US" altLang="zh-CN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A9BE9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FF5E388-5DA6-3E3C-FFB5-4EF343231B86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4090807-31B5-2A4C-229B-A97BFDB82310}"/>
              </a:ext>
            </a:extLst>
          </p:cNvPr>
          <p:cNvSpPr txBox="1"/>
          <p:nvPr/>
        </p:nvSpPr>
        <p:spPr>
          <a:xfrm>
            <a:off x="1123538" y="1412240"/>
            <a:ext cx="8975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背景：目标化学品（异丙醇）生产的最佳代谢状态通常与细菌细胞最佳生长状态冲突</a:t>
            </a:r>
            <a:endParaRPr lang="en-US" altLang="zh-CN" dirty="0"/>
          </a:p>
          <a:p>
            <a:r>
              <a:rPr lang="en-US" altLang="zh-CN" dirty="0"/>
              <a:t>MTS</a:t>
            </a:r>
            <a:r>
              <a:rPr lang="zh-CN" altLang="en-US" dirty="0"/>
              <a:t>可以随细胞密度变化自动开启代谢途径，自动进入生产状态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6ABB19E-2215-DD72-CC04-20A7FA9CF9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48" y="2048359"/>
            <a:ext cx="5077460" cy="276128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2C9DA18-ED20-C48D-F2C9-4AD55C8355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908" y="2048359"/>
            <a:ext cx="5810882" cy="3084449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F69C09E5-13DF-1691-6FA0-779DF017D5B5}"/>
              </a:ext>
            </a:extLst>
          </p:cNvPr>
          <p:cNvSpPr txBox="1"/>
          <p:nvPr/>
        </p:nvSpPr>
        <p:spPr>
          <a:xfrm>
            <a:off x="1555750" y="5157434"/>
            <a:ext cx="9080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群体感应抑制</a:t>
            </a:r>
            <a:r>
              <a:rPr lang="en-US" altLang="zh-CN" dirty="0" err="1"/>
              <a:t>gltA.LAA</a:t>
            </a:r>
            <a:r>
              <a:rPr lang="zh-CN" altLang="en-US" dirty="0"/>
              <a:t>的表达，使得</a:t>
            </a:r>
            <a:r>
              <a:rPr lang="en-US" altLang="zh-CN" dirty="0"/>
              <a:t>Acetyl-CoA</a:t>
            </a:r>
            <a:r>
              <a:rPr lang="zh-CN" altLang="en-US" dirty="0"/>
              <a:t>无法进入</a:t>
            </a:r>
            <a:r>
              <a:rPr lang="en-US" altLang="zh-CN" dirty="0"/>
              <a:t>TCA</a:t>
            </a:r>
            <a:r>
              <a:rPr lang="zh-CN" altLang="en-US" dirty="0"/>
              <a:t>循环，只能生成产物</a:t>
            </a:r>
            <a:endParaRPr lang="en-US" altLang="zh-CN" dirty="0"/>
          </a:p>
          <a:p>
            <a:r>
              <a:rPr lang="en-US" altLang="zh-CN" dirty="0"/>
              <a:t>IPTG</a:t>
            </a:r>
            <a:r>
              <a:rPr lang="zh-CN" altLang="en-US" dirty="0"/>
              <a:t>用于调节群体感应的阈值</a:t>
            </a:r>
            <a:endParaRPr lang="en-US" altLang="zh-CN" dirty="0"/>
          </a:p>
          <a:p>
            <a:r>
              <a:rPr lang="zh-CN" altLang="en-US" dirty="0"/>
              <a:t>（阈值过低，细胞数量过少，阈值过高，无法及时进入生产）</a:t>
            </a:r>
          </a:p>
        </p:txBody>
      </p:sp>
    </p:spTree>
    <p:extLst>
      <p:ext uri="{BB962C8B-B14F-4D97-AF65-F5344CB8AC3E}">
        <p14:creationId xmlns:p14="http://schemas.microsoft.com/office/powerpoint/2010/main" val="1522347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E8980-39FA-7604-7CDC-F6FAB4825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9340151-B619-3882-C2BE-7762B8EC59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9D1D6DF1-BD33-6B1D-B5EB-AFD4DC8EAC5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1FF9D93-8E47-7F61-2F37-297F9CDEA085}"/>
              </a:ext>
            </a:extLst>
          </p:cNvPr>
          <p:cNvSpPr txBox="1"/>
          <p:nvPr/>
        </p:nvSpPr>
        <p:spPr>
          <a:xfrm>
            <a:off x="962448" y="91598"/>
            <a:ext cx="6352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MTS(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代谢切换开关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)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A9BE9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0B0BD47-67DD-8913-4C01-02BB1CD8BC1E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DE8451A-2AC9-D389-B01A-A59A8622C1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68" y="1196526"/>
            <a:ext cx="8516937" cy="372554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11EC842-8E55-F005-C95F-0582F7E6D7FC}"/>
              </a:ext>
            </a:extLst>
          </p:cNvPr>
          <p:cNvSpPr txBox="1"/>
          <p:nvPr/>
        </p:nvSpPr>
        <p:spPr>
          <a:xfrm>
            <a:off x="962448" y="4720828"/>
            <a:ext cx="860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结论：</a:t>
            </a:r>
            <a:r>
              <a:rPr lang="en-US" altLang="zh-CN" dirty="0"/>
              <a:t>IPTG</a:t>
            </a:r>
            <a:r>
              <a:rPr lang="zh-CN" altLang="en-US" dirty="0"/>
              <a:t>合适浓度应该在</a:t>
            </a:r>
            <a:r>
              <a:rPr lang="en-US" altLang="zh-CN" dirty="0"/>
              <a:t>0.03-0.05mM</a:t>
            </a:r>
            <a:r>
              <a:rPr lang="zh-CN" altLang="en-US" dirty="0"/>
              <a:t>左右</a:t>
            </a:r>
            <a:endParaRPr lang="en-US" altLang="zh-CN" dirty="0"/>
          </a:p>
          <a:p>
            <a:r>
              <a:rPr lang="zh-CN" altLang="en-US" dirty="0"/>
              <a:t>可能的应用思路：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，研究原有代谢途径，思路照搬，抑制原有代谢通路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，群体感应通过正反馈途径激活</a:t>
            </a:r>
            <a:r>
              <a:rPr lang="en-US" altLang="zh-CN" dirty="0"/>
              <a:t>/</a:t>
            </a:r>
            <a:r>
              <a:rPr lang="zh-CN" altLang="en-US" dirty="0"/>
              <a:t>增强目的基因的表达（竞争反应）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109652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406</Words>
  <Application>Microsoft Office PowerPoint</Application>
  <PresentationFormat>宽屏</PresentationFormat>
  <Paragraphs>43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等线</vt:lpstr>
      <vt:lpstr>等线 Light</vt:lpstr>
      <vt:lpstr>黑体</vt:lpstr>
      <vt:lpstr>华文行楷</vt:lpstr>
      <vt:lpstr>微软雅黑</vt:lpstr>
      <vt:lpstr>Arial</vt:lpstr>
      <vt:lpstr>Arial Black</vt:lpstr>
      <vt:lpstr>Calibri</vt:lpstr>
      <vt:lpstr>Times New Roman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Jianting Gong</dc:creator>
  <cp:lastModifiedBy>Jianting Gong</cp:lastModifiedBy>
  <cp:revision>63</cp:revision>
  <dcterms:created xsi:type="dcterms:W3CDTF">2024-02-15T01:12:56Z</dcterms:created>
  <dcterms:modified xsi:type="dcterms:W3CDTF">2024-02-15T07:29:51Z</dcterms:modified>
</cp:coreProperties>
</file>