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7"/>
  </p:notesMasterIdLst>
  <p:sldIdLst>
    <p:sldId id="256" r:id="rId2"/>
    <p:sldId id="263" r:id="rId3"/>
    <p:sldId id="294" r:id="rId4"/>
    <p:sldId id="298" r:id="rId5"/>
    <p:sldId id="299" r:id="rId6"/>
    <p:sldId id="301" r:id="rId7"/>
    <p:sldId id="303" r:id="rId8"/>
    <p:sldId id="302" r:id="rId9"/>
    <p:sldId id="304" r:id="rId10"/>
    <p:sldId id="305" r:id="rId11"/>
    <p:sldId id="306" r:id="rId12"/>
    <p:sldId id="307" r:id="rId13"/>
    <p:sldId id="308" r:id="rId14"/>
    <p:sldId id="309" r:id="rId15"/>
    <p:sldId id="310" r:id="rId16"/>
  </p:sldIdLst>
  <p:sldSz cx="12192000" cy="6858000"/>
  <p:notesSz cx="6858000" cy="9144000"/>
  <p:embeddedFontLst>
    <p:embeddedFont>
      <p:font typeface="KaiTi" panose="02010609060101010101" pitchFamily="49" charset="-122"/>
      <p:regular r:id="rId18"/>
    </p:embeddedFont>
    <p:embeddedFont>
      <p:font typeface="黑体" panose="02010609060101010101" pitchFamily="49" charset="-122"/>
      <p:regular r:id="rId19"/>
    </p:embeddedFont>
    <p:embeddedFont>
      <p:font typeface="华文行楷" panose="02010800040101010101" pitchFamily="2" charset="-122"/>
      <p:regular r:id="rId20"/>
    </p:embeddedFont>
    <p:embeddedFont>
      <p:font typeface="Transformers Movie" pitchFamily="2" charset="0"/>
      <p:bold r:id="rId21"/>
    </p:embeddedFont>
  </p:embeddedFontLst>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4380"/>
    <a:srgbClr val="3883CE"/>
    <a:srgbClr val="CA9BE9"/>
    <a:srgbClr val="610FA1"/>
    <a:srgbClr val="A13FEC"/>
    <a:srgbClr val="8515DB"/>
    <a:srgbClr val="E8D3F5"/>
    <a:srgbClr val="D9B7EF"/>
    <a:srgbClr val="DDE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238" autoAdjust="0"/>
    <p:restoredTop sz="96327" autoAdjust="0"/>
  </p:normalViewPr>
  <p:slideViewPr>
    <p:cSldViewPr snapToGrid="0">
      <p:cViewPr>
        <p:scale>
          <a:sx n="96" d="100"/>
          <a:sy n="96" d="100"/>
        </p:scale>
        <p:origin x="296"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4049994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CCAD6-A6F7-17E5-A19E-5DACC07A748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22715F3-E1A5-F20C-87E4-EB657D0F870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07C71AE-0093-76A8-1ED5-904F0731FAD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4C9FC69-8F79-6A5F-76BA-C5B8C95D82E7}"/>
              </a:ext>
            </a:extLst>
          </p:cNvPr>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906388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250F1-1F6B-60D6-5271-C3C970C9693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D883B45-A1B9-0690-D467-48162D0FDDE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49FE25D-4BC4-A9D3-AB24-62D17AE7174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1DC9502-771D-A25D-CA52-54BBC1AB5B31}"/>
              </a:ext>
            </a:extLst>
          </p:cNvPr>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458224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72ED4-2723-97F8-8B58-BF152AD8FC8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626F10F-1F33-9650-8AA9-175F4B48BE8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33E5C96-D869-9E95-865B-43D7FDC98C1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27A6428-18E5-4E92-4909-11A6E9639835}"/>
              </a:ext>
            </a:extLst>
          </p:cNvPr>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03611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21E41-61CF-134C-A6DB-EABB3499BE1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C8FB748-41B2-FFED-EB98-BC453418E67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15803B2-278F-D9B3-5C76-B9C8D720103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EDAF862-1DD2-D296-3380-5B101F617C67}"/>
              </a:ext>
            </a:extLst>
          </p:cNvPr>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3023322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8769F-AD06-D5AD-2901-802CDE0801E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097DCBE-AA99-8656-C3C0-0F1D39D450A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85D6F27-6530-BC18-F623-8A593F25E6F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50AA965-0BA9-06E6-3477-E8265AEFBDBA}"/>
              </a:ext>
            </a:extLst>
          </p:cNvPr>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566638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DB72D-447F-A3A2-B264-9318E5DCEA2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21AD885-F8AD-6066-6F47-4749FE71868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CC90AD1-DC88-9A91-8879-5A7B487035A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49CBEE7-D073-7AE8-F956-DA9B980B25FC}"/>
              </a:ext>
            </a:extLst>
          </p:cNvPr>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069198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756575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83DBF-041C-E884-E036-8C6275CB279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6E4EBF4-774C-379F-D9CA-DDAA15F0985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538D9B9-ECB5-5FB0-8CAD-0EEAFAC608A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CD71F8E-C5A3-695D-C1E4-AD3EF9E45EA8}"/>
              </a:ext>
            </a:extLst>
          </p:cNvPr>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892724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15E3A6-D3A6-4D82-AE1C-82E097CCBFD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8D10D1B-6AA7-47B9-2F48-76BE8DABF6E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EE6BB86-54D4-7E5B-C364-20B7AFAFE5E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19E2E25-7218-E611-A952-6685610004D8}"/>
              </a:ext>
            </a:extLst>
          </p:cNvPr>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337140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BAFF7-0523-F660-0B6B-23BFCDAEE72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AF451BD-220D-2A81-F478-C4CD0D01B54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472C348-F317-5F8B-122B-23A0BBB6DFC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4753905-1423-2B71-58BF-11FA3A0B767F}"/>
              </a:ext>
            </a:extLst>
          </p:cNvPr>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4038018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524F7-0461-F38F-9613-4B2A663AEE1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B1660E5-EB3C-8D58-7E9D-D1E30D4722A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06BBC92-842B-A120-3297-645B75EB441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91BC8D6-A31A-86E6-95DE-F3CAC78FF265}"/>
              </a:ext>
            </a:extLst>
          </p:cNvPr>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818216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8B373-5217-38FA-42C3-C08CF8BA02D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EBD6F2F-1F8F-FFA4-A93C-72A6B196143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B67EDC9-85A3-3718-2549-422AE47633A3}"/>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0E67F45-DF1E-D912-D98F-40B4DD977D0D}"/>
              </a:ext>
            </a:extLst>
          </p:cNvPr>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152853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200835-B4E7-A742-943A-E582A38EF1E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12DCB7A-8850-706F-EFEA-E42FDB1569F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C8DF2B4-24CA-5D55-905F-6A9ED0F2B6C1}"/>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5ABF318-EC63-574E-5601-F3707AC9F9A9}"/>
              </a:ext>
            </a:extLst>
          </p:cNvPr>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302005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89330-CA06-EEAC-A3DC-91B6644BA4A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C83D394-AE08-78E8-ADB0-A5FDFF82276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1D7EF9A-4FD1-28CF-9B4B-5A1F5B4D76F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6F33D02-4A78-F934-3AF9-2BBE619B86C1}"/>
              </a:ext>
            </a:extLst>
          </p:cNvPr>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4096290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2024/2/12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2024/2/12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2024/2/12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3.jpe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3.jpe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1.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1.png"/><Relationship Id="rId7"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3.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8B56A6FC-F1FC-AD2F-322F-462A2545D13A}"/>
              </a:ext>
            </a:extLst>
          </p:cNvPr>
          <p:cNvPicPr>
            <a:picLocks noChangeAspect="1"/>
          </p:cNvPicPr>
          <p:nvPr/>
        </p:nvPicPr>
        <p:blipFill>
          <a:blip r:embed="rId4">
            <a:alphaModFix amt="57000"/>
          </a:blip>
          <a:stretch>
            <a:fillRect/>
          </a:stretch>
        </p:blipFill>
        <p:spPr>
          <a:xfrm>
            <a:off x="4493204" y="-523295"/>
            <a:ext cx="14743469" cy="14914540"/>
          </a:xfrm>
          <a:prstGeom prst="rect">
            <a:avLst/>
          </a:prstGeom>
        </p:spPr>
      </p:pic>
      <p:sp>
        <p:nvSpPr>
          <p:cNvPr id="6" name="文本框 5"/>
          <p:cNvSpPr txBox="1"/>
          <p:nvPr/>
        </p:nvSpPr>
        <p:spPr>
          <a:xfrm>
            <a:off x="8973677" y="5965755"/>
            <a:ext cx="2578735" cy="829945"/>
          </a:xfrm>
          <a:prstGeom prst="rect">
            <a:avLst/>
          </a:prstGeom>
          <a:noFill/>
        </p:spPr>
        <p:txBody>
          <a:bodyPr wrap="square" rtlCol="0">
            <a:spAutoFit/>
          </a:bodyPr>
          <a:lstStyle/>
          <a:p>
            <a:r>
              <a:rPr lang="zh-CN" altLang="en-US" sz="2400" dirty="0">
                <a:latin typeface="华文行楷" panose="02010800040101010101" charset="-122"/>
                <a:ea typeface="华文行楷" panose="02010800040101010101" charset="-122"/>
                <a:cs typeface="华文行楷" panose="02010800040101010101" charset="-122"/>
              </a:rPr>
              <a:t>汇报人：李玮杰</a:t>
            </a:r>
            <a:endParaRPr lang="en-US" altLang="zh-CN" sz="2400" dirty="0">
              <a:latin typeface="华文行楷" panose="02010800040101010101" charset="-122"/>
              <a:ea typeface="华文行楷" panose="02010800040101010101" charset="-122"/>
              <a:cs typeface="华文行楷" panose="02010800040101010101" charset="-122"/>
            </a:endParaRPr>
          </a:p>
          <a:p>
            <a:r>
              <a:rPr lang="zh-CN" altLang="en-US" sz="2400" dirty="0">
                <a:latin typeface="华文行楷" panose="02010800040101010101" charset="-122"/>
                <a:ea typeface="华文行楷" panose="02010800040101010101" charset="-122"/>
                <a:cs typeface="华文行楷" panose="02010800040101010101" charset="-122"/>
              </a:rPr>
              <a:t>日期：</a:t>
            </a:r>
            <a:r>
              <a:rPr lang="en-US" altLang="zh-CN" sz="2400" dirty="0">
                <a:latin typeface="华文行楷" panose="02010800040101010101" charset="-122"/>
                <a:ea typeface="华文行楷" panose="02010800040101010101" charset="-122"/>
                <a:cs typeface="华文行楷" panose="02010800040101010101" charset="-122"/>
              </a:rPr>
              <a:t>2024-02-08</a:t>
            </a:r>
          </a:p>
        </p:txBody>
      </p:sp>
      <p:sp>
        <p:nvSpPr>
          <p:cNvPr id="12" name="矩形 11">
            <a:extLst>
              <a:ext uri="{FF2B5EF4-FFF2-40B4-BE49-F238E27FC236}">
                <a16:creationId xmlns:a16="http://schemas.microsoft.com/office/drawing/2014/main" id="{11E88B94-96F0-335F-4346-2AA9B8E03516}"/>
              </a:ext>
            </a:extLst>
          </p:cNvPr>
          <p:cNvSpPr/>
          <p:nvPr/>
        </p:nvSpPr>
        <p:spPr>
          <a:xfrm>
            <a:off x="-956331" y="-135467"/>
            <a:ext cx="13513870" cy="2497616"/>
          </a:xfrm>
          <a:prstGeom prst="rect">
            <a:avLst/>
          </a:prstGeom>
          <a:solidFill>
            <a:srgbClr val="E8D3F5">
              <a:alpha val="42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92634" y="396212"/>
            <a:ext cx="9944481" cy="1569660"/>
          </a:xfrm>
          <a:prstGeom prst="rect">
            <a:avLst/>
          </a:prstGeom>
          <a:noFill/>
        </p:spPr>
        <p:txBody>
          <a:bodyPr wrap="square" rtlCol="0">
            <a:spAutoFit/>
          </a:bodyPr>
          <a:lstStyle/>
          <a:p>
            <a:r>
              <a:rPr lang="zh-CN" altLang="en-US" sz="9600" b="1" dirty="0">
                <a:ln>
                  <a:solidFill>
                    <a:srgbClr val="E8D3F5"/>
                  </a:solidFill>
                </a:ln>
                <a:solidFill>
                  <a:srgbClr val="7030A0"/>
                </a:solidFill>
                <a:latin typeface="+mj-ea"/>
                <a:ea typeface="+mj-ea"/>
                <a:cs typeface="宋体" panose="02010600030101010101" pitchFamily="2" charset="-122"/>
              </a:rPr>
              <a:t>生物合成天然色素</a:t>
            </a:r>
          </a:p>
        </p:txBody>
      </p:sp>
      <p:pic>
        <p:nvPicPr>
          <p:cNvPr id="7" name="图片 6" descr="微信图片_20240202181306"/>
          <p:cNvPicPr>
            <a:picLocks noChangeAspect="1"/>
          </p:cNvPicPr>
          <p:nvPr>
            <p:custDataLst>
              <p:tags r:id="rId1"/>
            </p:custDataLst>
          </p:nvPr>
        </p:nvPicPr>
        <p:blipFill>
          <a:blip r:embed="rId5">
            <a:clrChange>
              <a:clrFrom>
                <a:srgbClr val="FFFFFF">
                  <a:alpha val="100000"/>
                </a:srgbClr>
              </a:clrFrom>
              <a:clrTo>
                <a:srgbClr val="FFFFFF">
                  <a:alpha val="100000"/>
                  <a:alpha val="0"/>
                </a:srgbClr>
              </a:clrTo>
            </a:clrChange>
          </a:blip>
          <a:srcRect l="15864" t="17469" r="23407" b="24111"/>
          <a:stretch>
            <a:fillRect/>
          </a:stretch>
        </p:blipFill>
        <p:spPr>
          <a:xfrm>
            <a:off x="9881515" y="260356"/>
            <a:ext cx="1983424" cy="1908345"/>
          </a:xfrm>
          <a:prstGeom prst="rect">
            <a:avLst/>
          </a:prstGeom>
        </p:spPr>
      </p:pic>
      <p:sp>
        <p:nvSpPr>
          <p:cNvPr id="13" name="矩形 12">
            <a:extLst>
              <a:ext uri="{FF2B5EF4-FFF2-40B4-BE49-F238E27FC236}">
                <a16:creationId xmlns:a16="http://schemas.microsoft.com/office/drawing/2014/main" id="{6C9D9969-80AC-545A-7749-DF32438877F7}"/>
              </a:ext>
            </a:extLst>
          </p:cNvPr>
          <p:cNvSpPr/>
          <p:nvPr/>
        </p:nvSpPr>
        <p:spPr>
          <a:xfrm>
            <a:off x="-744215" y="-381000"/>
            <a:ext cx="1082882" cy="2743149"/>
          </a:xfrm>
          <a:prstGeom prst="rect">
            <a:avLst/>
          </a:prstGeom>
          <a:solidFill>
            <a:srgbClr val="610FA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C8FA548D-8209-DBFE-1D8C-82CC071FE003}"/>
              </a:ext>
            </a:extLst>
          </p:cNvPr>
          <p:cNvSpPr/>
          <p:nvPr/>
        </p:nvSpPr>
        <p:spPr>
          <a:xfrm>
            <a:off x="-276697" y="4627567"/>
            <a:ext cx="9352032" cy="1278630"/>
          </a:xfrm>
          <a:prstGeom prst="rect">
            <a:avLst/>
          </a:prstGeom>
          <a:solidFill>
            <a:schemeClr val="bg2">
              <a:alpha val="8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C0A9B62-CCE8-7B3E-B112-6684EF6B0720}"/>
              </a:ext>
            </a:extLst>
          </p:cNvPr>
          <p:cNvGrpSpPr/>
          <p:nvPr/>
        </p:nvGrpSpPr>
        <p:grpSpPr>
          <a:xfrm>
            <a:off x="288145" y="4692830"/>
            <a:ext cx="8269216" cy="1177263"/>
            <a:chOff x="218670" y="4667429"/>
            <a:chExt cx="8269216" cy="1177263"/>
          </a:xfrm>
        </p:grpSpPr>
        <p:sp>
          <p:nvSpPr>
            <p:cNvPr id="8" name="文本框 7">
              <a:extLst>
                <a:ext uri="{FF2B5EF4-FFF2-40B4-BE49-F238E27FC236}">
                  <a16:creationId xmlns:a16="http://schemas.microsoft.com/office/drawing/2014/main" id="{E0F1C514-8EB1-9865-5F37-391D3E208F00}"/>
                </a:ext>
              </a:extLst>
            </p:cNvPr>
            <p:cNvSpPr txBox="1"/>
            <p:nvPr/>
          </p:nvSpPr>
          <p:spPr>
            <a:xfrm>
              <a:off x="680613" y="5198361"/>
              <a:ext cx="7807273" cy="646331"/>
            </a:xfrm>
            <a:prstGeom prst="rect">
              <a:avLst/>
            </a:prstGeom>
            <a:noFill/>
          </p:spPr>
          <p:txBody>
            <a:bodyPr wrap="square" rtlCol="0">
              <a:spAutoFit/>
            </a:bodyPr>
            <a:lstStyle/>
            <a:p>
              <a:r>
                <a:rPr lang="zh-CN" altLang="en-US" sz="3600" dirty="0">
                  <a:ln>
                    <a:solidFill>
                      <a:srgbClr val="E8D3F5"/>
                    </a:solidFill>
                  </a:ln>
                  <a:latin typeface="华文行楷" panose="02010800040101010101" pitchFamily="2" charset="-122"/>
                  <a:ea typeface="华文行楷" panose="02010800040101010101" pitchFamily="2" charset="-122"/>
                  <a:cs typeface="宋体" panose="02010600030101010101" pitchFamily="2" charset="-122"/>
                </a:rPr>
                <a:t>（拟）具体的目标色素以及通路改造</a:t>
              </a:r>
            </a:p>
          </p:txBody>
        </p:sp>
        <p:sp>
          <p:nvSpPr>
            <p:cNvPr id="9" name="文本框 8">
              <a:extLst>
                <a:ext uri="{FF2B5EF4-FFF2-40B4-BE49-F238E27FC236}">
                  <a16:creationId xmlns:a16="http://schemas.microsoft.com/office/drawing/2014/main" id="{306A665C-1E4A-9FC3-8E01-BA4D6DBB6712}"/>
                </a:ext>
              </a:extLst>
            </p:cNvPr>
            <p:cNvSpPr txBox="1"/>
            <p:nvPr/>
          </p:nvSpPr>
          <p:spPr>
            <a:xfrm>
              <a:off x="218670" y="4667429"/>
              <a:ext cx="2386110" cy="461665"/>
            </a:xfrm>
            <a:prstGeom prst="rect">
              <a:avLst/>
            </a:prstGeom>
            <a:noFill/>
          </p:spPr>
          <p:txBody>
            <a:bodyPr wrap="square" rtlCol="0">
              <a:spAutoFit/>
            </a:bodyPr>
            <a:lstStyle/>
            <a:p>
              <a:r>
                <a:rPr lang="en-US" altLang="zh-CN" sz="2400" dirty="0">
                  <a:ln>
                    <a:solidFill>
                      <a:srgbClr val="E8D3F5"/>
                    </a:solidFill>
                  </a:ln>
                  <a:latin typeface="Transformers Movie" pitchFamily="2" charset="0"/>
                  <a:ea typeface="华文行楷" panose="02010800040101010101" pitchFamily="2" charset="-122"/>
                  <a:cs typeface="宋体" panose="02010600030101010101" pitchFamily="2" charset="-122"/>
                </a:rPr>
                <a:t>20240215</a:t>
              </a:r>
              <a:endParaRPr lang="zh-CN" altLang="en-US" sz="2400" dirty="0">
                <a:ln>
                  <a:solidFill>
                    <a:srgbClr val="E8D3F5"/>
                  </a:solidFill>
                </a:ln>
                <a:latin typeface="Transformers Movie" pitchFamily="2" charset="0"/>
                <a:ea typeface="华文行楷" panose="02010800040101010101" pitchFamily="2" charset="-122"/>
                <a:cs typeface="宋体" panose="02010600030101010101" pitchFamily="2" charset="-122"/>
              </a:endParaRPr>
            </a:p>
          </p:txBody>
        </p:sp>
      </p:grpSp>
      <p:sp>
        <p:nvSpPr>
          <p:cNvPr id="10" name="矩形 9">
            <a:extLst>
              <a:ext uri="{FF2B5EF4-FFF2-40B4-BE49-F238E27FC236}">
                <a16:creationId xmlns:a16="http://schemas.microsoft.com/office/drawing/2014/main" id="{162EC902-F735-6C52-BBDD-AC00B2B9206B}"/>
              </a:ext>
            </a:extLst>
          </p:cNvPr>
          <p:cNvSpPr/>
          <p:nvPr/>
        </p:nvSpPr>
        <p:spPr>
          <a:xfrm>
            <a:off x="-276697" y="2732971"/>
            <a:ext cx="9352032" cy="1666713"/>
          </a:xfrm>
          <a:prstGeom prst="rect">
            <a:avLst/>
          </a:prstGeom>
          <a:solidFill>
            <a:schemeClr val="bg2">
              <a:alpha val="8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1AAB18D9-A937-C67F-CCDF-946F8D0AD6CB}"/>
              </a:ext>
            </a:extLst>
          </p:cNvPr>
          <p:cNvGrpSpPr/>
          <p:nvPr/>
        </p:nvGrpSpPr>
        <p:grpSpPr>
          <a:xfrm>
            <a:off x="292634" y="2739954"/>
            <a:ext cx="8317021" cy="1703085"/>
            <a:chOff x="170865" y="2714553"/>
            <a:chExt cx="8317021" cy="1703085"/>
          </a:xfrm>
        </p:grpSpPr>
        <p:sp>
          <p:nvSpPr>
            <p:cNvPr id="16" name="文本框 15">
              <a:extLst>
                <a:ext uri="{FF2B5EF4-FFF2-40B4-BE49-F238E27FC236}">
                  <a16:creationId xmlns:a16="http://schemas.microsoft.com/office/drawing/2014/main" id="{C31CE589-B087-F158-E3DC-89978A15C853}"/>
                </a:ext>
              </a:extLst>
            </p:cNvPr>
            <p:cNvSpPr txBox="1"/>
            <p:nvPr/>
          </p:nvSpPr>
          <p:spPr>
            <a:xfrm>
              <a:off x="680613" y="3401975"/>
              <a:ext cx="7807273" cy="1015663"/>
            </a:xfrm>
            <a:prstGeom prst="rect">
              <a:avLst/>
            </a:prstGeom>
            <a:noFill/>
          </p:spPr>
          <p:txBody>
            <a:bodyPr wrap="square" rtlCol="0">
              <a:spAutoFit/>
            </a:bodyPr>
            <a:lstStyle/>
            <a:p>
              <a:r>
                <a:rPr lang="zh-CN" altLang="en-US" sz="6000" dirty="0">
                  <a:ln>
                    <a:solidFill>
                      <a:srgbClr val="E8D3F5"/>
                    </a:solidFill>
                  </a:ln>
                  <a:latin typeface="华文行楷" panose="02010800040101010101" pitchFamily="2" charset="-122"/>
                  <a:ea typeface="华文行楷" panose="02010800040101010101" pitchFamily="2" charset="-122"/>
                  <a:cs typeface="宋体" panose="02010600030101010101" pitchFamily="2" charset="-122"/>
                </a:rPr>
                <a:t>初步想法，候选色素</a:t>
              </a:r>
            </a:p>
          </p:txBody>
        </p:sp>
        <p:sp>
          <p:nvSpPr>
            <p:cNvPr id="17" name="文本框 16">
              <a:extLst>
                <a:ext uri="{FF2B5EF4-FFF2-40B4-BE49-F238E27FC236}">
                  <a16:creationId xmlns:a16="http://schemas.microsoft.com/office/drawing/2014/main" id="{B9FCEA87-9265-99EE-01CD-1942CEFE5D68}"/>
                </a:ext>
              </a:extLst>
            </p:cNvPr>
            <p:cNvSpPr txBox="1"/>
            <p:nvPr/>
          </p:nvSpPr>
          <p:spPr>
            <a:xfrm>
              <a:off x="170865" y="2714553"/>
              <a:ext cx="2386110" cy="646331"/>
            </a:xfrm>
            <a:prstGeom prst="rect">
              <a:avLst/>
            </a:prstGeom>
            <a:noFill/>
          </p:spPr>
          <p:txBody>
            <a:bodyPr wrap="square" rtlCol="0">
              <a:spAutoFit/>
            </a:bodyPr>
            <a:lstStyle/>
            <a:p>
              <a:r>
                <a:rPr lang="en-US" altLang="zh-CN" sz="3600" dirty="0">
                  <a:ln>
                    <a:solidFill>
                      <a:srgbClr val="E8D3F5"/>
                    </a:solidFill>
                  </a:ln>
                  <a:latin typeface="Transformers Movie" pitchFamily="2" charset="0"/>
                  <a:ea typeface="华文行楷" panose="02010800040101010101" pitchFamily="2" charset="-122"/>
                  <a:cs typeface="宋体" panose="02010600030101010101" pitchFamily="2" charset="-122"/>
                </a:rPr>
                <a:t>20240213</a:t>
              </a:r>
              <a:endParaRPr lang="zh-CN" altLang="en-US" sz="3600" dirty="0">
                <a:ln>
                  <a:solidFill>
                    <a:srgbClr val="E8D3F5"/>
                  </a:solidFill>
                </a:ln>
                <a:latin typeface="Transformers Movie" pitchFamily="2" charset="0"/>
                <a:ea typeface="华文行楷" panose="02010800040101010101" pitchFamily="2" charset="-122"/>
                <a:cs typeface="宋体" panose="02010600030101010101" pitchFamily="2" charset="-122"/>
              </a:endParaRPr>
            </a:p>
          </p:txBody>
        </p:sp>
      </p:grpSp>
      <p:sp>
        <p:nvSpPr>
          <p:cNvPr id="20" name="矩形 19">
            <a:extLst>
              <a:ext uri="{FF2B5EF4-FFF2-40B4-BE49-F238E27FC236}">
                <a16:creationId xmlns:a16="http://schemas.microsoft.com/office/drawing/2014/main" id="{751482AC-D872-B6C2-8CDF-00E4FB6EC5BF}"/>
              </a:ext>
            </a:extLst>
          </p:cNvPr>
          <p:cNvSpPr/>
          <p:nvPr/>
        </p:nvSpPr>
        <p:spPr>
          <a:xfrm>
            <a:off x="-408464" y="2815021"/>
            <a:ext cx="569331" cy="151144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a:extLst>
              <a:ext uri="{FF2B5EF4-FFF2-40B4-BE49-F238E27FC236}">
                <a16:creationId xmlns:a16="http://schemas.microsoft.com/office/drawing/2014/main" id="{FFD9846E-E3B0-6C87-520A-454018082BA2}"/>
              </a:ext>
            </a:extLst>
          </p:cNvPr>
          <p:cNvSpPr/>
          <p:nvPr/>
        </p:nvSpPr>
        <p:spPr>
          <a:xfrm>
            <a:off x="-408464" y="4706899"/>
            <a:ext cx="569331" cy="1137794"/>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a:extLst>
              <a:ext uri="{FF2B5EF4-FFF2-40B4-BE49-F238E27FC236}">
                <a16:creationId xmlns:a16="http://schemas.microsoft.com/office/drawing/2014/main" id="{040E5B05-24C2-641E-1331-CD39FA47C716}"/>
              </a:ext>
            </a:extLst>
          </p:cNvPr>
          <p:cNvSpPr/>
          <p:nvPr/>
        </p:nvSpPr>
        <p:spPr>
          <a:xfrm>
            <a:off x="-508000" y="4485430"/>
            <a:ext cx="9583335" cy="1852907"/>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EFD19-2A28-C57B-CB6C-825AA3C7D0C4}"/>
            </a:ext>
          </a:extLst>
        </p:cNvPr>
        <p:cNvGrpSpPr/>
        <p:nvPr/>
      </p:nvGrpSpPr>
      <p:grpSpPr>
        <a:xfrm>
          <a:off x="0" y="0"/>
          <a:ext cx="0" cy="0"/>
          <a:chOff x="0" y="0"/>
          <a:chExt cx="0" cy="0"/>
        </a:xfrm>
      </p:grpSpPr>
      <p:pic>
        <p:nvPicPr>
          <p:cNvPr id="21" name="图片 20">
            <a:extLst>
              <a:ext uri="{FF2B5EF4-FFF2-40B4-BE49-F238E27FC236}">
                <a16:creationId xmlns:a16="http://schemas.microsoft.com/office/drawing/2014/main" id="{DA9C27B2-51AA-6B94-855F-26F9E51931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2416" y="2101980"/>
            <a:ext cx="6223074" cy="4060281"/>
          </a:xfrm>
          <a:prstGeom prst="rect">
            <a:avLst/>
          </a:prstGeom>
        </p:spPr>
      </p:pic>
      <p:pic>
        <p:nvPicPr>
          <p:cNvPr id="10" name="图片 9">
            <a:extLst>
              <a:ext uri="{FF2B5EF4-FFF2-40B4-BE49-F238E27FC236}">
                <a16:creationId xmlns:a16="http://schemas.microsoft.com/office/drawing/2014/main" id="{50C1CAF7-2CDE-877E-F502-33C6DEC42914}"/>
              </a:ext>
            </a:extLst>
          </p:cNvPr>
          <p:cNvPicPr>
            <a:picLocks noChangeAspect="1"/>
          </p:cNvPicPr>
          <p:nvPr/>
        </p:nvPicPr>
        <p:blipFill rotWithShape="1">
          <a:blip r:embed="rId4">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26875191-2886-895B-1B3F-284CA4B00878}"/>
              </a:ext>
            </a:extLst>
          </p:cNvPr>
          <p:cNvPicPr>
            <a:picLocks noChangeAspect="1"/>
          </p:cNvPicPr>
          <p:nvPr/>
        </p:nvPicPr>
        <p:blipFill>
          <a:blip r:embed="rId5">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9C44924D-F107-E779-B266-6037456FE609}"/>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生物合成天然色素现状</a:t>
            </a:r>
          </a:p>
        </p:txBody>
      </p:sp>
      <p:sp>
        <p:nvSpPr>
          <p:cNvPr id="5" name="矩形 4">
            <a:extLst>
              <a:ext uri="{FF2B5EF4-FFF2-40B4-BE49-F238E27FC236}">
                <a16:creationId xmlns:a16="http://schemas.microsoft.com/office/drawing/2014/main" id="{4BC655CD-D428-ACD1-A94B-A53770F7CA40}"/>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81C5E5EE-D1AC-C468-4E8B-A8D4A0BFB6DF}"/>
              </a:ext>
            </a:extLst>
          </p:cNvPr>
          <p:cNvSpPr txBox="1"/>
          <p:nvPr/>
        </p:nvSpPr>
        <p:spPr>
          <a:xfrm>
            <a:off x="179587" y="1097955"/>
            <a:ext cx="9574466" cy="707886"/>
          </a:xfrm>
          <a:prstGeom prst="rect">
            <a:avLst/>
          </a:prstGeom>
          <a:noFill/>
        </p:spPr>
        <p:txBody>
          <a:bodyPr wrap="square" rtlCol="0">
            <a:spAutoFit/>
          </a:bodyPr>
          <a:lstStyle/>
          <a:p>
            <a:r>
              <a:rPr lang="zh-CN" altLang="en-US" sz="4000" b="1" dirty="0">
                <a:latin typeface="KaiTi" panose="02010609060101010101" pitchFamily="49" charset="-122"/>
                <a:ea typeface="KaiTi" panose="02010609060101010101" pitchFamily="49" charset="-122"/>
                <a:cs typeface="Times New Roman" panose="02020603050405020304" pitchFamily="18" charset="0"/>
              </a:rPr>
              <a:t>目前的主要挑战</a:t>
            </a:r>
            <a:r>
              <a:rPr lang="en-US" altLang="zh-CN" sz="4000" b="1" dirty="0">
                <a:latin typeface="KaiTi" panose="02010609060101010101" pitchFamily="49" charset="-122"/>
                <a:ea typeface="KaiTi" panose="02010609060101010101" pitchFamily="49" charset="-122"/>
                <a:cs typeface="Times New Roman" panose="02020603050405020304" pitchFamily="18" charset="0"/>
              </a:rPr>
              <a:t>——</a:t>
            </a:r>
            <a:r>
              <a:rPr lang="zh-CN" altLang="en-US" sz="4000" b="1" dirty="0">
                <a:latin typeface="KaiTi" panose="02010609060101010101" pitchFamily="49" charset="-122"/>
                <a:ea typeface="KaiTi" panose="02010609060101010101" pitchFamily="49" charset="-122"/>
                <a:cs typeface="Times New Roman" panose="02020603050405020304" pitchFamily="18" charset="0"/>
              </a:rPr>
              <a:t>叶绿体基因编辑</a:t>
            </a:r>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pic>
        <p:nvPicPr>
          <p:cNvPr id="13" name="图片 12">
            <a:extLst>
              <a:ext uri="{FF2B5EF4-FFF2-40B4-BE49-F238E27FC236}">
                <a16:creationId xmlns:a16="http://schemas.microsoft.com/office/drawing/2014/main" id="{1C260F91-E1B5-2340-89F9-50A118384A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8229" y="2323396"/>
            <a:ext cx="4634682" cy="1025097"/>
          </a:xfrm>
          <a:prstGeom prst="rect">
            <a:avLst/>
          </a:prstGeom>
        </p:spPr>
      </p:pic>
      <p:sp>
        <p:nvSpPr>
          <p:cNvPr id="16" name="文本框 15">
            <a:extLst>
              <a:ext uri="{FF2B5EF4-FFF2-40B4-BE49-F238E27FC236}">
                <a16:creationId xmlns:a16="http://schemas.microsoft.com/office/drawing/2014/main" id="{2A7D8C5B-AFA4-F53C-AD2B-F92C543A32C0}"/>
              </a:ext>
            </a:extLst>
          </p:cNvPr>
          <p:cNvSpPr txBox="1"/>
          <p:nvPr/>
        </p:nvSpPr>
        <p:spPr>
          <a:xfrm>
            <a:off x="286058" y="5218257"/>
            <a:ext cx="2570794" cy="830997"/>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难点：</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7" name="文本框 16">
            <a:extLst>
              <a:ext uri="{FF2B5EF4-FFF2-40B4-BE49-F238E27FC236}">
                <a16:creationId xmlns:a16="http://schemas.microsoft.com/office/drawing/2014/main" id="{3A305310-5C59-4948-0BE6-633F5A6E2BB9}"/>
              </a:ext>
            </a:extLst>
          </p:cNvPr>
          <p:cNvSpPr txBox="1"/>
          <p:nvPr/>
        </p:nvSpPr>
        <p:spPr>
          <a:xfrm>
            <a:off x="286057" y="5775277"/>
            <a:ext cx="5274301"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植物体系转到微生物</a:t>
            </a:r>
          </a:p>
        </p:txBody>
      </p:sp>
      <p:pic>
        <p:nvPicPr>
          <p:cNvPr id="19" name="图片 18">
            <a:extLst>
              <a:ext uri="{FF2B5EF4-FFF2-40B4-BE49-F238E27FC236}">
                <a16:creationId xmlns:a16="http://schemas.microsoft.com/office/drawing/2014/main" id="{04A07E69-254B-3788-0817-A391E71AFF6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8229" y="3428992"/>
            <a:ext cx="5274301" cy="1708765"/>
          </a:xfrm>
          <a:prstGeom prst="rect">
            <a:avLst/>
          </a:prstGeom>
        </p:spPr>
      </p:pic>
      <p:sp>
        <p:nvSpPr>
          <p:cNvPr id="22" name="文本框 21">
            <a:extLst>
              <a:ext uri="{FF2B5EF4-FFF2-40B4-BE49-F238E27FC236}">
                <a16:creationId xmlns:a16="http://schemas.microsoft.com/office/drawing/2014/main" id="{57CE86E3-F2F6-6C5B-4B66-C560FAFE47C1}"/>
              </a:ext>
            </a:extLst>
          </p:cNvPr>
          <p:cNvSpPr txBox="1"/>
          <p:nvPr/>
        </p:nvSpPr>
        <p:spPr>
          <a:xfrm>
            <a:off x="286057" y="1874385"/>
            <a:ext cx="4577490"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可能的解决方案：</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631402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EC232-35CE-1BAD-D1DB-B5EEEA51483A}"/>
            </a:ext>
          </a:extLst>
        </p:cNvPr>
        <p:cNvGrpSpPr/>
        <p:nvPr/>
      </p:nvGrpSpPr>
      <p:grpSpPr>
        <a:xfrm>
          <a:off x="0" y="0"/>
          <a:ext cx="0" cy="0"/>
          <a:chOff x="0" y="0"/>
          <a:chExt cx="0" cy="0"/>
        </a:xfrm>
      </p:grpSpPr>
      <p:pic>
        <p:nvPicPr>
          <p:cNvPr id="14" name="图片 13">
            <a:extLst>
              <a:ext uri="{FF2B5EF4-FFF2-40B4-BE49-F238E27FC236}">
                <a16:creationId xmlns:a16="http://schemas.microsoft.com/office/drawing/2014/main" id="{6B04D34D-2CF2-58FF-EFB8-FBDDED9FB73F}"/>
              </a:ext>
            </a:extLst>
          </p:cNvPr>
          <p:cNvPicPr>
            <a:picLocks noChangeAspect="1"/>
          </p:cNvPicPr>
          <p:nvPr/>
        </p:nvPicPr>
        <p:blipFill rotWithShape="1">
          <a:blip r:embed="rId3">
            <a:extLst>
              <a:ext uri="{28A0092B-C50C-407E-A947-70E740481C1C}">
                <a14:useLocalDpi xmlns:a14="http://schemas.microsoft.com/office/drawing/2010/main" val="0"/>
              </a:ext>
            </a:extLst>
          </a:blip>
          <a:srcRect l="21222" t="16824" r="13304" b="18425"/>
          <a:stretch/>
        </p:blipFill>
        <p:spPr>
          <a:xfrm>
            <a:off x="5374963" y="2867970"/>
            <a:ext cx="5088907" cy="3145454"/>
          </a:xfrm>
          <a:prstGeom prst="rect">
            <a:avLst/>
          </a:prstGeom>
        </p:spPr>
      </p:pic>
      <p:pic>
        <p:nvPicPr>
          <p:cNvPr id="10" name="图片 9">
            <a:extLst>
              <a:ext uri="{FF2B5EF4-FFF2-40B4-BE49-F238E27FC236}">
                <a16:creationId xmlns:a16="http://schemas.microsoft.com/office/drawing/2014/main" id="{9A087119-1A6E-070B-93A3-947BD251C1BB}"/>
              </a:ext>
            </a:extLst>
          </p:cNvPr>
          <p:cNvPicPr>
            <a:picLocks noChangeAspect="1"/>
          </p:cNvPicPr>
          <p:nvPr/>
        </p:nvPicPr>
        <p:blipFill rotWithShape="1">
          <a:blip r:embed="rId4">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4BD5687A-9602-A6B8-833C-D1CFC8A330C6}"/>
              </a:ext>
            </a:extLst>
          </p:cNvPr>
          <p:cNvPicPr>
            <a:picLocks noChangeAspect="1"/>
          </p:cNvPicPr>
          <p:nvPr/>
        </p:nvPicPr>
        <p:blipFill>
          <a:blip r:embed="rId5">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2EC22DD1-404D-4E4B-2F42-1095D3C0D2A3}"/>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生物合成天然色素现状</a:t>
            </a:r>
          </a:p>
        </p:txBody>
      </p:sp>
      <p:sp>
        <p:nvSpPr>
          <p:cNvPr id="5" name="矩形 4">
            <a:extLst>
              <a:ext uri="{FF2B5EF4-FFF2-40B4-BE49-F238E27FC236}">
                <a16:creationId xmlns:a16="http://schemas.microsoft.com/office/drawing/2014/main" id="{973D6DAD-7191-19F8-F3CF-0F5D48CDA81D}"/>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F98E0078-DCB7-8324-836A-685366D84331}"/>
              </a:ext>
            </a:extLst>
          </p:cNvPr>
          <p:cNvSpPr txBox="1"/>
          <p:nvPr/>
        </p:nvSpPr>
        <p:spPr>
          <a:xfrm>
            <a:off x="286056" y="1874385"/>
            <a:ext cx="6379787" cy="830997"/>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可能的解决方案：</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利用色素本身作筛选</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——DREM Cell </a:t>
            </a:r>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平台</a:t>
            </a:r>
          </a:p>
        </p:txBody>
      </p:sp>
      <p:sp>
        <p:nvSpPr>
          <p:cNvPr id="16" name="文本框 15">
            <a:extLst>
              <a:ext uri="{FF2B5EF4-FFF2-40B4-BE49-F238E27FC236}">
                <a16:creationId xmlns:a16="http://schemas.microsoft.com/office/drawing/2014/main" id="{5D6CAE50-0E2E-344A-9ABD-81FDDD0B60C4}"/>
              </a:ext>
            </a:extLst>
          </p:cNvPr>
          <p:cNvSpPr txBox="1"/>
          <p:nvPr/>
        </p:nvSpPr>
        <p:spPr>
          <a:xfrm>
            <a:off x="286057" y="5760045"/>
            <a:ext cx="2570794" cy="830997"/>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难点：</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7" name="文本框 16">
            <a:extLst>
              <a:ext uri="{FF2B5EF4-FFF2-40B4-BE49-F238E27FC236}">
                <a16:creationId xmlns:a16="http://schemas.microsoft.com/office/drawing/2014/main" id="{E63DC938-0579-1E0A-B463-96EFCBF9DE2A}"/>
              </a:ext>
            </a:extLst>
          </p:cNvPr>
          <p:cNvSpPr txBox="1"/>
          <p:nvPr/>
        </p:nvSpPr>
        <p:spPr>
          <a:xfrm>
            <a:off x="286056" y="6317065"/>
            <a:ext cx="5274301"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激光检测</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sym typeface="Wingdings" pitchFamily="2" charset="2"/>
              </a:rPr>
              <a:t></a:t>
            </a:r>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sym typeface="Wingdings" pitchFamily="2" charset="2"/>
              </a:rPr>
              <a:t>吸光度检测</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3735D138-FDFD-1DCC-2B7F-636FE546357A}"/>
              </a:ext>
            </a:extLst>
          </p:cNvPr>
          <p:cNvSpPr txBox="1"/>
          <p:nvPr/>
        </p:nvSpPr>
        <p:spPr>
          <a:xfrm>
            <a:off x="179586" y="1097955"/>
            <a:ext cx="12224447" cy="1323439"/>
          </a:xfrm>
          <a:prstGeom prst="rect">
            <a:avLst/>
          </a:prstGeom>
          <a:noFill/>
        </p:spPr>
        <p:txBody>
          <a:bodyPr wrap="square" rtlCol="0">
            <a:spAutoFit/>
          </a:bodyPr>
          <a:lstStyle/>
          <a:p>
            <a:r>
              <a:rPr lang="zh-CN" altLang="en-US" sz="4000" b="1" dirty="0">
                <a:latin typeface="KaiTi" panose="02010609060101010101" pitchFamily="49" charset="-122"/>
                <a:ea typeface="KaiTi" panose="02010609060101010101" pitchFamily="49" charset="-122"/>
                <a:cs typeface="Times New Roman" panose="02020603050405020304" pitchFamily="18" charset="0"/>
              </a:rPr>
              <a:t>目前的主要挑战</a:t>
            </a:r>
            <a:r>
              <a:rPr lang="en-US" altLang="zh-CN" sz="4000" b="1" dirty="0">
                <a:latin typeface="KaiTi" panose="02010609060101010101" pitchFamily="49" charset="-122"/>
                <a:ea typeface="KaiTi" panose="02010609060101010101" pitchFamily="49" charset="-122"/>
                <a:cs typeface="Times New Roman" panose="02020603050405020304" pitchFamily="18" charset="0"/>
              </a:rPr>
              <a:t>——</a:t>
            </a:r>
            <a:r>
              <a:rPr lang="zh-CN" altLang="en-US" sz="4000" b="1" dirty="0">
                <a:latin typeface="Times New Roman" panose="02020603050405020304" pitchFamily="18" charset="0"/>
                <a:ea typeface="华文楷体" panose="02010600040101010101" pitchFamily="2" charset="-122"/>
                <a:cs typeface="Times New Roman" panose="02020603050405020304" pitchFamily="18" charset="0"/>
              </a:rPr>
              <a:t>传统标记带来的工业上的限制</a:t>
            </a:r>
          </a:p>
          <a:p>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pic>
        <p:nvPicPr>
          <p:cNvPr id="11" name="图片 10">
            <a:extLst>
              <a:ext uri="{FF2B5EF4-FFF2-40B4-BE49-F238E27FC236}">
                <a16:creationId xmlns:a16="http://schemas.microsoft.com/office/drawing/2014/main" id="{9F88D410-7F9E-E4E1-4A2C-E55D34CD38D1}"/>
              </a:ext>
            </a:extLst>
          </p:cNvPr>
          <p:cNvPicPr>
            <a:picLocks noChangeAspect="1"/>
          </p:cNvPicPr>
          <p:nvPr/>
        </p:nvPicPr>
        <p:blipFill rotWithShape="1">
          <a:blip r:embed="rId6">
            <a:extLst>
              <a:ext uri="{28A0092B-C50C-407E-A947-70E740481C1C}">
                <a14:useLocalDpi xmlns:a14="http://schemas.microsoft.com/office/drawing/2010/main" val="0"/>
              </a:ext>
            </a:extLst>
          </a:blip>
          <a:srcRect l="1" t="12091" r="-373"/>
          <a:stretch/>
        </p:blipFill>
        <p:spPr>
          <a:xfrm>
            <a:off x="286056" y="2871263"/>
            <a:ext cx="5088907" cy="2866966"/>
          </a:xfrm>
          <a:prstGeom prst="rect">
            <a:avLst/>
          </a:prstGeom>
        </p:spPr>
      </p:pic>
    </p:spTree>
    <p:extLst>
      <p:ext uri="{BB962C8B-B14F-4D97-AF65-F5344CB8AC3E}">
        <p14:creationId xmlns:p14="http://schemas.microsoft.com/office/powerpoint/2010/main" val="3332711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10FDA-E965-A683-2001-5BD6ECB24238}"/>
            </a:ext>
          </a:extLst>
        </p:cNvPr>
        <p:cNvGrpSpPr/>
        <p:nvPr/>
      </p:nvGrpSpPr>
      <p:grpSpPr>
        <a:xfrm>
          <a:off x="0" y="0"/>
          <a:ext cx="0" cy="0"/>
          <a:chOff x="0" y="0"/>
          <a:chExt cx="0" cy="0"/>
        </a:xfrm>
      </p:grpSpPr>
      <p:pic>
        <p:nvPicPr>
          <p:cNvPr id="8" name="图片 7">
            <a:extLst>
              <a:ext uri="{FF2B5EF4-FFF2-40B4-BE49-F238E27FC236}">
                <a16:creationId xmlns:a16="http://schemas.microsoft.com/office/drawing/2014/main" id="{B9AC35BA-6C11-E4A3-1766-6C83FB23C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8401" y="2213157"/>
            <a:ext cx="5440701" cy="3546888"/>
          </a:xfrm>
          <a:prstGeom prst="rect">
            <a:avLst/>
          </a:prstGeom>
        </p:spPr>
      </p:pic>
      <p:pic>
        <p:nvPicPr>
          <p:cNvPr id="10" name="图片 9">
            <a:extLst>
              <a:ext uri="{FF2B5EF4-FFF2-40B4-BE49-F238E27FC236}">
                <a16:creationId xmlns:a16="http://schemas.microsoft.com/office/drawing/2014/main" id="{1A3E4209-4CAD-A2D5-7589-9B61DAF49270}"/>
              </a:ext>
            </a:extLst>
          </p:cNvPr>
          <p:cNvPicPr>
            <a:picLocks noChangeAspect="1"/>
          </p:cNvPicPr>
          <p:nvPr/>
        </p:nvPicPr>
        <p:blipFill rotWithShape="1">
          <a:blip r:embed="rId4">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E5840AD5-DF08-EB57-C186-FCA5555B8A94}"/>
              </a:ext>
            </a:extLst>
          </p:cNvPr>
          <p:cNvPicPr>
            <a:picLocks noChangeAspect="1"/>
          </p:cNvPicPr>
          <p:nvPr/>
        </p:nvPicPr>
        <p:blipFill>
          <a:blip r:embed="rId5">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7CF5EE4D-9398-063A-4914-E656A1DE5984}"/>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生物合成天然色素现状</a:t>
            </a:r>
          </a:p>
        </p:txBody>
      </p:sp>
      <p:sp>
        <p:nvSpPr>
          <p:cNvPr id="5" name="矩形 4">
            <a:extLst>
              <a:ext uri="{FF2B5EF4-FFF2-40B4-BE49-F238E27FC236}">
                <a16:creationId xmlns:a16="http://schemas.microsoft.com/office/drawing/2014/main" id="{7A23CAB6-1AA3-EADA-90B5-1B427689A30B}"/>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2407305F-74E3-25D9-182B-C230D5640986}"/>
              </a:ext>
            </a:extLst>
          </p:cNvPr>
          <p:cNvSpPr txBox="1"/>
          <p:nvPr/>
        </p:nvSpPr>
        <p:spPr>
          <a:xfrm>
            <a:off x="286057" y="1874385"/>
            <a:ext cx="5385874" cy="3046988"/>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可能的解决方案：</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利用色素本身作筛选</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蛋白质靶向偶练技术</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/knockdown</a:t>
            </a:r>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控制膜上转运蛋白表达把色素包在细胞内</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同时引入相应的操纵元件防止色素过度表达导致在胞内过度积累产生细胞毒性</a:t>
            </a:r>
          </a:p>
        </p:txBody>
      </p:sp>
      <p:sp>
        <p:nvSpPr>
          <p:cNvPr id="16" name="文本框 15">
            <a:extLst>
              <a:ext uri="{FF2B5EF4-FFF2-40B4-BE49-F238E27FC236}">
                <a16:creationId xmlns:a16="http://schemas.microsoft.com/office/drawing/2014/main" id="{1BF39095-FF61-B07A-9778-C1E5E1C29D01}"/>
              </a:ext>
            </a:extLst>
          </p:cNvPr>
          <p:cNvSpPr txBox="1"/>
          <p:nvPr/>
        </p:nvSpPr>
        <p:spPr>
          <a:xfrm>
            <a:off x="286057" y="5760045"/>
            <a:ext cx="2570794" cy="830997"/>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难点：</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7" name="文本框 16">
            <a:extLst>
              <a:ext uri="{FF2B5EF4-FFF2-40B4-BE49-F238E27FC236}">
                <a16:creationId xmlns:a16="http://schemas.microsoft.com/office/drawing/2014/main" id="{F73C9620-61B5-0605-E7C3-2730FFB3815E}"/>
              </a:ext>
            </a:extLst>
          </p:cNvPr>
          <p:cNvSpPr txBox="1"/>
          <p:nvPr/>
        </p:nvSpPr>
        <p:spPr>
          <a:xfrm>
            <a:off x="286056" y="6317065"/>
            <a:ext cx="5274301"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激光检测</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sym typeface="Wingdings" pitchFamily="2" charset="2"/>
              </a:rPr>
              <a:t></a:t>
            </a:r>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sym typeface="Wingdings" pitchFamily="2" charset="2"/>
              </a:rPr>
              <a:t>吸光度检测</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D855744F-918C-524C-883B-C8AC89CA29E6}"/>
              </a:ext>
            </a:extLst>
          </p:cNvPr>
          <p:cNvSpPr txBox="1"/>
          <p:nvPr/>
        </p:nvSpPr>
        <p:spPr>
          <a:xfrm>
            <a:off x="179586" y="1097955"/>
            <a:ext cx="12224447" cy="1323439"/>
          </a:xfrm>
          <a:prstGeom prst="rect">
            <a:avLst/>
          </a:prstGeom>
          <a:noFill/>
        </p:spPr>
        <p:txBody>
          <a:bodyPr wrap="square" rtlCol="0">
            <a:spAutoFit/>
          </a:bodyPr>
          <a:lstStyle/>
          <a:p>
            <a:r>
              <a:rPr lang="zh-CN" altLang="en-US" sz="4000" b="1" dirty="0">
                <a:latin typeface="KaiTi" panose="02010609060101010101" pitchFamily="49" charset="-122"/>
                <a:ea typeface="KaiTi" panose="02010609060101010101" pitchFamily="49" charset="-122"/>
                <a:cs typeface="Times New Roman" panose="02020603050405020304" pitchFamily="18" charset="0"/>
              </a:rPr>
              <a:t>目前的主要挑战</a:t>
            </a:r>
            <a:r>
              <a:rPr lang="en-US" altLang="zh-CN" sz="4000" b="1" dirty="0">
                <a:latin typeface="KaiTi" panose="02010609060101010101" pitchFamily="49" charset="-122"/>
                <a:ea typeface="KaiTi" panose="02010609060101010101" pitchFamily="49" charset="-122"/>
                <a:cs typeface="Times New Roman" panose="02020603050405020304" pitchFamily="18" charset="0"/>
              </a:rPr>
              <a:t>——</a:t>
            </a:r>
            <a:r>
              <a:rPr lang="zh-CN" altLang="en-US" sz="4000" b="1" dirty="0">
                <a:latin typeface="Times New Roman" panose="02020603050405020304" pitchFamily="18" charset="0"/>
                <a:ea typeface="华文楷体" panose="02010600040101010101" pitchFamily="2" charset="-122"/>
                <a:cs typeface="Times New Roman" panose="02020603050405020304" pitchFamily="18" charset="0"/>
              </a:rPr>
              <a:t>传统标记带来的工业上的限制</a:t>
            </a:r>
          </a:p>
          <a:p>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688428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EC8D4-C099-6A15-CE3D-43239B2BD61E}"/>
            </a:ext>
          </a:extLst>
        </p:cNvPr>
        <p:cNvGrpSpPr/>
        <p:nvPr/>
      </p:nvGrpSpPr>
      <p:grpSpPr>
        <a:xfrm>
          <a:off x="0" y="0"/>
          <a:ext cx="0" cy="0"/>
          <a:chOff x="0" y="0"/>
          <a:chExt cx="0" cy="0"/>
        </a:xfrm>
      </p:grpSpPr>
      <p:pic>
        <p:nvPicPr>
          <p:cNvPr id="6" name="图片 5">
            <a:extLst>
              <a:ext uri="{FF2B5EF4-FFF2-40B4-BE49-F238E27FC236}">
                <a16:creationId xmlns:a16="http://schemas.microsoft.com/office/drawing/2014/main" id="{EDA55C28-E9A8-A9DC-DA4A-5B617CA16946}"/>
              </a:ext>
            </a:extLst>
          </p:cNvPr>
          <p:cNvPicPr>
            <a:picLocks noChangeAspect="1"/>
          </p:cNvPicPr>
          <p:nvPr/>
        </p:nvPicPr>
        <p:blipFill rotWithShape="1">
          <a:blip r:embed="rId3">
            <a:extLst>
              <a:ext uri="{28A0092B-C50C-407E-A947-70E740481C1C}">
                <a14:useLocalDpi xmlns:a14="http://schemas.microsoft.com/office/drawing/2010/main" val="0"/>
              </a:ext>
            </a:extLst>
          </a:blip>
          <a:srcRect l="16271" t="11016" r="14237" b="11356"/>
          <a:stretch/>
        </p:blipFill>
        <p:spPr>
          <a:xfrm>
            <a:off x="6901430" y="1911108"/>
            <a:ext cx="3405809" cy="3804537"/>
          </a:xfrm>
          <a:prstGeom prst="rect">
            <a:avLst/>
          </a:prstGeom>
        </p:spPr>
      </p:pic>
      <p:pic>
        <p:nvPicPr>
          <p:cNvPr id="10" name="图片 9">
            <a:extLst>
              <a:ext uri="{FF2B5EF4-FFF2-40B4-BE49-F238E27FC236}">
                <a16:creationId xmlns:a16="http://schemas.microsoft.com/office/drawing/2014/main" id="{8C818DED-8BAE-0296-17C6-BF90821BA535}"/>
              </a:ext>
            </a:extLst>
          </p:cNvPr>
          <p:cNvPicPr>
            <a:picLocks noChangeAspect="1"/>
          </p:cNvPicPr>
          <p:nvPr/>
        </p:nvPicPr>
        <p:blipFill rotWithShape="1">
          <a:blip r:embed="rId4">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22D0AE44-F55B-0E04-2CC0-8985DBC6E5C5}"/>
              </a:ext>
            </a:extLst>
          </p:cNvPr>
          <p:cNvPicPr>
            <a:picLocks noChangeAspect="1"/>
          </p:cNvPicPr>
          <p:nvPr/>
        </p:nvPicPr>
        <p:blipFill>
          <a:blip r:embed="rId5">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F3930508-1609-93FA-F6BC-6E34FF442473}"/>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生物合成天然色素现状</a:t>
            </a:r>
          </a:p>
        </p:txBody>
      </p:sp>
      <p:sp>
        <p:nvSpPr>
          <p:cNvPr id="5" name="矩形 4">
            <a:extLst>
              <a:ext uri="{FF2B5EF4-FFF2-40B4-BE49-F238E27FC236}">
                <a16:creationId xmlns:a16="http://schemas.microsoft.com/office/drawing/2014/main" id="{E28C54ED-233B-69BD-4D0F-993BE6055CAE}"/>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4C48DD73-B7C4-7C76-0AA3-AEDFC439A856}"/>
              </a:ext>
            </a:extLst>
          </p:cNvPr>
          <p:cNvSpPr txBox="1"/>
          <p:nvPr/>
        </p:nvSpPr>
        <p:spPr>
          <a:xfrm>
            <a:off x="286057" y="1874385"/>
            <a:ext cx="5385874" cy="1938992"/>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可能的解决方案：</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底物成本：微生物共培养？</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纯化分离成本：许多色素是油性的，或许可以利用油水两相分离？</a:t>
            </a:r>
          </a:p>
        </p:txBody>
      </p:sp>
      <p:sp>
        <p:nvSpPr>
          <p:cNvPr id="16" name="文本框 15">
            <a:extLst>
              <a:ext uri="{FF2B5EF4-FFF2-40B4-BE49-F238E27FC236}">
                <a16:creationId xmlns:a16="http://schemas.microsoft.com/office/drawing/2014/main" id="{2576553B-9303-6BA8-B4F4-D337456DDF6F}"/>
              </a:ext>
            </a:extLst>
          </p:cNvPr>
          <p:cNvSpPr txBox="1"/>
          <p:nvPr/>
        </p:nvSpPr>
        <p:spPr>
          <a:xfrm>
            <a:off x="397631" y="4741360"/>
            <a:ext cx="2570794" cy="830997"/>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难点：</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7" name="文本框 16">
            <a:extLst>
              <a:ext uri="{FF2B5EF4-FFF2-40B4-BE49-F238E27FC236}">
                <a16:creationId xmlns:a16="http://schemas.microsoft.com/office/drawing/2014/main" id="{87EC6E54-D2B9-1D15-E51A-643B085537E7}"/>
              </a:ext>
            </a:extLst>
          </p:cNvPr>
          <p:cNvSpPr txBox="1"/>
          <p:nvPr/>
        </p:nvSpPr>
        <p:spPr>
          <a:xfrm>
            <a:off x="397630" y="5298380"/>
            <a:ext cx="5274301"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我尚不清楚</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a:t>
            </a:r>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58435780-6FFE-3CF4-74F1-3E9826A4999A}"/>
              </a:ext>
            </a:extLst>
          </p:cNvPr>
          <p:cNvSpPr txBox="1"/>
          <p:nvPr/>
        </p:nvSpPr>
        <p:spPr>
          <a:xfrm>
            <a:off x="179586" y="1097955"/>
            <a:ext cx="12224447" cy="1323439"/>
          </a:xfrm>
          <a:prstGeom prst="rect">
            <a:avLst/>
          </a:prstGeom>
          <a:noFill/>
        </p:spPr>
        <p:txBody>
          <a:bodyPr wrap="square" rtlCol="0">
            <a:spAutoFit/>
          </a:bodyPr>
          <a:lstStyle/>
          <a:p>
            <a:r>
              <a:rPr lang="zh-CN" altLang="en-US" sz="4000" b="1" dirty="0">
                <a:latin typeface="KaiTi" panose="02010609060101010101" pitchFamily="49" charset="-122"/>
                <a:ea typeface="KaiTi" panose="02010609060101010101" pitchFamily="49" charset="-122"/>
                <a:cs typeface="Times New Roman" panose="02020603050405020304" pitchFamily="18" charset="0"/>
              </a:rPr>
              <a:t>目前的主要挑战</a:t>
            </a:r>
            <a:r>
              <a:rPr lang="en-US" altLang="zh-CN" sz="4000" b="1" dirty="0">
                <a:latin typeface="KaiTi" panose="02010609060101010101" pitchFamily="49" charset="-122"/>
                <a:ea typeface="KaiTi" panose="02010609060101010101" pitchFamily="49" charset="-122"/>
                <a:cs typeface="Times New Roman" panose="02020603050405020304" pitchFamily="18" charset="0"/>
              </a:rPr>
              <a:t>——</a:t>
            </a:r>
            <a:r>
              <a:rPr lang="zh-CN" altLang="en-US" sz="4000" b="1" dirty="0">
                <a:latin typeface="Times New Roman" panose="02020603050405020304" pitchFamily="18" charset="0"/>
                <a:ea typeface="华文楷体" panose="02010600040101010101" pitchFamily="2" charset="-122"/>
                <a:cs typeface="Times New Roman" panose="02020603050405020304" pitchFamily="18" charset="0"/>
              </a:rPr>
              <a:t>底物成本和产物纯化分离成本</a:t>
            </a:r>
          </a:p>
          <a:p>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994202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77F02-37AC-6322-72B3-7E2F993D11C6}"/>
            </a:ext>
          </a:extLst>
        </p:cNvPr>
        <p:cNvGrpSpPr/>
        <p:nvPr/>
      </p:nvGrpSpPr>
      <p:grpSpPr>
        <a:xfrm>
          <a:off x="0" y="0"/>
          <a:ext cx="0" cy="0"/>
          <a:chOff x="0" y="0"/>
          <a:chExt cx="0" cy="0"/>
        </a:xfrm>
      </p:grpSpPr>
      <p:pic>
        <p:nvPicPr>
          <p:cNvPr id="12" name="图片 11">
            <a:extLst>
              <a:ext uri="{FF2B5EF4-FFF2-40B4-BE49-F238E27FC236}">
                <a16:creationId xmlns:a16="http://schemas.microsoft.com/office/drawing/2014/main" id="{6B18EECE-9AF6-B129-76B6-0F627603BBD9}"/>
              </a:ext>
            </a:extLst>
          </p:cNvPr>
          <p:cNvPicPr>
            <a:picLocks noChangeAspect="1"/>
          </p:cNvPicPr>
          <p:nvPr/>
        </p:nvPicPr>
        <p:blipFill rotWithShape="1">
          <a:blip r:embed="rId3">
            <a:extLst>
              <a:ext uri="{28A0092B-C50C-407E-A947-70E740481C1C}">
                <a14:useLocalDpi xmlns:a14="http://schemas.microsoft.com/office/drawing/2010/main" val="0"/>
              </a:ext>
            </a:extLst>
          </a:blip>
          <a:srcRect l="1596" t="1555" r="2674" b="48689"/>
          <a:stretch/>
        </p:blipFill>
        <p:spPr>
          <a:xfrm>
            <a:off x="5855692" y="2599635"/>
            <a:ext cx="4441247" cy="2304954"/>
          </a:xfrm>
          <a:prstGeom prst="rect">
            <a:avLst/>
          </a:prstGeom>
        </p:spPr>
      </p:pic>
      <p:pic>
        <p:nvPicPr>
          <p:cNvPr id="8" name="图片 7">
            <a:extLst>
              <a:ext uri="{FF2B5EF4-FFF2-40B4-BE49-F238E27FC236}">
                <a16:creationId xmlns:a16="http://schemas.microsoft.com/office/drawing/2014/main" id="{52A8F745-5710-599E-9666-22D5949E5C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5099" y="4904589"/>
            <a:ext cx="4624637" cy="1217847"/>
          </a:xfrm>
          <a:prstGeom prst="rect">
            <a:avLst/>
          </a:prstGeom>
        </p:spPr>
      </p:pic>
      <p:pic>
        <p:nvPicPr>
          <p:cNvPr id="10" name="图片 9">
            <a:extLst>
              <a:ext uri="{FF2B5EF4-FFF2-40B4-BE49-F238E27FC236}">
                <a16:creationId xmlns:a16="http://schemas.microsoft.com/office/drawing/2014/main" id="{74338221-1B23-C164-A371-CB903B13CA3E}"/>
              </a:ext>
            </a:extLst>
          </p:cNvPr>
          <p:cNvPicPr>
            <a:picLocks noChangeAspect="1"/>
          </p:cNvPicPr>
          <p:nvPr/>
        </p:nvPicPr>
        <p:blipFill rotWithShape="1">
          <a:blip r:embed="rId5">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B327909A-61FE-792F-BF00-2DCCC9EB262D}"/>
              </a:ext>
            </a:extLst>
          </p:cNvPr>
          <p:cNvPicPr>
            <a:picLocks noChangeAspect="1"/>
          </p:cNvPicPr>
          <p:nvPr/>
        </p:nvPicPr>
        <p:blipFill>
          <a:blip r:embed="rId6">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D89B1544-C51B-D54D-291B-22928E3AFADF}"/>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候选色素</a:t>
            </a:r>
          </a:p>
        </p:txBody>
      </p:sp>
      <p:sp>
        <p:nvSpPr>
          <p:cNvPr id="5" name="矩形 4">
            <a:extLst>
              <a:ext uri="{FF2B5EF4-FFF2-40B4-BE49-F238E27FC236}">
                <a16:creationId xmlns:a16="http://schemas.microsoft.com/office/drawing/2014/main" id="{CDC225EB-908B-0FF5-898C-24FC63A58F9E}"/>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55D1B29C-7E86-1C44-67FA-2012D9E10AAB}"/>
              </a:ext>
            </a:extLst>
          </p:cNvPr>
          <p:cNvSpPr txBox="1"/>
          <p:nvPr/>
        </p:nvSpPr>
        <p:spPr>
          <a:xfrm>
            <a:off x="181857" y="1951190"/>
            <a:ext cx="3405808" cy="830997"/>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系统：大肠杆菌</a:t>
            </a:r>
            <a:r>
              <a:rPr lang="en-US" altLang="zh-CN" sz="2400" b="1" dirty="0">
                <a:latin typeface="Times New Roman" panose="02020603050405020304" pitchFamily="18" charset="0"/>
                <a:ea typeface="华文楷体" panose="02010600040101010101" pitchFamily="2" charset="-122"/>
                <a:cs typeface="Times New Roman" panose="02020603050405020304" pitchFamily="18" charset="0"/>
              </a:rPr>
              <a:t>/</a:t>
            </a:r>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酵母</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5B71353F-8AEA-E822-5042-AAF16594F361}"/>
              </a:ext>
            </a:extLst>
          </p:cNvPr>
          <p:cNvSpPr txBox="1"/>
          <p:nvPr/>
        </p:nvSpPr>
        <p:spPr>
          <a:xfrm>
            <a:off x="179586" y="1097955"/>
            <a:ext cx="12224447" cy="707886"/>
          </a:xfrm>
          <a:prstGeom prst="rect">
            <a:avLst/>
          </a:prstGeom>
          <a:noFill/>
        </p:spPr>
        <p:txBody>
          <a:bodyPr wrap="square" rtlCol="0">
            <a:spAutoFit/>
          </a:bodyPr>
          <a:lstStyle/>
          <a:p>
            <a:r>
              <a:rPr lang="zh-CN" altLang="en-US" sz="4000" b="1" dirty="0">
                <a:latin typeface="KaiTi" panose="02010609060101010101" pitchFamily="49" charset="-122"/>
                <a:ea typeface="KaiTi" panose="02010609060101010101" pitchFamily="49" charset="-122"/>
                <a:cs typeface="Times New Roman" panose="02020603050405020304" pitchFamily="18" charset="0"/>
              </a:rPr>
              <a:t>靛蓝素：传统文化</a:t>
            </a:r>
            <a:r>
              <a:rPr lang="en-US" altLang="zh-CN" sz="4000" b="1" dirty="0">
                <a:latin typeface="KaiTi" panose="02010609060101010101" pitchFamily="49" charset="-122"/>
                <a:ea typeface="KaiTi" panose="02010609060101010101" pitchFamily="49" charset="-122"/>
                <a:cs typeface="Times New Roman" panose="02020603050405020304" pitchFamily="18" charset="0"/>
              </a:rPr>
              <a:t>+</a:t>
            </a:r>
            <a:r>
              <a:rPr lang="zh-CN" altLang="en-US" sz="4000" b="1" dirty="0">
                <a:latin typeface="KaiTi" panose="02010609060101010101" pitchFamily="49" charset="-122"/>
                <a:ea typeface="KaiTi" panose="02010609060101010101" pitchFamily="49" charset="-122"/>
                <a:cs typeface="Times New Roman" panose="02020603050405020304" pitchFamily="18" charset="0"/>
              </a:rPr>
              <a:t>商业价值</a:t>
            </a:r>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pic>
        <p:nvPicPr>
          <p:cNvPr id="13314" name="Picture 2" descr="图片">
            <a:extLst>
              <a:ext uri="{FF2B5EF4-FFF2-40B4-BE49-F238E27FC236}">
                <a16:creationId xmlns:a16="http://schemas.microsoft.com/office/drawing/2014/main" id="{FEA73E46-0DB7-71E2-A921-F1EFFE3E5EE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653" y="2599635"/>
            <a:ext cx="5278380" cy="3518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00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1026A-345D-77A1-7689-2A391DC87922}"/>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F22E6537-7D9B-4500-8313-0F5F019E9CB8}"/>
              </a:ext>
            </a:extLst>
          </p:cNvPr>
          <p:cNvPicPr>
            <a:picLocks noChangeAspect="1"/>
          </p:cNvPicPr>
          <p:nvPr/>
        </p:nvPicPr>
        <p:blipFill rotWithShape="1">
          <a:blip r:embed="rId3">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10E48413-E2F0-EF81-AE38-7624A83489B8}"/>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2879AEE4-CAE3-82EC-9B00-6B2A0B3B9586}"/>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候选色素</a:t>
            </a:r>
          </a:p>
        </p:txBody>
      </p:sp>
      <p:sp>
        <p:nvSpPr>
          <p:cNvPr id="5" name="矩形 4">
            <a:extLst>
              <a:ext uri="{FF2B5EF4-FFF2-40B4-BE49-F238E27FC236}">
                <a16:creationId xmlns:a16="http://schemas.microsoft.com/office/drawing/2014/main" id="{ED2AC758-8445-31AF-21AC-A39BF728943E}"/>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D40F9D3A-5431-9CB0-32B9-ABC83F3780BF}"/>
              </a:ext>
            </a:extLst>
          </p:cNvPr>
          <p:cNvSpPr txBox="1"/>
          <p:nvPr/>
        </p:nvSpPr>
        <p:spPr>
          <a:xfrm>
            <a:off x="181857" y="1951190"/>
            <a:ext cx="3405808" cy="830997"/>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系统：微藻（红球藻）</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8633E664-FEB4-ABD0-0A5B-899FAAA3B6CC}"/>
              </a:ext>
            </a:extLst>
          </p:cNvPr>
          <p:cNvSpPr txBox="1"/>
          <p:nvPr/>
        </p:nvSpPr>
        <p:spPr>
          <a:xfrm>
            <a:off x="179586" y="1097955"/>
            <a:ext cx="12224447" cy="707886"/>
          </a:xfrm>
          <a:prstGeom prst="rect">
            <a:avLst/>
          </a:prstGeom>
          <a:noFill/>
        </p:spPr>
        <p:txBody>
          <a:bodyPr wrap="square" rtlCol="0">
            <a:spAutoFit/>
          </a:bodyPr>
          <a:lstStyle/>
          <a:p>
            <a:r>
              <a:rPr lang="zh-CN" altLang="en-US" sz="4000" b="1" dirty="0">
                <a:latin typeface="KaiTi" panose="02010609060101010101" pitchFamily="49" charset="-122"/>
                <a:ea typeface="KaiTi" panose="02010609060101010101" pitchFamily="49" charset="-122"/>
                <a:cs typeface="Times New Roman" panose="02020603050405020304" pitchFamily="18" charset="0"/>
              </a:rPr>
              <a:t>虾青素：化妆品，保健，极高的商业价值</a:t>
            </a:r>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pic>
        <p:nvPicPr>
          <p:cNvPr id="3" name="图片 2">
            <a:extLst>
              <a:ext uri="{FF2B5EF4-FFF2-40B4-BE49-F238E27FC236}">
                <a16:creationId xmlns:a16="http://schemas.microsoft.com/office/drawing/2014/main" id="{663BE246-2D6A-69D8-A4B7-D71CBC3E1470}"/>
              </a:ext>
            </a:extLst>
          </p:cNvPr>
          <p:cNvPicPr>
            <a:picLocks noChangeAspect="1"/>
          </p:cNvPicPr>
          <p:nvPr/>
        </p:nvPicPr>
        <p:blipFill rotWithShape="1">
          <a:blip r:embed="rId5">
            <a:extLst>
              <a:ext uri="{28A0092B-C50C-407E-A947-70E740481C1C}">
                <a14:useLocalDpi xmlns:a14="http://schemas.microsoft.com/office/drawing/2010/main" val="0"/>
              </a:ext>
            </a:extLst>
          </a:blip>
          <a:srcRect r="626" b="3631"/>
          <a:stretch/>
        </p:blipFill>
        <p:spPr>
          <a:xfrm>
            <a:off x="280505" y="2366689"/>
            <a:ext cx="7074452" cy="3146860"/>
          </a:xfrm>
          <a:prstGeom prst="rect">
            <a:avLst/>
          </a:prstGeom>
        </p:spPr>
      </p:pic>
      <p:sp>
        <p:nvSpPr>
          <p:cNvPr id="6" name="文本框 5">
            <a:extLst>
              <a:ext uri="{FF2B5EF4-FFF2-40B4-BE49-F238E27FC236}">
                <a16:creationId xmlns:a16="http://schemas.microsoft.com/office/drawing/2014/main" id="{D13CB4B9-38F6-3414-7D19-D045DB4F9C0E}"/>
              </a:ext>
            </a:extLst>
          </p:cNvPr>
          <p:cNvSpPr txBox="1"/>
          <p:nvPr/>
        </p:nvSpPr>
        <p:spPr>
          <a:xfrm>
            <a:off x="179586" y="5513549"/>
            <a:ext cx="10949969" cy="1569660"/>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矛盾：在自然生产系统中，虾青素的合成是受到环境压力胁迫所促进的，但这些条件也可能限制细胞的生长和总体健康。应激条件下虽然可以提高单个细胞的虾青素含量，但可能会降低整体的生物量产量。</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196385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07EEA-B6BA-CFA3-B594-5E06ADE0DC71}"/>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CB823B5A-8F65-8B91-3914-DE21A7F9D6A0}"/>
              </a:ext>
            </a:extLst>
          </p:cNvPr>
          <p:cNvPicPr>
            <a:picLocks noChangeAspect="1"/>
          </p:cNvPicPr>
          <p:nvPr/>
        </p:nvPicPr>
        <p:blipFill rotWithShape="1">
          <a:blip r:embed="rId3">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AB3CC941-7C47-EDB5-0F1F-CCDDCAD049B9}"/>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75050B07-255C-82AF-0808-BC740E1A6E2B}"/>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目录</a:t>
            </a:r>
          </a:p>
        </p:txBody>
      </p:sp>
      <p:sp>
        <p:nvSpPr>
          <p:cNvPr id="5" name="矩形 4">
            <a:extLst>
              <a:ext uri="{FF2B5EF4-FFF2-40B4-BE49-F238E27FC236}">
                <a16:creationId xmlns:a16="http://schemas.microsoft.com/office/drawing/2014/main" id="{628B07C1-6499-1BC3-1738-A63986C6700D}"/>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16D0CE26-4EB4-1680-BD12-976D52AC8441}"/>
              </a:ext>
            </a:extLst>
          </p:cNvPr>
          <p:cNvSpPr txBox="1"/>
          <p:nvPr/>
        </p:nvSpPr>
        <p:spPr>
          <a:xfrm>
            <a:off x="1975907" y="1319753"/>
            <a:ext cx="7862359" cy="923330"/>
          </a:xfrm>
          <a:prstGeom prst="rect">
            <a:avLst/>
          </a:prstGeom>
          <a:noFill/>
        </p:spPr>
        <p:txBody>
          <a:bodyPr wrap="square" rtlCol="0">
            <a:spAutoFit/>
          </a:bodyPr>
          <a:lstStyle/>
          <a:p>
            <a:pPr algn="ctr"/>
            <a:r>
              <a:rPr lang="zh-CN" altLang="en-US" sz="5400" b="1" dirty="0">
                <a:latin typeface="+mj-ea"/>
                <a:ea typeface="+mj-ea"/>
              </a:rPr>
              <a:t>天然色素的应用价值</a:t>
            </a:r>
          </a:p>
        </p:txBody>
      </p:sp>
      <p:sp>
        <p:nvSpPr>
          <p:cNvPr id="2" name="文本框 1">
            <a:extLst>
              <a:ext uri="{FF2B5EF4-FFF2-40B4-BE49-F238E27FC236}">
                <a16:creationId xmlns:a16="http://schemas.microsoft.com/office/drawing/2014/main" id="{483AD30F-389B-E826-5F91-198531F45EEB}"/>
              </a:ext>
            </a:extLst>
          </p:cNvPr>
          <p:cNvSpPr txBox="1"/>
          <p:nvPr/>
        </p:nvSpPr>
        <p:spPr>
          <a:xfrm>
            <a:off x="1975907" y="2492876"/>
            <a:ext cx="7862359" cy="923330"/>
          </a:xfrm>
          <a:prstGeom prst="rect">
            <a:avLst/>
          </a:prstGeom>
          <a:noFill/>
        </p:spPr>
        <p:txBody>
          <a:bodyPr wrap="square" rtlCol="0">
            <a:spAutoFit/>
          </a:bodyPr>
          <a:lstStyle/>
          <a:p>
            <a:pPr algn="ctr"/>
            <a:r>
              <a:rPr lang="zh-CN" altLang="en-US" sz="5400" b="1" dirty="0">
                <a:latin typeface="+mj-ea"/>
                <a:ea typeface="+mj-ea"/>
              </a:rPr>
              <a:t>生物合成天然色素现状</a:t>
            </a:r>
          </a:p>
        </p:txBody>
      </p:sp>
      <p:sp>
        <p:nvSpPr>
          <p:cNvPr id="4" name="文本框 3">
            <a:extLst>
              <a:ext uri="{FF2B5EF4-FFF2-40B4-BE49-F238E27FC236}">
                <a16:creationId xmlns:a16="http://schemas.microsoft.com/office/drawing/2014/main" id="{BFC395CE-771D-FFD1-115A-1278B88F7821}"/>
              </a:ext>
            </a:extLst>
          </p:cNvPr>
          <p:cNvSpPr txBox="1"/>
          <p:nvPr/>
        </p:nvSpPr>
        <p:spPr>
          <a:xfrm>
            <a:off x="2097370" y="3618296"/>
            <a:ext cx="7862359" cy="923330"/>
          </a:xfrm>
          <a:prstGeom prst="rect">
            <a:avLst/>
          </a:prstGeom>
          <a:noFill/>
        </p:spPr>
        <p:txBody>
          <a:bodyPr wrap="square" rtlCol="0">
            <a:spAutoFit/>
          </a:bodyPr>
          <a:lstStyle/>
          <a:p>
            <a:pPr algn="ctr"/>
            <a:r>
              <a:rPr lang="zh-CN" altLang="en-US" sz="5400" b="1" dirty="0">
                <a:latin typeface="+mj-ea"/>
                <a:ea typeface="+mj-ea"/>
              </a:rPr>
              <a:t>候选色素</a:t>
            </a:r>
          </a:p>
        </p:txBody>
      </p:sp>
    </p:spTree>
    <p:extLst>
      <p:ext uri="{BB962C8B-B14F-4D97-AF65-F5344CB8AC3E}">
        <p14:creationId xmlns:p14="http://schemas.microsoft.com/office/powerpoint/2010/main" val="2272005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E4BC2-FC70-CA04-BF23-9C3B2DA23DDB}"/>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4A135A8C-B8CD-57B2-2763-59015782A7EE}"/>
              </a:ext>
            </a:extLst>
          </p:cNvPr>
          <p:cNvPicPr>
            <a:picLocks noChangeAspect="1"/>
          </p:cNvPicPr>
          <p:nvPr/>
        </p:nvPicPr>
        <p:blipFill rotWithShape="1">
          <a:blip r:embed="rId3">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9150E2E4-C346-31D1-A4B6-858FA1E12F6B}"/>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B81D16EB-2700-BF71-5BEA-E231DBF029B9}"/>
              </a:ext>
            </a:extLst>
          </p:cNvPr>
          <p:cNvSpPr txBox="1"/>
          <p:nvPr/>
        </p:nvSpPr>
        <p:spPr>
          <a:xfrm>
            <a:off x="962448" y="91598"/>
            <a:ext cx="4532419"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天然色素的应用价值</a:t>
            </a:r>
          </a:p>
        </p:txBody>
      </p:sp>
      <p:sp>
        <p:nvSpPr>
          <p:cNvPr id="5" name="矩形 4">
            <a:extLst>
              <a:ext uri="{FF2B5EF4-FFF2-40B4-BE49-F238E27FC236}">
                <a16:creationId xmlns:a16="http://schemas.microsoft.com/office/drawing/2014/main" id="{EBFFADAD-E8B1-B8EE-4CA2-DDC9A4FA3439}"/>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2CBF8B3F-5403-E74C-8777-59C7F63B8488}"/>
              </a:ext>
            </a:extLst>
          </p:cNvPr>
          <p:cNvSpPr txBox="1"/>
          <p:nvPr/>
        </p:nvSpPr>
        <p:spPr>
          <a:xfrm>
            <a:off x="233049" y="1280179"/>
            <a:ext cx="2570794"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应用：服装印染</a:t>
            </a:r>
          </a:p>
        </p:txBody>
      </p:sp>
      <p:pic>
        <p:nvPicPr>
          <p:cNvPr id="1026" name="Picture 2" descr="图片">
            <a:extLst>
              <a:ext uri="{FF2B5EF4-FFF2-40B4-BE49-F238E27FC236}">
                <a16:creationId xmlns:a16="http://schemas.microsoft.com/office/drawing/2014/main" id="{8D708737-6E69-7426-957F-FDD7115780E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971" t="-184"/>
          <a:stretch/>
        </p:blipFill>
        <p:spPr bwMode="auto">
          <a:xfrm>
            <a:off x="309662" y="1739899"/>
            <a:ext cx="3498522" cy="212107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2BFAF017-609E-7AB8-33DB-DBFAC9A37D74}"/>
              </a:ext>
            </a:extLst>
          </p:cNvPr>
          <p:cNvSpPr txBox="1"/>
          <p:nvPr/>
        </p:nvSpPr>
        <p:spPr>
          <a:xfrm>
            <a:off x="4120226" y="1278234"/>
            <a:ext cx="2570794"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应用：艺术颜料</a:t>
            </a:r>
          </a:p>
        </p:txBody>
      </p:sp>
      <p:pic>
        <p:nvPicPr>
          <p:cNvPr id="1030" name="Picture 6" descr="图片">
            <a:extLst>
              <a:ext uri="{FF2B5EF4-FFF2-40B4-BE49-F238E27FC236}">
                <a16:creationId xmlns:a16="http://schemas.microsoft.com/office/drawing/2014/main" id="{364E0F5F-DF76-93E1-3282-120C51626EF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4650" y="1739899"/>
            <a:ext cx="3393715" cy="212107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图片">
            <a:extLst>
              <a:ext uri="{FF2B5EF4-FFF2-40B4-BE49-F238E27FC236}">
                <a16:creationId xmlns:a16="http://schemas.microsoft.com/office/drawing/2014/main" id="{4A61D9EF-6CEF-1601-E934-F57EA3E7B2E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 t="11970" r="-142" b="22663"/>
          <a:stretch/>
        </p:blipFill>
        <p:spPr bwMode="auto">
          <a:xfrm>
            <a:off x="7854831" y="1739899"/>
            <a:ext cx="3225249" cy="2105261"/>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a:extLst>
              <a:ext uri="{FF2B5EF4-FFF2-40B4-BE49-F238E27FC236}">
                <a16:creationId xmlns:a16="http://schemas.microsoft.com/office/drawing/2014/main" id="{92DBAF25-6175-B2C5-22A2-8B99B643DF31}"/>
              </a:ext>
            </a:extLst>
          </p:cNvPr>
          <p:cNvSpPr txBox="1"/>
          <p:nvPr/>
        </p:nvSpPr>
        <p:spPr>
          <a:xfrm>
            <a:off x="7759382" y="1278234"/>
            <a:ext cx="2570794"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应用：化妆品</a:t>
            </a:r>
          </a:p>
        </p:txBody>
      </p:sp>
      <p:sp>
        <p:nvSpPr>
          <p:cNvPr id="19" name="文本框 18">
            <a:extLst>
              <a:ext uri="{FF2B5EF4-FFF2-40B4-BE49-F238E27FC236}">
                <a16:creationId xmlns:a16="http://schemas.microsoft.com/office/drawing/2014/main" id="{59ECC2B8-AC57-D72D-5EE5-05D0EC2F3B20}"/>
              </a:ext>
            </a:extLst>
          </p:cNvPr>
          <p:cNvSpPr txBox="1"/>
          <p:nvPr/>
        </p:nvSpPr>
        <p:spPr>
          <a:xfrm>
            <a:off x="228977" y="3862916"/>
            <a:ext cx="2570794"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应用：食用色素</a:t>
            </a:r>
          </a:p>
        </p:txBody>
      </p:sp>
      <p:sp>
        <p:nvSpPr>
          <p:cNvPr id="21" name="文本框 20">
            <a:extLst>
              <a:ext uri="{FF2B5EF4-FFF2-40B4-BE49-F238E27FC236}">
                <a16:creationId xmlns:a16="http://schemas.microsoft.com/office/drawing/2014/main" id="{5871C118-84D5-2A02-38A0-1457B404649F}"/>
              </a:ext>
            </a:extLst>
          </p:cNvPr>
          <p:cNvSpPr txBox="1"/>
          <p:nvPr/>
        </p:nvSpPr>
        <p:spPr>
          <a:xfrm>
            <a:off x="4116154" y="3860971"/>
            <a:ext cx="2570794"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应用：医疗保健</a:t>
            </a:r>
          </a:p>
        </p:txBody>
      </p:sp>
      <p:pic>
        <p:nvPicPr>
          <p:cNvPr id="1038" name="Picture 14" descr="图片">
            <a:extLst>
              <a:ext uri="{FF2B5EF4-FFF2-40B4-BE49-F238E27FC236}">
                <a16:creationId xmlns:a16="http://schemas.microsoft.com/office/drawing/2014/main" id="{367B10ED-036A-6011-50FB-91A41A917F8C}"/>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r="31335" b="34900"/>
          <a:stretch/>
        </p:blipFill>
        <p:spPr bwMode="auto">
          <a:xfrm>
            <a:off x="309662" y="4320691"/>
            <a:ext cx="3509384" cy="2138224"/>
          </a:xfrm>
          <a:prstGeom prst="rect">
            <a:avLst/>
          </a:prstGeom>
          <a:noFill/>
          <a:extLst>
            <a:ext uri="{909E8E84-426E-40DD-AFC4-6F175D3DCCD1}">
              <a14:hiddenFill xmlns:a14="http://schemas.microsoft.com/office/drawing/2010/main">
                <a:solidFill>
                  <a:srgbClr val="FFFFFF"/>
                </a:solidFill>
              </a14:hiddenFill>
            </a:ext>
          </a:extLst>
        </p:spPr>
      </p:pic>
      <p:pic>
        <p:nvPicPr>
          <p:cNvPr id="28" name="图片 27">
            <a:extLst>
              <a:ext uri="{FF2B5EF4-FFF2-40B4-BE49-F238E27FC236}">
                <a16:creationId xmlns:a16="http://schemas.microsoft.com/office/drawing/2014/main" id="{7CDB589D-C62A-6958-B1E0-C4EBAA54AFE1}"/>
              </a:ext>
            </a:extLst>
          </p:cNvPr>
          <p:cNvPicPr>
            <a:picLocks noChangeAspect="1"/>
          </p:cNvPicPr>
          <p:nvPr/>
        </p:nvPicPr>
        <p:blipFill rotWithShape="1">
          <a:blip r:embed="rId9">
            <a:extLst>
              <a:ext uri="{28A0092B-C50C-407E-A947-70E740481C1C}">
                <a14:useLocalDpi xmlns:a14="http://schemas.microsoft.com/office/drawing/2010/main" val="0"/>
              </a:ext>
            </a:extLst>
          </a:blip>
          <a:srcRect l="310" t="14530" r="113" b="8505"/>
          <a:stretch/>
        </p:blipFill>
        <p:spPr>
          <a:xfrm>
            <a:off x="4134651" y="4366385"/>
            <a:ext cx="3393714" cy="2121072"/>
          </a:xfrm>
          <a:prstGeom prst="rect">
            <a:avLst/>
          </a:prstGeom>
        </p:spPr>
      </p:pic>
      <p:sp>
        <p:nvSpPr>
          <p:cNvPr id="29" name="文本框 28">
            <a:extLst>
              <a:ext uri="{FF2B5EF4-FFF2-40B4-BE49-F238E27FC236}">
                <a16:creationId xmlns:a16="http://schemas.microsoft.com/office/drawing/2014/main" id="{005EE62A-8A8F-567E-E77D-A80A35DB4542}"/>
              </a:ext>
            </a:extLst>
          </p:cNvPr>
          <p:cNvSpPr txBox="1"/>
          <p:nvPr/>
        </p:nvSpPr>
        <p:spPr>
          <a:xfrm>
            <a:off x="7770598" y="4320691"/>
            <a:ext cx="3393713" cy="1569660"/>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与石油基色素相比，天然色素具有更高的安全性、可靠性、环保性</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953481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8F18DC-9287-5F05-9D25-B65C4472DA49}"/>
            </a:ext>
          </a:extLst>
        </p:cNvPr>
        <p:cNvGrpSpPr/>
        <p:nvPr/>
      </p:nvGrpSpPr>
      <p:grpSpPr>
        <a:xfrm>
          <a:off x="0" y="0"/>
          <a:ext cx="0" cy="0"/>
          <a:chOff x="0" y="0"/>
          <a:chExt cx="0" cy="0"/>
        </a:xfrm>
      </p:grpSpPr>
      <p:pic>
        <p:nvPicPr>
          <p:cNvPr id="13" name="图片 12">
            <a:extLst>
              <a:ext uri="{FF2B5EF4-FFF2-40B4-BE49-F238E27FC236}">
                <a16:creationId xmlns:a16="http://schemas.microsoft.com/office/drawing/2014/main" id="{382288DD-F4F3-5876-BDA9-5A8EEFCCC5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2110" y="1781418"/>
            <a:ext cx="6092580" cy="4737772"/>
          </a:xfrm>
          <a:prstGeom prst="rect">
            <a:avLst/>
          </a:prstGeom>
        </p:spPr>
      </p:pic>
      <p:pic>
        <p:nvPicPr>
          <p:cNvPr id="10" name="图片 9">
            <a:extLst>
              <a:ext uri="{FF2B5EF4-FFF2-40B4-BE49-F238E27FC236}">
                <a16:creationId xmlns:a16="http://schemas.microsoft.com/office/drawing/2014/main" id="{5AB0F21C-84A0-681C-0A6E-A1AD862E05BC}"/>
              </a:ext>
            </a:extLst>
          </p:cNvPr>
          <p:cNvPicPr>
            <a:picLocks noChangeAspect="1"/>
          </p:cNvPicPr>
          <p:nvPr/>
        </p:nvPicPr>
        <p:blipFill rotWithShape="1">
          <a:blip r:embed="rId4">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9545CE67-C3B9-5CE9-8E59-DEF6E2014A9E}"/>
              </a:ext>
            </a:extLst>
          </p:cNvPr>
          <p:cNvPicPr>
            <a:picLocks noChangeAspect="1"/>
          </p:cNvPicPr>
          <p:nvPr/>
        </p:nvPicPr>
        <p:blipFill>
          <a:blip r:embed="rId5">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9ED77A53-86FF-937E-977E-523EF18C95FA}"/>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生物合成天然色素现状</a:t>
            </a:r>
          </a:p>
        </p:txBody>
      </p:sp>
      <p:sp>
        <p:nvSpPr>
          <p:cNvPr id="5" name="矩形 4">
            <a:extLst>
              <a:ext uri="{FF2B5EF4-FFF2-40B4-BE49-F238E27FC236}">
                <a16:creationId xmlns:a16="http://schemas.microsoft.com/office/drawing/2014/main" id="{82672999-83B8-781B-67EB-AB1117322172}"/>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DD8EB24C-9EC4-90A0-123B-E49FEDFA45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048" y="1781418"/>
            <a:ext cx="3847755" cy="4735699"/>
          </a:xfrm>
          <a:prstGeom prst="rect">
            <a:avLst/>
          </a:prstGeom>
        </p:spPr>
      </p:pic>
      <p:sp>
        <p:nvSpPr>
          <p:cNvPr id="14" name="文本框 13">
            <a:extLst>
              <a:ext uri="{FF2B5EF4-FFF2-40B4-BE49-F238E27FC236}">
                <a16:creationId xmlns:a16="http://schemas.microsoft.com/office/drawing/2014/main" id="{AC31C155-94A9-D1CB-5F4F-3A205CDC07F6}"/>
              </a:ext>
            </a:extLst>
          </p:cNvPr>
          <p:cNvSpPr txBox="1"/>
          <p:nvPr/>
        </p:nvSpPr>
        <p:spPr>
          <a:xfrm>
            <a:off x="179587" y="1097955"/>
            <a:ext cx="9574466" cy="707886"/>
          </a:xfrm>
          <a:prstGeom prst="rect">
            <a:avLst/>
          </a:prstGeom>
          <a:noFill/>
        </p:spPr>
        <p:txBody>
          <a:bodyPr wrap="square" rtlCol="0">
            <a:spAutoFit/>
          </a:bodyPr>
          <a:lstStyle/>
          <a:p>
            <a:r>
              <a:rPr lang="zh-CN" altLang="en-US" sz="4000" b="1" i="0" u="none" strike="noStrike" dirty="0">
                <a:effectLst/>
                <a:latin typeface="KaiTi" panose="02010609060101010101" pitchFamily="49" charset="-122"/>
                <a:ea typeface="KaiTi" panose="02010609060101010101" pitchFamily="49" charset="-122"/>
              </a:rPr>
              <a:t>较为明晰的代谢通路</a:t>
            </a:r>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733338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C4116-0A9A-EB7A-EB97-8CBB1C7E9CC4}"/>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3C08D56F-7974-14C2-26DA-8E8C8DFF1473}"/>
              </a:ext>
            </a:extLst>
          </p:cNvPr>
          <p:cNvPicPr>
            <a:picLocks noChangeAspect="1"/>
          </p:cNvPicPr>
          <p:nvPr/>
        </p:nvPicPr>
        <p:blipFill rotWithShape="1">
          <a:blip r:embed="rId3">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3542F09F-0FEA-E7DD-70C2-7D16DD632339}"/>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80F19A62-DC97-26BF-F4F1-5BBAA56B997F}"/>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生物合成天然色素现状</a:t>
            </a:r>
          </a:p>
        </p:txBody>
      </p:sp>
      <p:sp>
        <p:nvSpPr>
          <p:cNvPr id="5" name="矩形 4">
            <a:extLst>
              <a:ext uri="{FF2B5EF4-FFF2-40B4-BE49-F238E27FC236}">
                <a16:creationId xmlns:a16="http://schemas.microsoft.com/office/drawing/2014/main" id="{C1828E90-F53F-8A06-DCE2-1F305B51BD9A}"/>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074F61E8-DFB0-F960-E697-90861FF6E9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048" y="1781418"/>
            <a:ext cx="3742604" cy="2314129"/>
          </a:xfrm>
          <a:prstGeom prst="rect">
            <a:avLst/>
          </a:prstGeom>
        </p:spPr>
      </p:pic>
      <p:pic>
        <p:nvPicPr>
          <p:cNvPr id="11" name="图片 10">
            <a:extLst>
              <a:ext uri="{FF2B5EF4-FFF2-40B4-BE49-F238E27FC236}">
                <a16:creationId xmlns:a16="http://schemas.microsoft.com/office/drawing/2014/main" id="{50324C12-3B3A-6435-BD98-E0289D0963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3233" y="4194124"/>
            <a:ext cx="3796180" cy="2219928"/>
          </a:xfrm>
          <a:prstGeom prst="rect">
            <a:avLst/>
          </a:prstGeom>
        </p:spPr>
      </p:pic>
      <p:pic>
        <p:nvPicPr>
          <p:cNvPr id="14" name="图片 13">
            <a:extLst>
              <a:ext uri="{FF2B5EF4-FFF2-40B4-BE49-F238E27FC236}">
                <a16:creationId xmlns:a16="http://schemas.microsoft.com/office/drawing/2014/main" id="{09148271-8188-6C00-9509-009D3F1D3C7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80452" y="1782277"/>
            <a:ext cx="5314122" cy="4671012"/>
          </a:xfrm>
          <a:prstGeom prst="rect">
            <a:avLst/>
          </a:prstGeom>
        </p:spPr>
      </p:pic>
      <p:sp>
        <p:nvSpPr>
          <p:cNvPr id="15" name="文本框 14">
            <a:extLst>
              <a:ext uri="{FF2B5EF4-FFF2-40B4-BE49-F238E27FC236}">
                <a16:creationId xmlns:a16="http://schemas.microsoft.com/office/drawing/2014/main" id="{25876794-41FF-C0EB-C824-C10CAA64B994}"/>
              </a:ext>
            </a:extLst>
          </p:cNvPr>
          <p:cNvSpPr txBox="1"/>
          <p:nvPr/>
        </p:nvSpPr>
        <p:spPr>
          <a:xfrm>
            <a:off x="179587" y="1097955"/>
            <a:ext cx="9574466" cy="707886"/>
          </a:xfrm>
          <a:prstGeom prst="rect">
            <a:avLst/>
          </a:prstGeom>
          <a:noFill/>
        </p:spPr>
        <p:txBody>
          <a:bodyPr wrap="square" rtlCol="0">
            <a:spAutoFit/>
          </a:bodyPr>
          <a:lstStyle/>
          <a:p>
            <a:r>
              <a:rPr lang="zh-CN" altLang="en-US" sz="4000" b="1" i="0" u="none" strike="noStrike" dirty="0">
                <a:effectLst/>
                <a:latin typeface="KaiTi" panose="02010609060101010101" pitchFamily="49" charset="-122"/>
                <a:ea typeface="KaiTi" panose="02010609060101010101" pitchFamily="49" charset="-122"/>
              </a:rPr>
              <a:t>较为明晰的代谢通路</a:t>
            </a:r>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054400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7C1FA-9477-7A76-A134-42AFE478A181}"/>
            </a:ext>
          </a:extLst>
        </p:cNvPr>
        <p:cNvGrpSpPr/>
        <p:nvPr/>
      </p:nvGrpSpPr>
      <p:grpSpPr>
        <a:xfrm>
          <a:off x="0" y="0"/>
          <a:ext cx="0" cy="0"/>
          <a:chOff x="0" y="0"/>
          <a:chExt cx="0" cy="0"/>
        </a:xfrm>
      </p:grpSpPr>
      <p:pic>
        <p:nvPicPr>
          <p:cNvPr id="12" name="图片 11">
            <a:extLst>
              <a:ext uri="{FF2B5EF4-FFF2-40B4-BE49-F238E27FC236}">
                <a16:creationId xmlns:a16="http://schemas.microsoft.com/office/drawing/2014/main" id="{0B4F65C1-F84C-23CC-E860-EB7C00FA79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3635" y="1663841"/>
            <a:ext cx="5078266" cy="4991119"/>
          </a:xfrm>
          <a:prstGeom prst="rect">
            <a:avLst/>
          </a:prstGeom>
        </p:spPr>
      </p:pic>
      <p:pic>
        <p:nvPicPr>
          <p:cNvPr id="10" name="图片 9">
            <a:extLst>
              <a:ext uri="{FF2B5EF4-FFF2-40B4-BE49-F238E27FC236}">
                <a16:creationId xmlns:a16="http://schemas.microsoft.com/office/drawing/2014/main" id="{28A9EE6D-DE20-821E-287B-6A1CA2883263}"/>
              </a:ext>
            </a:extLst>
          </p:cNvPr>
          <p:cNvPicPr>
            <a:picLocks noChangeAspect="1"/>
          </p:cNvPicPr>
          <p:nvPr/>
        </p:nvPicPr>
        <p:blipFill rotWithShape="1">
          <a:blip r:embed="rId4">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7618E3C7-A298-EBFE-A521-AF2047791C72}"/>
              </a:ext>
            </a:extLst>
          </p:cNvPr>
          <p:cNvPicPr>
            <a:picLocks noChangeAspect="1"/>
          </p:cNvPicPr>
          <p:nvPr/>
        </p:nvPicPr>
        <p:blipFill>
          <a:blip r:embed="rId5">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4F2934B6-36F7-8D05-AE7E-28436C13AFC3}"/>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生物合成天然色素现状</a:t>
            </a:r>
          </a:p>
        </p:txBody>
      </p:sp>
      <p:sp>
        <p:nvSpPr>
          <p:cNvPr id="5" name="矩形 4">
            <a:extLst>
              <a:ext uri="{FF2B5EF4-FFF2-40B4-BE49-F238E27FC236}">
                <a16:creationId xmlns:a16="http://schemas.microsoft.com/office/drawing/2014/main" id="{D5BC0DA8-686C-DA04-BB81-F38307173425}"/>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1B054C8-032F-32B1-2BA9-9952756056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781418"/>
            <a:ext cx="5098006" cy="4755967"/>
          </a:xfrm>
          <a:prstGeom prst="rect">
            <a:avLst/>
          </a:prstGeom>
        </p:spPr>
      </p:pic>
      <p:sp>
        <p:nvSpPr>
          <p:cNvPr id="13" name="文本框 12">
            <a:extLst>
              <a:ext uri="{FF2B5EF4-FFF2-40B4-BE49-F238E27FC236}">
                <a16:creationId xmlns:a16="http://schemas.microsoft.com/office/drawing/2014/main" id="{CB1A3A64-D2BE-A9DA-035B-288AAB96A75D}"/>
              </a:ext>
            </a:extLst>
          </p:cNvPr>
          <p:cNvSpPr txBox="1"/>
          <p:nvPr/>
        </p:nvSpPr>
        <p:spPr>
          <a:xfrm>
            <a:off x="179587" y="1097955"/>
            <a:ext cx="9574466" cy="707886"/>
          </a:xfrm>
          <a:prstGeom prst="rect">
            <a:avLst/>
          </a:prstGeom>
          <a:noFill/>
        </p:spPr>
        <p:txBody>
          <a:bodyPr wrap="square" rtlCol="0">
            <a:spAutoFit/>
          </a:bodyPr>
          <a:lstStyle/>
          <a:p>
            <a:r>
              <a:rPr lang="zh-CN" altLang="en-US" sz="4000" b="1" i="0" u="none" strike="noStrike" dirty="0">
                <a:effectLst/>
                <a:latin typeface="KaiTi" panose="02010609060101010101" pitchFamily="49" charset="-122"/>
                <a:ea typeface="KaiTi" panose="02010609060101010101" pitchFamily="49" charset="-122"/>
              </a:rPr>
              <a:t>较为充足的前人铺垫</a:t>
            </a:r>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910983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688B0-79B2-6A84-5A79-6AB714674B23}"/>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4B761A55-DA7E-5194-1D73-3FA312D5ED83}"/>
              </a:ext>
            </a:extLst>
          </p:cNvPr>
          <p:cNvPicPr>
            <a:picLocks noChangeAspect="1"/>
          </p:cNvPicPr>
          <p:nvPr/>
        </p:nvPicPr>
        <p:blipFill rotWithShape="1">
          <a:blip r:embed="rId3">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4D6150CE-DC03-96E1-8516-1EEDFAC0F58E}"/>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38C56E90-C734-E3CA-DBEC-E64F1F6D8360}"/>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生物合成天然色素现状</a:t>
            </a:r>
          </a:p>
        </p:txBody>
      </p:sp>
      <p:sp>
        <p:nvSpPr>
          <p:cNvPr id="5" name="矩形 4">
            <a:extLst>
              <a:ext uri="{FF2B5EF4-FFF2-40B4-BE49-F238E27FC236}">
                <a16:creationId xmlns:a16="http://schemas.microsoft.com/office/drawing/2014/main" id="{85DDE56B-73D0-3AEB-D5AE-5D13E99F509C}"/>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99C3BE82-5BF8-694B-BA17-5C023E11DC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047" y="1857618"/>
            <a:ext cx="8932093" cy="1945756"/>
          </a:xfrm>
          <a:prstGeom prst="rect">
            <a:avLst/>
          </a:prstGeom>
        </p:spPr>
      </p:pic>
      <p:pic>
        <p:nvPicPr>
          <p:cNvPr id="11" name="图片 10">
            <a:extLst>
              <a:ext uri="{FF2B5EF4-FFF2-40B4-BE49-F238E27FC236}">
                <a16:creationId xmlns:a16="http://schemas.microsoft.com/office/drawing/2014/main" id="{AC5A8E23-C42A-279A-0B6D-04570A09E2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048" y="4096385"/>
            <a:ext cx="9032853" cy="2378703"/>
          </a:xfrm>
          <a:prstGeom prst="rect">
            <a:avLst/>
          </a:prstGeom>
        </p:spPr>
      </p:pic>
      <p:sp>
        <p:nvSpPr>
          <p:cNvPr id="13" name="文本框 12">
            <a:extLst>
              <a:ext uri="{FF2B5EF4-FFF2-40B4-BE49-F238E27FC236}">
                <a16:creationId xmlns:a16="http://schemas.microsoft.com/office/drawing/2014/main" id="{2C39B7E7-F9AD-5A83-1C9C-C8A302DB7160}"/>
              </a:ext>
            </a:extLst>
          </p:cNvPr>
          <p:cNvSpPr txBox="1"/>
          <p:nvPr/>
        </p:nvSpPr>
        <p:spPr>
          <a:xfrm>
            <a:off x="179587" y="1097955"/>
            <a:ext cx="9574466" cy="707886"/>
          </a:xfrm>
          <a:prstGeom prst="rect">
            <a:avLst/>
          </a:prstGeom>
          <a:noFill/>
        </p:spPr>
        <p:txBody>
          <a:bodyPr wrap="square" rtlCol="0">
            <a:spAutoFit/>
          </a:bodyPr>
          <a:lstStyle/>
          <a:p>
            <a:r>
              <a:rPr lang="zh-CN" altLang="en-US" sz="4000" b="1" dirty="0">
                <a:latin typeface="KaiTi" panose="02010609060101010101" pitchFamily="49" charset="-122"/>
                <a:ea typeface="KaiTi" panose="02010609060101010101" pitchFamily="49" charset="-122"/>
                <a:cs typeface="Times New Roman" panose="02020603050405020304" pitchFamily="18" charset="0"/>
              </a:rPr>
              <a:t>广泛认可的应用前景</a:t>
            </a:r>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64042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FEEB5-4709-C6CD-170D-0B3C36DBBEF8}"/>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E6268A31-0E24-0F87-E3B2-4094DA98033F}"/>
              </a:ext>
            </a:extLst>
          </p:cNvPr>
          <p:cNvPicPr>
            <a:picLocks noChangeAspect="1"/>
          </p:cNvPicPr>
          <p:nvPr/>
        </p:nvPicPr>
        <p:blipFill rotWithShape="1">
          <a:blip r:embed="rId3">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0E34C9E5-BDDD-A7BA-9C96-451EBFD2DAAD}"/>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22080DAB-861B-DAA2-1FD0-3A97E7A98742}"/>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生物合成天然色素现状</a:t>
            </a:r>
          </a:p>
        </p:txBody>
      </p:sp>
      <p:sp>
        <p:nvSpPr>
          <p:cNvPr id="5" name="矩形 4">
            <a:extLst>
              <a:ext uri="{FF2B5EF4-FFF2-40B4-BE49-F238E27FC236}">
                <a16:creationId xmlns:a16="http://schemas.microsoft.com/office/drawing/2014/main" id="{9092FB8A-A824-CE00-10EF-0A0C9ED3D782}"/>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C47988AF-BECE-E060-1BE5-4F45A2D8C134}"/>
              </a:ext>
            </a:extLst>
          </p:cNvPr>
          <p:cNvSpPr txBox="1"/>
          <p:nvPr/>
        </p:nvSpPr>
        <p:spPr>
          <a:xfrm>
            <a:off x="179587" y="1097955"/>
            <a:ext cx="9574466" cy="707886"/>
          </a:xfrm>
          <a:prstGeom prst="rect">
            <a:avLst/>
          </a:prstGeom>
          <a:noFill/>
        </p:spPr>
        <p:txBody>
          <a:bodyPr wrap="square" rtlCol="0">
            <a:spAutoFit/>
          </a:bodyPr>
          <a:lstStyle/>
          <a:p>
            <a:r>
              <a:rPr lang="zh-CN" altLang="en-US" sz="4000" b="1" dirty="0">
                <a:latin typeface="KaiTi" panose="02010609060101010101" pitchFamily="49" charset="-122"/>
                <a:ea typeface="KaiTi" panose="02010609060101010101" pitchFamily="49" charset="-122"/>
                <a:cs typeface="Times New Roman" panose="02020603050405020304" pitchFamily="18" charset="0"/>
              </a:rPr>
              <a:t>目前的主要挑战</a:t>
            </a:r>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sp>
        <p:nvSpPr>
          <p:cNvPr id="6" name="文本框 5">
            <a:extLst>
              <a:ext uri="{FF2B5EF4-FFF2-40B4-BE49-F238E27FC236}">
                <a16:creationId xmlns:a16="http://schemas.microsoft.com/office/drawing/2014/main" id="{C0547614-244A-736B-2CD8-BC52C9D504DC}"/>
              </a:ext>
            </a:extLst>
          </p:cNvPr>
          <p:cNvSpPr txBox="1"/>
          <p:nvPr/>
        </p:nvSpPr>
        <p:spPr>
          <a:xfrm>
            <a:off x="286058" y="2101980"/>
            <a:ext cx="2570794"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酶促反应效率低</a:t>
            </a:r>
          </a:p>
        </p:txBody>
      </p:sp>
      <p:sp>
        <p:nvSpPr>
          <p:cNvPr id="8" name="文本框 7">
            <a:extLst>
              <a:ext uri="{FF2B5EF4-FFF2-40B4-BE49-F238E27FC236}">
                <a16:creationId xmlns:a16="http://schemas.microsoft.com/office/drawing/2014/main" id="{F9F01ABA-1FD0-92F7-DB90-5CA710220680}"/>
              </a:ext>
            </a:extLst>
          </p:cNvPr>
          <p:cNvSpPr txBox="1"/>
          <p:nvPr/>
        </p:nvSpPr>
        <p:spPr>
          <a:xfrm>
            <a:off x="286057" y="2859784"/>
            <a:ext cx="3106499"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叶绿体基因编辑困难</a:t>
            </a:r>
          </a:p>
        </p:txBody>
      </p:sp>
      <p:sp>
        <p:nvSpPr>
          <p:cNvPr id="12" name="文本框 11">
            <a:extLst>
              <a:ext uri="{FF2B5EF4-FFF2-40B4-BE49-F238E27FC236}">
                <a16:creationId xmlns:a16="http://schemas.microsoft.com/office/drawing/2014/main" id="{17F003B9-B5DD-F1CB-AD97-53461A96E98A}"/>
              </a:ext>
            </a:extLst>
          </p:cNvPr>
          <p:cNvSpPr txBox="1"/>
          <p:nvPr/>
        </p:nvSpPr>
        <p:spPr>
          <a:xfrm>
            <a:off x="286057" y="3617588"/>
            <a:ext cx="6114743"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抗生素抗性基因带来的工业上的限制</a:t>
            </a:r>
          </a:p>
        </p:txBody>
      </p:sp>
      <p:sp>
        <p:nvSpPr>
          <p:cNvPr id="13" name="文本框 12">
            <a:extLst>
              <a:ext uri="{FF2B5EF4-FFF2-40B4-BE49-F238E27FC236}">
                <a16:creationId xmlns:a16="http://schemas.microsoft.com/office/drawing/2014/main" id="{C5956FA4-4CCA-8F9A-BB4C-73EEDB49A200}"/>
              </a:ext>
            </a:extLst>
          </p:cNvPr>
          <p:cNvSpPr txBox="1"/>
          <p:nvPr/>
        </p:nvSpPr>
        <p:spPr>
          <a:xfrm>
            <a:off x="310017" y="4375392"/>
            <a:ext cx="6438413"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昂贵的底物成本和产物纯化分离成本</a:t>
            </a:r>
          </a:p>
        </p:txBody>
      </p:sp>
    </p:spTree>
    <p:extLst>
      <p:ext uri="{BB962C8B-B14F-4D97-AF65-F5344CB8AC3E}">
        <p14:creationId xmlns:p14="http://schemas.microsoft.com/office/powerpoint/2010/main" val="3451628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CBB91-A829-CE4C-8BFD-79A10640428D}"/>
            </a:ext>
          </a:extLst>
        </p:cNvPr>
        <p:cNvGrpSpPr/>
        <p:nvPr/>
      </p:nvGrpSpPr>
      <p:grpSpPr>
        <a:xfrm>
          <a:off x="0" y="0"/>
          <a:ext cx="0" cy="0"/>
          <a:chOff x="0" y="0"/>
          <a:chExt cx="0" cy="0"/>
        </a:xfrm>
      </p:grpSpPr>
      <p:pic>
        <p:nvPicPr>
          <p:cNvPr id="10" name="图片 9">
            <a:extLst>
              <a:ext uri="{FF2B5EF4-FFF2-40B4-BE49-F238E27FC236}">
                <a16:creationId xmlns:a16="http://schemas.microsoft.com/office/drawing/2014/main" id="{E2994F48-7151-DBF8-441C-0C9EFD5A2411}"/>
              </a:ext>
            </a:extLst>
          </p:cNvPr>
          <p:cNvPicPr>
            <a:picLocks noChangeAspect="1"/>
          </p:cNvPicPr>
          <p:nvPr/>
        </p:nvPicPr>
        <p:blipFill rotWithShape="1">
          <a:blip r:embed="rId3">
            <a:alphaModFix amt="58000"/>
          </a:blip>
          <a:srcRect l="20597" t="19333" r="17812" b="18421"/>
          <a:stretch/>
        </p:blipFill>
        <p:spPr>
          <a:xfrm>
            <a:off x="7518400" y="1739899"/>
            <a:ext cx="9080500" cy="9283701"/>
          </a:xfrm>
          <a:prstGeom prst="rect">
            <a:avLst/>
          </a:prstGeom>
        </p:spPr>
      </p:pic>
      <p:pic>
        <p:nvPicPr>
          <p:cNvPr id="7" name="图片 6" descr="微信图片_20240129134514">
            <a:extLst>
              <a:ext uri="{FF2B5EF4-FFF2-40B4-BE49-F238E27FC236}">
                <a16:creationId xmlns:a16="http://schemas.microsoft.com/office/drawing/2014/main" id="{DAC67EFA-5E77-B4DF-CE72-350E5DC0596E}"/>
              </a:ext>
            </a:extLst>
          </p:cNvPr>
          <p:cNvPicPr>
            <a:picLocks noChangeAspect="1"/>
          </p:cNvPicPr>
          <p:nvPr/>
        </p:nvPicPr>
        <p:blipFill>
          <a:blip r:embed="rId4">
            <a:clrChange>
              <a:clrFrom>
                <a:srgbClr val="FFFFFF">
                  <a:alpha val="100000"/>
                </a:srgbClr>
              </a:clrFrom>
              <a:clrTo>
                <a:srgbClr val="FFFFFF">
                  <a:alpha val="100000"/>
                  <a:alpha val="0"/>
                </a:srgbClr>
              </a:clrTo>
            </a:clrChange>
          </a:blip>
          <a:srcRect l="18176" t="20185" r="25222" b="26546"/>
          <a:stretch>
            <a:fillRect/>
          </a:stretch>
        </p:blipFill>
        <p:spPr>
          <a:xfrm rot="18726692">
            <a:off x="67944" y="-10051"/>
            <a:ext cx="886460" cy="849630"/>
          </a:xfrm>
          <a:prstGeom prst="rect">
            <a:avLst/>
          </a:prstGeom>
        </p:spPr>
      </p:pic>
      <p:sp>
        <p:nvSpPr>
          <p:cNvPr id="9" name="文本框 8">
            <a:extLst>
              <a:ext uri="{FF2B5EF4-FFF2-40B4-BE49-F238E27FC236}">
                <a16:creationId xmlns:a16="http://schemas.microsoft.com/office/drawing/2014/main" id="{5D77E292-71C8-6F03-DAC4-A876F832DDE4}"/>
              </a:ext>
            </a:extLst>
          </p:cNvPr>
          <p:cNvSpPr txBox="1"/>
          <p:nvPr/>
        </p:nvSpPr>
        <p:spPr>
          <a:xfrm>
            <a:off x="962448" y="91598"/>
            <a:ext cx="5133552" cy="646331"/>
          </a:xfrm>
          <a:prstGeom prst="rect">
            <a:avLst/>
          </a:prstGeom>
          <a:noFill/>
        </p:spPr>
        <p:txBody>
          <a:bodyPr wrap="square" rtlCol="0">
            <a:spAutoFit/>
          </a:bodyPr>
          <a:lstStyle/>
          <a:p>
            <a:r>
              <a:rPr lang="zh-CN" altLang="en-US" sz="3600" b="1" dirty="0">
                <a:solidFill>
                  <a:srgbClr val="CA9BE9"/>
                </a:solidFill>
                <a:latin typeface="黑体" panose="02010609060101010101" pitchFamily="49" charset="-122"/>
                <a:ea typeface="黑体" panose="02010609060101010101" pitchFamily="49" charset="-122"/>
              </a:rPr>
              <a:t>生物合成天然色素现状</a:t>
            </a:r>
          </a:p>
        </p:txBody>
      </p:sp>
      <p:sp>
        <p:nvSpPr>
          <p:cNvPr id="5" name="矩形 4">
            <a:extLst>
              <a:ext uri="{FF2B5EF4-FFF2-40B4-BE49-F238E27FC236}">
                <a16:creationId xmlns:a16="http://schemas.microsoft.com/office/drawing/2014/main" id="{1411D192-17DA-DDA2-6D4D-A8D0CAFD4678}"/>
              </a:ext>
            </a:extLst>
          </p:cNvPr>
          <p:cNvSpPr/>
          <p:nvPr/>
        </p:nvSpPr>
        <p:spPr>
          <a:xfrm>
            <a:off x="-253433" y="844576"/>
            <a:ext cx="12563966" cy="183865"/>
          </a:xfrm>
          <a:prstGeom prst="rect">
            <a:avLst/>
          </a:prstGeom>
          <a:solidFill>
            <a:srgbClr val="CA9B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D0BE2576-B799-D2F3-ABB2-0A0169101087}"/>
              </a:ext>
            </a:extLst>
          </p:cNvPr>
          <p:cNvSpPr txBox="1"/>
          <p:nvPr/>
        </p:nvSpPr>
        <p:spPr>
          <a:xfrm>
            <a:off x="179587" y="1097955"/>
            <a:ext cx="9574466" cy="707886"/>
          </a:xfrm>
          <a:prstGeom prst="rect">
            <a:avLst/>
          </a:prstGeom>
          <a:noFill/>
        </p:spPr>
        <p:txBody>
          <a:bodyPr wrap="square" rtlCol="0">
            <a:spAutoFit/>
          </a:bodyPr>
          <a:lstStyle/>
          <a:p>
            <a:r>
              <a:rPr lang="zh-CN" altLang="en-US" sz="4000" b="1" dirty="0">
                <a:latin typeface="KaiTi" panose="02010609060101010101" pitchFamily="49" charset="-122"/>
                <a:ea typeface="KaiTi" panose="02010609060101010101" pitchFamily="49" charset="-122"/>
                <a:cs typeface="Times New Roman" panose="02020603050405020304" pitchFamily="18" charset="0"/>
              </a:rPr>
              <a:t>目前的主要挑战</a:t>
            </a:r>
            <a:r>
              <a:rPr lang="en-US" altLang="zh-CN" sz="4000" b="1" dirty="0">
                <a:latin typeface="KaiTi" panose="02010609060101010101" pitchFamily="49" charset="-122"/>
                <a:ea typeface="KaiTi" panose="02010609060101010101" pitchFamily="49" charset="-122"/>
                <a:cs typeface="Times New Roman" panose="02020603050405020304" pitchFamily="18" charset="0"/>
              </a:rPr>
              <a:t>——</a:t>
            </a:r>
            <a:r>
              <a:rPr lang="zh-CN" altLang="en-US" sz="4000" b="1" dirty="0">
                <a:latin typeface="KaiTi" panose="02010609060101010101" pitchFamily="49" charset="-122"/>
                <a:ea typeface="KaiTi" panose="02010609060101010101" pitchFamily="49" charset="-122"/>
                <a:cs typeface="Times New Roman" panose="02020603050405020304" pitchFamily="18" charset="0"/>
              </a:rPr>
              <a:t>反应效率低</a:t>
            </a:r>
            <a:endParaRPr lang="en-US" altLang="zh-CN" sz="4000" b="1" dirty="0">
              <a:latin typeface="KaiTi" panose="02010609060101010101" pitchFamily="49" charset="-122"/>
              <a:ea typeface="KaiTi" panose="02010609060101010101" pitchFamily="49" charset="-122"/>
              <a:cs typeface="Times New Roman" panose="02020603050405020304" pitchFamily="18" charset="0"/>
            </a:endParaRPr>
          </a:p>
        </p:txBody>
      </p:sp>
      <p:sp>
        <p:nvSpPr>
          <p:cNvPr id="4" name="文本框 3">
            <a:extLst>
              <a:ext uri="{FF2B5EF4-FFF2-40B4-BE49-F238E27FC236}">
                <a16:creationId xmlns:a16="http://schemas.microsoft.com/office/drawing/2014/main" id="{F00BE49D-8A80-49D9-0CB7-E3CE4050F0BA}"/>
              </a:ext>
            </a:extLst>
          </p:cNvPr>
          <p:cNvSpPr txBox="1"/>
          <p:nvPr/>
        </p:nvSpPr>
        <p:spPr>
          <a:xfrm>
            <a:off x="293220" y="2305868"/>
            <a:ext cx="2570794"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蛋白质进化</a:t>
            </a:r>
          </a:p>
        </p:txBody>
      </p:sp>
      <p:sp>
        <p:nvSpPr>
          <p:cNvPr id="11" name="文本框 10">
            <a:extLst>
              <a:ext uri="{FF2B5EF4-FFF2-40B4-BE49-F238E27FC236}">
                <a16:creationId xmlns:a16="http://schemas.microsoft.com/office/drawing/2014/main" id="{59BDA5D1-2F0D-A489-E7D2-1600DE23FB40}"/>
              </a:ext>
            </a:extLst>
          </p:cNvPr>
          <p:cNvSpPr txBox="1"/>
          <p:nvPr/>
        </p:nvSpPr>
        <p:spPr>
          <a:xfrm>
            <a:off x="293220" y="2832839"/>
            <a:ext cx="2570794"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蛋白质融合</a:t>
            </a:r>
          </a:p>
        </p:txBody>
      </p:sp>
      <p:sp>
        <p:nvSpPr>
          <p:cNvPr id="14" name="文本框 13">
            <a:extLst>
              <a:ext uri="{FF2B5EF4-FFF2-40B4-BE49-F238E27FC236}">
                <a16:creationId xmlns:a16="http://schemas.microsoft.com/office/drawing/2014/main" id="{638D82E5-A88A-0780-D0DD-70646442B7FD}"/>
              </a:ext>
            </a:extLst>
          </p:cNvPr>
          <p:cNvSpPr txBox="1"/>
          <p:nvPr/>
        </p:nvSpPr>
        <p:spPr>
          <a:xfrm>
            <a:off x="293220" y="3363578"/>
            <a:ext cx="3649838"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底物富集产物及时分离</a:t>
            </a:r>
          </a:p>
        </p:txBody>
      </p:sp>
      <p:sp>
        <p:nvSpPr>
          <p:cNvPr id="15" name="文本框 14">
            <a:extLst>
              <a:ext uri="{FF2B5EF4-FFF2-40B4-BE49-F238E27FC236}">
                <a16:creationId xmlns:a16="http://schemas.microsoft.com/office/drawing/2014/main" id="{B9D9154F-FEE0-33A7-95A6-A7D2EAAC18B9}"/>
              </a:ext>
            </a:extLst>
          </p:cNvPr>
          <p:cNvSpPr txBox="1"/>
          <p:nvPr/>
        </p:nvSpPr>
        <p:spPr>
          <a:xfrm>
            <a:off x="259553" y="3825243"/>
            <a:ext cx="3649838"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密码子优化等</a:t>
            </a:r>
          </a:p>
        </p:txBody>
      </p:sp>
      <p:sp>
        <p:nvSpPr>
          <p:cNvPr id="17" name="文本框 16">
            <a:extLst>
              <a:ext uri="{FF2B5EF4-FFF2-40B4-BE49-F238E27FC236}">
                <a16:creationId xmlns:a16="http://schemas.microsoft.com/office/drawing/2014/main" id="{2F37025C-EBC2-BE32-B8FA-C93D6BCF5B31}"/>
              </a:ext>
            </a:extLst>
          </p:cNvPr>
          <p:cNvSpPr txBox="1"/>
          <p:nvPr/>
        </p:nvSpPr>
        <p:spPr>
          <a:xfrm>
            <a:off x="286059" y="4675297"/>
            <a:ext cx="2570794" cy="830997"/>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难点：</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a:p>
            <a:endParaRPr lang="zh-CN" altLang="en-US"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18" name="文本框 17">
            <a:extLst>
              <a:ext uri="{FF2B5EF4-FFF2-40B4-BE49-F238E27FC236}">
                <a16:creationId xmlns:a16="http://schemas.microsoft.com/office/drawing/2014/main" id="{C384495A-9F26-41B3-02A6-CB9EF8F5A6B4}"/>
              </a:ext>
            </a:extLst>
          </p:cNvPr>
          <p:cNvSpPr txBox="1"/>
          <p:nvPr/>
        </p:nvSpPr>
        <p:spPr>
          <a:xfrm>
            <a:off x="286058" y="5232317"/>
            <a:ext cx="5274301" cy="830997"/>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这些方法肯定在各个实验室都试过，准确的靶点，找到限速步可能是关键</a:t>
            </a:r>
          </a:p>
        </p:txBody>
      </p:sp>
      <p:sp>
        <p:nvSpPr>
          <p:cNvPr id="19" name="文本框 18">
            <a:extLst>
              <a:ext uri="{FF2B5EF4-FFF2-40B4-BE49-F238E27FC236}">
                <a16:creationId xmlns:a16="http://schemas.microsoft.com/office/drawing/2014/main" id="{4615F7E5-306A-CA6F-02F2-8569BA6F66B3}"/>
              </a:ext>
            </a:extLst>
          </p:cNvPr>
          <p:cNvSpPr txBox="1"/>
          <p:nvPr/>
        </p:nvSpPr>
        <p:spPr>
          <a:xfrm>
            <a:off x="286057" y="1874385"/>
            <a:ext cx="4577490" cy="461665"/>
          </a:xfrm>
          <a:prstGeom prst="rect">
            <a:avLst/>
          </a:prstGeom>
          <a:noFill/>
        </p:spPr>
        <p:txBody>
          <a:bodyPr wrap="square">
            <a:spAutoFit/>
          </a:bodyPr>
          <a:lstStyle/>
          <a:p>
            <a:r>
              <a:rPr lang="zh-CN" altLang="en-US" sz="2400" b="1" dirty="0">
                <a:latin typeface="Times New Roman" panose="02020603050405020304" pitchFamily="18" charset="0"/>
                <a:ea typeface="华文楷体" panose="02010600040101010101" pitchFamily="2" charset="-122"/>
                <a:cs typeface="Times New Roman" panose="02020603050405020304" pitchFamily="18" charset="0"/>
              </a:rPr>
              <a:t>可能的解决方案：</a:t>
            </a:r>
            <a:endParaRPr lang="en-US" altLang="zh-CN" sz="2400" b="1" dirty="0">
              <a:latin typeface="Times New Roman" panose="02020603050405020304" pitchFamily="18" charset="0"/>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2326814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jFmZWIzNDg2MmIzZjExOTIzMmViNTBmYTMwYTk0ZWYifQ=="/>
  <p:tag name="KSO_WPP_MARK_KEY" val="d8c98273-79af-45a8-ad09-21b57cf58666"/>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TotalTime>
  <Words>522</Words>
  <Application>Microsoft Macintosh PowerPoint</Application>
  <PresentationFormat>宽屏</PresentationFormat>
  <Paragraphs>90</Paragraphs>
  <Slides>15</Slides>
  <Notes>15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黑体</vt:lpstr>
      <vt:lpstr>Arial</vt:lpstr>
      <vt:lpstr>Transformers Movie</vt:lpstr>
      <vt:lpstr>Times New Roman</vt:lpstr>
      <vt:lpstr>KaiTi</vt:lpstr>
      <vt:lpstr>Calibri</vt:lpstr>
      <vt:lpstr>华文行楷</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yjy</dc:creator>
  <cp:lastModifiedBy>玮杰 李</cp:lastModifiedBy>
  <cp:revision>67</cp:revision>
  <dcterms:created xsi:type="dcterms:W3CDTF">2024-01-29T05:45:00Z</dcterms:created>
  <dcterms:modified xsi:type="dcterms:W3CDTF">2024-02-12T16:02:30Z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7C2429DFC30840CA80E7C9FEF89DFA02_12</vt:lpwstr>
  </property>
  <property fmtid="{D5CDD505-2E9C-101B-9397-08002B2CF9AE}" pid="3" name="KSOProductBuildVer">
    <vt:lpwstr>2052-11.1.0.14036</vt:lpwstr>
  </property>
</Properties>
</file>