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96" r:id="rId3"/>
    <p:sldId id="264" r:id="rId4"/>
    <p:sldId id="298" r:id="rId5"/>
    <p:sldId id="295" r:id="rId6"/>
    <p:sldId id="297" r:id="rId7"/>
  </p:sldIdLst>
  <p:sldSz cx="12192000" cy="6858000"/>
  <p:notesSz cx="6858000" cy="9144000"/>
  <p:embeddedFontLst>
    <p:embeddedFont>
      <p:font typeface="Transformers Movie" panose="02010600030101010101" charset="0"/>
      <p:bold r:id="rId9"/>
    </p:embeddedFont>
    <p:embeddedFont>
      <p:font typeface="黑体" panose="02010609060101010101" pitchFamily="49" charset="-122"/>
      <p:regular r:id="rId10"/>
    </p:embeddedFont>
    <p:embeddedFont>
      <p:font typeface="华文行楷" panose="02010800040101010101" pitchFamily="2" charset="-122"/>
      <p:regular r:id="rId11"/>
    </p:embeddedFont>
  </p:embeddedFontLst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83CE"/>
    <a:srgbClr val="234380"/>
    <a:srgbClr val="CA9BE9"/>
    <a:srgbClr val="610FA1"/>
    <a:srgbClr val="A13FEC"/>
    <a:srgbClr val="8515DB"/>
    <a:srgbClr val="E8D3F5"/>
    <a:srgbClr val="D9B7EF"/>
    <a:srgbClr val="DDE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719" autoAdjust="0"/>
  </p:normalViewPr>
  <p:slideViewPr>
    <p:cSldViewPr snapToGrid="0">
      <p:cViewPr varScale="1">
        <p:scale>
          <a:sx n="68" d="100"/>
          <a:sy n="68" d="100"/>
        </p:scale>
        <p:origin x="5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994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E8B58-C149-296B-2B09-F5344697D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4236F9C-AE55-0CCE-3545-D9186334B9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561953E-9428-6F8B-CD8E-B07008FCD9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3F9BA0-4515-BE73-D56A-9ECCAC66B8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568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936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A0B62-53C8-A16A-BBA9-84DC70913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FABD1B2-687A-7301-52C1-7EE43FEA57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BF560D7-8627-245F-3E34-88D1F97336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29A8743-157A-8A71-0DC0-CEB199B1E6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8990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AAD09-F7FD-A3FA-229B-4FA39611F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2B339FDD-208F-CBA1-B64B-0763505FE5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574DD9E-5962-D151-B44C-C021DBC9F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830215-FE64-9ECF-6C28-D42F670992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1202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595E2-5249-F034-824A-190007124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FE1509E-DE5E-35E9-0A07-B0F2D12196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63E457A-F0C4-D3F9-D4B8-BDE830F4A9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4B70AAD-EDE9-B17B-4B83-996FB16392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548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id="{8B56A6FC-F1FC-AD2F-322F-462A2545D13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7000"/>
          </a:blip>
          <a:stretch>
            <a:fillRect/>
          </a:stretch>
        </p:blipFill>
        <p:spPr>
          <a:xfrm>
            <a:off x="4481597" y="-1143489"/>
            <a:ext cx="14743469" cy="1491454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492674A4-7432-2707-262C-DE2F6D89BBA3}"/>
              </a:ext>
            </a:extLst>
          </p:cNvPr>
          <p:cNvSpPr/>
          <p:nvPr/>
        </p:nvSpPr>
        <p:spPr>
          <a:xfrm>
            <a:off x="-276697" y="4627567"/>
            <a:ext cx="9352032" cy="1278630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889597" y="5965755"/>
            <a:ext cx="25787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汇报人：龚建廷</a:t>
            </a:r>
            <a:endParaRPr lang="en-US" altLang="zh-CN" sz="2400" dirty="0"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  <a:p>
            <a:r>
              <a:rPr lang="zh-CN" altLang="en-US" sz="2400" dirty="0"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日期：</a:t>
            </a:r>
            <a:r>
              <a:rPr lang="en-US" altLang="zh-CN" sz="2400" dirty="0"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2024-02-13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1E88B94-96F0-335F-4346-2AA9B8E03516}"/>
              </a:ext>
            </a:extLst>
          </p:cNvPr>
          <p:cNvSpPr/>
          <p:nvPr/>
        </p:nvSpPr>
        <p:spPr>
          <a:xfrm>
            <a:off x="-1029903" y="-135466"/>
            <a:ext cx="13513870" cy="2497616"/>
          </a:xfrm>
          <a:prstGeom prst="rect">
            <a:avLst/>
          </a:prstGeom>
          <a:solidFill>
            <a:srgbClr val="E8D3F5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89281" y="396212"/>
            <a:ext cx="9347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ln>
                  <a:solidFill>
                    <a:srgbClr val="E8D3F5"/>
                  </a:solidFill>
                </a:ln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ideas</a:t>
            </a:r>
            <a:endParaRPr lang="zh-CN" altLang="en-US" sz="9600" b="1" dirty="0">
              <a:ln>
                <a:solidFill>
                  <a:srgbClr val="E8D3F5"/>
                </a:solidFill>
              </a:ln>
              <a:solidFill>
                <a:srgbClr val="7030A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" name="图片 6" descr="微信图片_2024020218130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9881515" y="260356"/>
            <a:ext cx="1983424" cy="1908345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6C9D9969-80AC-545A-7749-DF32438877F7}"/>
              </a:ext>
            </a:extLst>
          </p:cNvPr>
          <p:cNvSpPr/>
          <p:nvPr/>
        </p:nvSpPr>
        <p:spPr>
          <a:xfrm>
            <a:off x="-744215" y="-381000"/>
            <a:ext cx="1082882" cy="2743149"/>
          </a:xfrm>
          <a:prstGeom prst="rect">
            <a:avLst/>
          </a:prstGeom>
          <a:solidFill>
            <a:srgbClr val="610F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CD56CCC4-9F98-CFD2-5A2B-DCAE4EDAB277}"/>
              </a:ext>
            </a:extLst>
          </p:cNvPr>
          <p:cNvGrpSpPr/>
          <p:nvPr/>
        </p:nvGrpSpPr>
        <p:grpSpPr>
          <a:xfrm>
            <a:off x="288145" y="4692830"/>
            <a:ext cx="8269216" cy="1177263"/>
            <a:chOff x="218670" y="4667429"/>
            <a:chExt cx="8269216" cy="1177263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3FC0C63-84F6-D7B2-7E61-BA923C2336B5}"/>
                </a:ext>
              </a:extLst>
            </p:cNvPr>
            <p:cNvSpPr txBox="1"/>
            <p:nvPr/>
          </p:nvSpPr>
          <p:spPr>
            <a:xfrm>
              <a:off x="680613" y="5198361"/>
              <a:ext cx="7807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ln>
                    <a:solidFill>
                      <a:srgbClr val="E8D3F5"/>
                    </a:solidFill>
                  </a:ln>
                  <a:latin typeface="华文行楷" panose="02010800040101010101" pitchFamily="2" charset="-122"/>
                  <a:ea typeface="华文行楷" panose="02010800040101010101" pitchFamily="2" charset="-122"/>
                  <a:cs typeface="宋体" panose="02010600030101010101" pitchFamily="2" charset="-122"/>
                </a:rPr>
                <a:t>共培养调整产物配比（可行性低）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A5BBEA63-62FC-EF43-6134-C7BBFC598E51}"/>
                </a:ext>
              </a:extLst>
            </p:cNvPr>
            <p:cNvSpPr txBox="1"/>
            <p:nvPr/>
          </p:nvSpPr>
          <p:spPr>
            <a:xfrm>
              <a:off x="218670" y="4667429"/>
              <a:ext cx="23861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ln>
                    <a:solidFill>
                      <a:srgbClr val="E8D3F5"/>
                    </a:solidFill>
                  </a:ln>
                  <a:latin typeface="Transformers Movie" pitchFamily="2" charset="0"/>
                  <a:ea typeface="华文行楷" panose="02010800040101010101" pitchFamily="2" charset="-122"/>
                  <a:cs typeface="宋体" panose="02010600030101010101" pitchFamily="2" charset="-122"/>
                </a:rPr>
                <a:t>2</a:t>
              </a:r>
              <a:endParaRPr lang="zh-CN" altLang="en-US" sz="2400" dirty="0">
                <a:ln>
                  <a:solidFill>
                    <a:srgbClr val="E8D3F5"/>
                  </a:solidFill>
                </a:ln>
                <a:latin typeface="Transformers Movie" pitchFamily="2" charset="0"/>
                <a:ea typeface="华文行楷" panose="0201080004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6A2334B2-42E0-6124-E2FD-191FF73E5997}"/>
              </a:ext>
            </a:extLst>
          </p:cNvPr>
          <p:cNvSpPr/>
          <p:nvPr/>
        </p:nvSpPr>
        <p:spPr>
          <a:xfrm>
            <a:off x="-276697" y="2732971"/>
            <a:ext cx="9352032" cy="1666713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E8CD672E-D307-45FE-E7E6-C260DEC75F40}"/>
              </a:ext>
            </a:extLst>
          </p:cNvPr>
          <p:cNvGrpSpPr/>
          <p:nvPr/>
        </p:nvGrpSpPr>
        <p:grpSpPr>
          <a:xfrm>
            <a:off x="288146" y="2739954"/>
            <a:ext cx="8321510" cy="1333753"/>
            <a:chOff x="166377" y="2714553"/>
            <a:chExt cx="8321510" cy="1333753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68C8CA33-4A27-F50B-AD80-0798202415C4}"/>
                </a:ext>
              </a:extLst>
            </p:cNvPr>
            <p:cNvSpPr txBox="1"/>
            <p:nvPr/>
          </p:nvSpPr>
          <p:spPr>
            <a:xfrm>
              <a:off x="166377" y="3401975"/>
              <a:ext cx="83215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ln>
                    <a:solidFill>
                      <a:srgbClr val="E8D3F5"/>
                    </a:solidFill>
                  </a:ln>
                  <a:latin typeface="Times New Roman" panose="02020603050405020304" pitchFamily="18" charset="0"/>
                  <a:ea typeface="华文行楷" panose="02010800040101010101" pitchFamily="2" charset="-122"/>
                  <a:cs typeface="Times New Roman" panose="02020603050405020304" pitchFamily="18" charset="0"/>
                </a:rPr>
                <a:t>SLC</a:t>
              </a:r>
              <a:r>
                <a:rPr lang="zh-CN" altLang="en-US" sz="3600" dirty="0">
                  <a:ln>
                    <a:solidFill>
                      <a:srgbClr val="E8D3F5"/>
                    </a:solidFill>
                  </a:ln>
                  <a:latin typeface="华文行楷" panose="02010800040101010101" pitchFamily="2" charset="-122"/>
                  <a:ea typeface="华文行楷" panose="02010800040101010101" pitchFamily="2" charset="-122"/>
                  <a:cs typeface="宋体" panose="02010600030101010101" pitchFamily="2" charset="-122"/>
                </a:rPr>
                <a:t>回路令塑料降解酶自动释放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9F766B27-89D9-B15B-0178-33284C4BF0A2}"/>
                </a:ext>
              </a:extLst>
            </p:cNvPr>
            <p:cNvSpPr txBox="1"/>
            <p:nvPr/>
          </p:nvSpPr>
          <p:spPr>
            <a:xfrm>
              <a:off x="170865" y="2714553"/>
              <a:ext cx="2386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n>
                    <a:solidFill>
                      <a:srgbClr val="E8D3F5"/>
                    </a:solidFill>
                  </a:ln>
                  <a:latin typeface="Transformers Movie" pitchFamily="2" charset="0"/>
                  <a:ea typeface="华文行楷" panose="02010800040101010101" pitchFamily="2" charset="-122"/>
                  <a:cs typeface="宋体" panose="02010600030101010101" pitchFamily="2" charset="-122"/>
                </a:rPr>
                <a:t>1</a:t>
              </a:r>
              <a:endParaRPr lang="zh-CN" altLang="en-US" sz="3600" dirty="0">
                <a:ln>
                  <a:solidFill>
                    <a:srgbClr val="E8D3F5"/>
                  </a:solidFill>
                </a:ln>
                <a:latin typeface="Transformers Movie" pitchFamily="2" charset="0"/>
                <a:ea typeface="华文行楷" panose="0201080004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2A2A1940-E929-B3E4-A586-13040095A45C}"/>
              </a:ext>
            </a:extLst>
          </p:cNvPr>
          <p:cNvSpPr/>
          <p:nvPr/>
        </p:nvSpPr>
        <p:spPr>
          <a:xfrm>
            <a:off x="-408464" y="2815021"/>
            <a:ext cx="569331" cy="151144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CCDAD7D0-5B54-350E-9E9E-40BF62EA0F73}"/>
              </a:ext>
            </a:extLst>
          </p:cNvPr>
          <p:cNvSpPr/>
          <p:nvPr/>
        </p:nvSpPr>
        <p:spPr>
          <a:xfrm>
            <a:off x="-408464" y="4706899"/>
            <a:ext cx="569331" cy="1137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9BA9577-CF25-8C47-42DA-ED8E2F9C5A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15" y="4481734"/>
            <a:ext cx="9583743" cy="16069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79F88-77DA-DCA1-9FAA-351D2BD9C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3D713E10-8FF7-CEE8-A498-9D1A79601A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8631BD6F-72F4-8D0B-0F7A-110F8E99050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5502034-E8F6-C727-A357-3A53DD7D19E6}"/>
              </a:ext>
            </a:extLst>
          </p:cNvPr>
          <p:cNvSpPr txBox="1"/>
          <p:nvPr/>
        </p:nvSpPr>
        <p:spPr>
          <a:xfrm>
            <a:off x="1033670" y="120223"/>
            <a:ext cx="453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背景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62EF122-351C-923C-E91F-EFC99FF580AE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A956B86-F5F5-9AE4-750B-D7DC14B5C06A}"/>
              </a:ext>
            </a:extLst>
          </p:cNvPr>
          <p:cNvSpPr txBox="1"/>
          <p:nvPr/>
        </p:nvSpPr>
        <p:spPr>
          <a:xfrm>
            <a:off x="1033670" y="1089898"/>
            <a:ext cx="984967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PETase</a:t>
            </a:r>
            <a:r>
              <a:rPr lang="zh-CN" altLang="en-US" sz="2000" dirty="0"/>
              <a:t>和</a:t>
            </a:r>
            <a:r>
              <a:rPr lang="en-US" altLang="zh-CN" sz="2000" dirty="0" err="1"/>
              <a:t>MHETase</a:t>
            </a:r>
            <a:r>
              <a:rPr lang="zh-CN" altLang="en-US" sz="2000" dirty="0"/>
              <a:t>：温和条件下高效降解</a:t>
            </a:r>
            <a:r>
              <a:rPr lang="en-US" altLang="zh-CN" sz="2000" dirty="0"/>
              <a:t>PET</a:t>
            </a:r>
          </a:p>
          <a:p>
            <a:endParaRPr lang="en-US" altLang="zh-CN" sz="2000" dirty="0"/>
          </a:p>
          <a:p>
            <a:r>
              <a:rPr lang="en-US" altLang="zh-CN" sz="2000" dirty="0"/>
              <a:t>2021-DUT-China</a:t>
            </a:r>
            <a:r>
              <a:rPr lang="zh-CN" altLang="en-US" sz="2000" dirty="0"/>
              <a:t>的项目中，利用</a:t>
            </a:r>
            <a:r>
              <a:rPr lang="en-US" altLang="zh-CN" sz="2000" dirty="0" err="1"/>
              <a:t>pelB</a:t>
            </a:r>
            <a:r>
              <a:rPr lang="zh-CN" altLang="en-US" sz="2000" dirty="0"/>
              <a:t>信号肽尝试构建工程菌大量分泌</a:t>
            </a:r>
            <a:r>
              <a:rPr lang="en-US" altLang="zh-CN" sz="2000" dirty="0" err="1"/>
              <a:t>PETase</a:t>
            </a:r>
            <a:r>
              <a:rPr lang="zh-CN" altLang="en-US" sz="2000" dirty="0"/>
              <a:t>和</a:t>
            </a:r>
            <a:r>
              <a:rPr lang="en-US" altLang="zh-CN" sz="2000" dirty="0" err="1"/>
              <a:t>MHETase</a:t>
            </a:r>
            <a:r>
              <a:rPr lang="zh-CN" altLang="en-US" sz="2000" dirty="0"/>
              <a:t>的尝试都失败了</a:t>
            </a:r>
            <a:endParaRPr lang="en-US" altLang="zh-CN" sz="2000" dirty="0"/>
          </a:p>
          <a:p>
            <a:r>
              <a:rPr lang="zh-CN" altLang="en-US" sz="2000" dirty="0"/>
              <a:t>失败原因是</a:t>
            </a:r>
            <a:r>
              <a:rPr lang="en-US" altLang="zh-CN" sz="2000" dirty="0" err="1"/>
              <a:t>pelB</a:t>
            </a:r>
            <a:r>
              <a:rPr lang="zh-CN" altLang="en-US" sz="2000" dirty="0"/>
              <a:t>信号肽对于后续肽段的疏水性有要求</a:t>
            </a:r>
            <a:endParaRPr lang="en-US" altLang="zh-CN" sz="2000" dirty="0"/>
          </a:p>
          <a:p>
            <a:r>
              <a:rPr lang="zh-CN" altLang="en-US" sz="2000" dirty="0"/>
              <a:t>但证明了胞内生产的</a:t>
            </a:r>
            <a:r>
              <a:rPr lang="en-US" altLang="zh-CN" sz="2000" dirty="0" err="1"/>
              <a:t>PETase</a:t>
            </a:r>
            <a:r>
              <a:rPr lang="zh-CN" altLang="en-US" sz="2000" dirty="0"/>
              <a:t>和</a:t>
            </a:r>
            <a:r>
              <a:rPr lang="en-US" altLang="zh-CN" sz="2000" dirty="0" err="1"/>
              <a:t>MHETase</a:t>
            </a:r>
            <a:r>
              <a:rPr lang="zh-CN" altLang="en-US" sz="2000" dirty="0"/>
              <a:t>是有活性的，并且加入</a:t>
            </a:r>
            <a:r>
              <a:rPr lang="en-US" altLang="zh-CN" sz="2000" dirty="0" err="1"/>
              <a:t>HisTag</a:t>
            </a:r>
            <a:r>
              <a:rPr lang="zh-CN" altLang="en-US" sz="2000" dirty="0"/>
              <a:t>不影响酶活性</a:t>
            </a:r>
            <a:endParaRPr lang="en-US" altLang="zh-CN" sz="2000" dirty="0"/>
          </a:p>
          <a:p>
            <a:r>
              <a:rPr lang="zh-CN" altLang="en-US" sz="2000" dirty="0"/>
              <a:t>因此只需要通过合适的方式将这些酶转移到细胞外即可工作</a:t>
            </a:r>
            <a:endParaRPr lang="en-US" altLang="zh-CN" sz="2000" dirty="0"/>
          </a:p>
          <a:p>
            <a:r>
              <a:rPr lang="zh-CN" altLang="en-US" sz="2000" dirty="0"/>
              <a:t>是否可以开发一种新的方法避开分泌过程？</a:t>
            </a:r>
            <a:endParaRPr lang="en-US" altLang="zh-CN" sz="2000" dirty="0"/>
          </a:p>
          <a:p>
            <a:endParaRPr lang="en-US" altLang="zh-CN" sz="2000" dirty="0"/>
          </a:p>
          <a:p>
            <a:r>
              <a:rPr lang="zh-CN" altLang="en-US" sz="2000" dirty="0"/>
              <a:t>基于群体感应构建的</a:t>
            </a:r>
            <a:r>
              <a:rPr lang="en-US" altLang="zh-CN" sz="2000" dirty="0"/>
              <a:t>SLC(synchronized lysis circuit)</a:t>
            </a:r>
            <a:r>
              <a:rPr lang="zh-CN" altLang="en-US" sz="2000" dirty="0"/>
              <a:t>回路可以引起细胞裂解释放细胞内容物，是否可以直接利用细胞内容物（含两种酶和杂质）降解</a:t>
            </a:r>
            <a:r>
              <a:rPr lang="en-US" altLang="zh-CN" sz="2000" dirty="0"/>
              <a:t>PET</a:t>
            </a:r>
            <a:r>
              <a:rPr lang="zh-CN" altLang="en-US" sz="2000" dirty="0"/>
              <a:t>？或者用</a:t>
            </a:r>
            <a:r>
              <a:rPr lang="en-US" altLang="zh-CN" sz="2000" dirty="0" err="1"/>
              <a:t>HisTag</a:t>
            </a:r>
            <a:r>
              <a:rPr lang="zh-CN" altLang="en-US" sz="2000" dirty="0"/>
              <a:t>分离纯化？</a:t>
            </a:r>
            <a:endParaRPr lang="en-US" altLang="zh-CN" sz="2000" dirty="0"/>
          </a:p>
          <a:p>
            <a:endParaRPr lang="en-US" altLang="zh-CN" sz="2000" dirty="0"/>
          </a:p>
          <a:p>
            <a:r>
              <a:rPr lang="zh-CN" altLang="en-US" sz="2000" dirty="0"/>
              <a:t>是否可以将表达两种酶的基因分别导入两种不同的工程菌中，并利用微生物共培养技术调节产物配比，以达到最佳降解效率？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868712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C54F1-36A5-3D3A-49FC-6C7F63AC0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D153173D-4D8B-3261-A802-CE28D5F65D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518400" y="1739899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EDFD6B23-CD44-4423-7FAA-6C67DF23330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872FABD-109C-7589-A997-C6016A93924B}"/>
              </a:ext>
            </a:extLst>
          </p:cNvPr>
          <p:cNvSpPr txBox="1"/>
          <p:nvPr/>
        </p:nvSpPr>
        <p:spPr>
          <a:xfrm>
            <a:off x="962448" y="91598"/>
            <a:ext cx="505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SLC</a:t>
            </a:r>
            <a:r>
              <a:rPr lang="zh-CN" altLang="en-US" sz="3600" b="1" dirty="0">
                <a:solidFill>
                  <a:srgbClr val="CA9BE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回路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6B694D0-4E7E-E3BB-1D93-F3A6E2C775D7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3C3D21D-1114-55CE-B28D-EFEDDA379A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277" y="1317107"/>
            <a:ext cx="8209723" cy="479812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3286811-01DB-658F-E8B1-7F856DAA716E}"/>
              </a:ext>
            </a:extLst>
          </p:cNvPr>
          <p:cNvSpPr txBox="1"/>
          <p:nvPr/>
        </p:nvSpPr>
        <p:spPr>
          <a:xfrm>
            <a:off x="327992" y="1669775"/>
            <a:ext cx="35724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SLC</a:t>
            </a:r>
            <a:r>
              <a:rPr lang="zh-CN" altLang="en-US" dirty="0"/>
              <a:t>的构建基于微生物的群体感应，效应基因：治疗基因（原文献中用于治疗肿瘤）、绿色荧光蛋白基因、自杀基因</a:t>
            </a:r>
            <a:endParaRPr lang="en-US" altLang="zh-CN" dirty="0"/>
          </a:p>
          <a:p>
            <a:r>
              <a:rPr lang="zh-CN" altLang="en-US" dirty="0"/>
              <a:t>使用</a:t>
            </a:r>
            <a:r>
              <a:rPr lang="zh-CN" altLang="en-US" dirty="0">
                <a:solidFill>
                  <a:srgbClr val="FF0000"/>
                </a:solidFill>
              </a:rPr>
              <a:t>鼠伤寒沙门氏菌</a:t>
            </a:r>
            <a:r>
              <a:rPr lang="zh-CN" altLang="en-US" dirty="0"/>
              <a:t>（数量震荡比大肠杆菌更加稳定）</a:t>
            </a:r>
            <a:endParaRPr lang="en-US" altLang="zh-CN" dirty="0"/>
          </a:p>
          <a:p>
            <a:r>
              <a:rPr lang="zh-CN" altLang="en-US" dirty="0"/>
              <a:t>结果说明：</a:t>
            </a:r>
            <a:endParaRPr lang="en-US" altLang="zh-CN" dirty="0"/>
          </a:p>
          <a:p>
            <a:r>
              <a:rPr lang="en-US" altLang="zh-CN" dirty="0"/>
              <a:t>1 c</a:t>
            </a:r>
            <a:r>
              <a:rPr lang="zh-CN" altLang="en-US" dirty="0"/>
              <a:t>图蓝色为荧光强度 黑色为种群密度</a:t>
            </a:r>
            <a:endParaRPr lang="en-US" altLang="zh-CN" dirty="0"/>
          </a:p>
          <a:p>
            <a:r>
              <a:rPr lang="en-US" altLang="zh-CN" dirty="0"/>
              <a:t>2 </a:t>
            </a:r>
            <a:r>
              <a:rPr lang="zh-CN" altLang="en-US" dirty="0"/>
              <a:t>右</a:t>
            </a:r>
            <a:r>
              <a:rPr lang="en-US" altLang="zh-CN" dirty="0"/>
              <a:t>d</a:t>
            </a:r>
            <a:r>
              <a:rPr lang="zh-CN" altLang="en-US" dirty="0"/>
              <a:t>图示出周期随微流控装置中的流速（蓝）和温度（红）的变化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27391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D273B7-F62C-49D2-4E41-4422F24F4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2FAC3E4B-96FD-EFFD-4F97-28E45C87B0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478644" y="1720021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52394C4A-EF1D-37DE-62EF-270C8DEC4F0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B2C7856F-1CBC-3856-4234-3AD57FE7817D}"/>
              </a:ext>
            </a:extLst>
          </p:cNvPr>
          <p:cNvSpPr txBox="1"/>
          <p:nvPr/>
        </p:nvSpPr>
        <p:spPr>
          <a:xfrm>
            <a:off x="962448" y="91598"/>
            <a:ext cx="4812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效果验证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6F30CE-D79B-935A-E164-18680675E45F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1324A41-40C9-B2E7-C539-0F025AD77B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8897" y="2071930"/>
            <a:ext cx="5381354" cy="325924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D674AA0-3116-1833-7E18-748FBC9374AD}"/>
              </a:ext>
            </a:extLst>
          </p:cNvPr>
          <p:cNvSpPr txBox="1"/>
          <p:nvPr/>
        </p:nvSpPr>
        <p:spPr>
          <a:xfrm>
            <a:off x="516835" y="1530626"/>
            <a:ext cx="45620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效果验证：将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HeLa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细胞和不同的鼠伤寒沙门氏菌共同培养后，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HeLa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细胞百分比活性如图所示，同时表达裂解和治疗基因的实验组中活性最低</a:t>
            </a:r>
            <a:endParaRPr lang="en-US" altLang="zh-CN" dirty="0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证明</a:t>
            </a:r>
            <a:r>
              <a:rPr lang="en-US" altLang="zh-CN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SLC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回路确实可以释放细胞的内容物发挥作用</a:t>
            </a:r>
            <a:endParaRPr lang="en-US" altLang="zh-CN" dirty="0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那能否将治疗基因换成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PETase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MHETase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53182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4599A-7381-9240-9A65-B606A3B02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97F58AC7-B387-797F-24DB-2F3CF629B9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478644" y="1720021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01B41836-7258-D540-93F0-5C4DDF2909A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DFA3F43-D1C2-E84A-B217-E4EB308F4846}"/>
              </a:ext>
            </a:extLst>
          </p:cNvPr>
          <p:cNvSpPr txBox="1"/>
          <p:nvPr/>
        </p:nvSpPr>
        <p:spPr>
          <a:xfrm>
            <a:off x="962448" y="91598"/>
            <a:ext cx="4812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设计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/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建模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/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推广改进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AE91C54-905A-9A4E-6B84-55AEEE7284C1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966B808-4CA9-407C-754D-17C17CEAAD18}"/>
              </a:ext>
            </a:extLst>
          </p:cNvPr>
          <p:cNvSpPr txBox="1"/>
          <p:nvPr/>
        </p:nvSpPr>
        <p:spPr>
          <a:xfrm>
            <a:off x="595857" y="1214538"/>
            <a:ext cx="1019632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初步设计</a:t>
            </a:r>
            <a:endParaRPr lang="en-US" altLang="zh-CN" dirty="0"/>
          </a:p>
          <a:p>
            <a:r>
              <a:rPr lang="zh-CN" altLang="en-US" dirty="0"/>
              <a:t>向两批工程菌中分别导入</a:t>
            </a:r>
            <a:r>
              <a:rPr lang="en-US" altLang="zh-CN" dirty="0"/>
              <a:t>SLC</a:t>
            </a:r>
            <a:r>
              <a:rPr lang="zh-CN" altLang="en-US" dirty="0"/>
              <a:t>回路，其中</a:t>
            </a:r>
            <a:r>
              <a:rPr lang="en-US" altLang="zh-CN" dirty="0"/>
              <a:t>AHL</a:t>
            </a:r>
            <a:r>
              <a:rPr lang="zh-CN" altLang="en-US" dirty="0"/>
              <a:t>同时激活：</a:t>
            </a:r>
            <a:r>
              <a:rPr lang="en-US" altLang="zh-CN" dirty="0" err="1"/>
              <a:t>PETase-HisTag</a:t>
            </a:r>
            <a:r>
              <a:rPr lang="en-US" altLang="zh-CN" dirty="0"/>
              <a:t>/</a:t>
            </a:r>
            <a:r>
              <a:rPr lang="en-US" altLang="zh-CN" dirty="0" err="1"/>
              <a:t>MHETase-HisTag</a:t>
            </a:r>
            <a:r>
              <a:rPr lang="zh-CN" altLang="en-US" dirty="0"/>
              <a:t>、自杀基因</a:t>
            </a:r>
            <a:r>
              <a:rPr lang="el-GR" altLang="zh-CN" dirty="0"/>
              <a:t>φ</a:t>
            </a:r>
            <a:r>
              <a:rPr lang="en-US" altLang="zh-CN" dirty="0"/>
              <a:t>X174E</a:t>
            </a:r>
            <a:r>
              <a:rPr lang="zh-CN" altLang="en-US" dirty="0"/>
              <a:t>、</a:t>
            </a:r>
            <a:r>
              <a:rPr lang="en-US" altLang="zh-CN" dirty="0" err="1"/>
              <a:t>luxI</a:t>
            </a:r>
            <a:endParaRPr lang="en-US" altLang="zh-CN" dirty="0"/>
          </a:p>
          <a:p>
            <a:r>
              <a:rPr lang="zh-CN" altLang="en-US" dirty="0"/>
              <a:t>培养一段时间后、取培养液离心，利用</a:t>
            </a:r>
            <a:r>
              <a:rPr lang="en-US" altLang="zh-CN" dirty="0" err="1"/>
              <a:t>HisTag</a:t>
            </a:r>
            <a:r>
              <a:rPr lang="zh-CN" altLang="en-US" dirty="0"/>
              <a:t>从上清液中提取并分别分离这两种酶，鉴定酶的活性</a:t>
            </a:r>
            <a:endParaRPr lang="en-US" altLang="zh-CN" dirty="0"/>
          </a:p>
          <a:p>
            <a:r>
              <a:rPr lang="zh-CN" altLang="en-US" dirty="0"/>
              <a:t>建模</a:t>
            </a:r>
            <a:endParaRPr lang="en-US" altLang="zh-CN" dirty="0"/>
          </a:p>
          <a:p>
            <a:r>
              <a:rPr lang="zh-CN" altLang="en-US" dirty="0"/>
              <a:t>种群数量和蛋白质分泌量随时间变化的模型，目的是确定以下几点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、是否需要对</a:t>
            </a:r>
            <a:r>
              <a:rPr lang="en-US" altLang="zh-CN" dirty="0"/>
              <a:t>RBS</a:t>
            </a:r>
            <a:r>
              <a:rPr lang="zh-CN" altLang="en-US" dirty="0"/>
              <a:t>做出改动提高翻译速率，增加目标蛋白合成量？怎么改动？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、是否会出现细胞过早死亡导致蛋白合成效率降低、出现大量“未完工的蛋白”浪费资源，浪费的比例大概是多少？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、对</a:t>
            </a:r>
            <a:r>
              <a:rPr lang="el-GR" altLang="zh-CN" dirty="0"/>
              <a:t>φ</a:t>
            </a:r>
            <a:r>
              <a:rPr lang="en-US" altLang="zh-CN" dirty="0"/>
              <a:t>X174E</a:t>
            </a:r>
            <a:r>
              <a:rPr lang="zh-CN" altLang="en-US" dirty="0"/>
              <a:t>的改造是否可以减缓细胞死亡缓解上述现象发生</a:t>
            </a:r>
            <a:endParaRPr lang="en-US" altLang="zh-CN" dirty="0"/>
          </a:p>
          <a:p>
            <a:r>
              <a:rPr lang="zh-CN" altLang="en-US" dirty="0"/>
              <a:t>可能的改进？</a:t>
            </a:r>
            <a:endParaRPr lang="en-US" altLang="zh-CN" dirty="0"/>
          </a:p>
          <a:p>
            <a:r>
              <a:rPr lang="en-US" altLang="zh-CN" dirty="0"/>
              <a:t>1 </a:t>
            </a:r>
            <a:r>
              <a:rPr lang="zh-CN" altLang="en-US" dirty="0"/>
              <a:t>、除了酶以外，其他蛋白质是否也可以用这种方式分离？</a:t>
            </a:r>
          </a:p>
          <a:p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 </a:t>
            </a:r>
            <a:r>
              <a:rPr lang="zh-CN" altLang="en-US" dirty="0"/>
              <a:t>在实际生产中是否有必要添加分离步骤？利用培养液直接降解</a:t>
            </a:r>
            <a:r>
              <a:rPr lang="en-US" altLang="zh-CN" dirty="0"/>
              <a:t>PET</a:t>
            </a:r>
            <a:r>
              <a:rPr lang="zh-CN" altLang="en-US" dirty="0"/>
              <a:t>是否可行？</a:t>
            </a:r>
            <a:endParaRPr lang="en-US" altLang="zh-CN" dirty="0"/>
          </a:p>
          <a:p>
            <a:r>
              <a:rPr lang="en-US" altLang="zh-CN" dirty="0"/>
              <a:t>3 </a:t>
            </a:r>
            <a:r>
              <a:rPr lang="zh-CN" altLang="en-US" dirty="0"/>
              <a:t>、和前人的研究结合（利用通过定向进化改造的</a:t>
            </a:r>
            <a:r>
              <a:rPr lang="en-US" altLang="zh-CN" dirty="0"/>
              <a:t>FAST-</a:t>
            </a:r>
            <a:r>
              <a:rPr lang="en-US" altLang="zh-CN" dirty="0" err="1"/>
              <a:t>PETase</a:t>
            </a:r>
            <a:r>
              <a:rPr lang="zh-CN" altLang="en-US" dirty="0"/>
              <a:t>、或者利用</a:t>
            </a:r>
            <a:r>
              <a:rPr lang="en-US" altLang="zh-CN" dirty="0"/>
              <a:t>2021-DUT-China</a:t>
            </a:r>
            <a:r>
              <a:rPr lang="zh-CN" altLang="en-US" dirty="0"/>
              <a:t>的融合蛋白方案、杀死失去生产能力的细菌</a:t>
            </a:r>
            <a:r>
              <a:rPr lang="en-US" altLang="zh-CN"/>
              <a:t>……</a:t>
            </a:r>
            <a:r>
              <a:rPr lang="zh-CN" altLang="en-US"/>
              <a:t>）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</a:t>
            </a:r>
            <a:r>
              <a:rPr lang="en-US" altLang="zh-CN" dirty="0"/>
              <a:t> </a:t>
            </a:r>
            <a:r>
              <a:rPr lang="zh-CN" altLang="en-US" dirty="0"/>
              <a:t>减少工程菌中其他蛋白质的合成</a:t>
            </a:r>
            <a:endParaRPr lang="en-US" altLang="zh-CN" dirty="0"/>
          </a:p>
          <a:p>
            <a:r>
              <a:rPr lang="en-US" altLang="zh-CN" dirty="0"/>
              <a:t>5</a:t>
            </a:r>
            <a:r>
              <a:rPr lang="zh-CN" altLang="en-US" dirty="0"/>
              <a:t>、直接利用强启动子表达</a:t>
            </a:r>
            <a:r>
              <a:rPr lang="en-US" altLang="zh-CN" dirty="0" err="1"/>
              <a:t>PETase-HisTag</a:t>
            </a:r>
            <a:r>
              <a:rPr lang="en-US" altLang="zh-CN" dirty="0"/>
              <a:t>/</a:t>
            </a:r>
            <a:r>
              <a:rPr lang="en-US" altLang="zh-CN" dirty="0" err="1"/>
              <a:t>MHETase-HisTag</a:t>
            </a:r>
            <a:r>
              <a:rPr lang="zh-CN" altLang="en-US" dirty="0"/>
              <a:t>，群体感应激活后抑制蛋白合成，是否可以避免出现</a:t>
            </a:r>
            <a:r>
              <a:rPr lang="en-US" altLang="zh-CN" dirty="0"/>
              <a:t>2</a:t>
            </a:r>
            <a:r>
              <a:rPr lang="zh-CN" altLang="en-US" dirty="0"/>
              <a:t>所述的情况？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72248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6E140-53C1-E1F3-CC69-75EEA2B85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76A30AA7-B0AB-9C9C-9773-231F6FEA09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8000"/>
          </a:blip>
          <a:srcRect l="20597" t="19333" r="17812" b="18421"/>
          <a:stretch/>
        </p:blipFill>
        <p:spPr>
          <a:xfrm>
            <a:off x="7478644" y="1720021"/>
            <a:ext cx="9080500" cy="9283701"/>
          </a:xfrm>
          <a:prstGeom prst="rect">
            <a:avLst/>
          </a:prstGeom>
        </p:spPr>
      </p:pic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BCB11E78-8D3F-3D00-F63A-7735B0E4B6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18726692">
            <a:off x="67944" y="-10051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7F4D979-21B5-2F40-1B67-F5B76A1F1E47}"/>
              </a:ext>
            </a:extLst>
          </p:cNvPr>
          <p:cNvSpPr txBox="1"/>
          <p:nvPr/>
        </p:nvSpPr>
        <p:spPr>
          <a:xfrm>
            <a:off x="962448" y="91598"/>
            <a:ext cx="4812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A9BE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共培养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1B6B501-1CE7-A2EE-307A-182C525E27B0}"/>
              </a:ext>
            </a:extLst>
          </p:cNvPr>
          <p:cNvSpPr/>
          <p:nvPr/>
        </p:nvSpPr>
        <p:spPr>
          <a:xfrm>
            <a:off x="-253433" y="844576"/>
            <a:ext cx="12563966" cy="183865"/>
          </a:xfrm>
          <a:prstGeom prst="rect">
            <a:avLst/>
          </a:prstGeom>
          <a:solidFill>
            <a:srgbClr val="CA9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36F9777-ECE4-DD10-A215-41EB048CAF52}"/>
              </a:ext>
            </a:extLst>
          </p:cNvPr>
          <p:cNvSpPr txBox="1"/>
          <p:nvPr/>
        </p:nvSpPr>
        <p:spPr>
          <a:xfrm>
            <a:off x="1207910" y="1267354"/>
            <a:ext cx="90804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一</a:t>
            </a:r>
            <a:r>
              <a:rPr lang="zh-CN" altLang="en-US"/>
              <a:t>个可行性低的</a:t>
            </a:r>
            <a:r>
              <a:rPr lang="zh-CN" altLang="en-US" dirty="0"/>
              <a:t>方案</a:t>
            </a:r>
            <a:endParaRPr lang="en-US" altLang="zh-CN" dirty="0"/>
          </a:p>
          <a:p>
            <a:r>
              <a:rPr lang="zh-CN" altLang="en-US" dirty="0"/>
              <a:t>构建类似于</a:t>
            </a:r>
            <a:r>
              <a:rPr lang="en-US" altLang="zh-CN" dirty="0"/>
              <a:t>2021-Toulouse INSA-UPS</a:t>
            </a:r>
            <a:r>
              <a:rPr lang="zh-CN" altLang="en-US" dirty="0"/>
              <a:t>的体系，利用两种微生物之间的共生关系提高对于能量、空间、碳源等物质的利用率</a:t>
            </a:r>
            <a:endParaRPr lang="en-US" altLang="zh-CN" dirty="0"/>
          </a:p>
          <a:p>
            <a:r>
              <a:rPr lang="zh-CN" altLang="en-US" dirty="0"/>
              <a:t>在两种工程菌中可能需要引入相同的</a:t>
            </a:r>
            <a:r>
              <a:rPr lang="en-US" altLang="zh-CN" dirty="0"/>
              <a:t>SLC</a:t>
            </a:r>
            <a:r>
              <a:rPr lang="zh-CN" altLang="en-US" dirty="0"/>
              <a:t>回路，实现种群密度的同步控制</a:t>
            </a:r>
            <a:endParaRPr lang="en-US" altLang="zh-CN" dirty="0"/>
          </a:p>
          <a:p>
            <a:r>
              <a:rPr lang="zh-CN" altLang="en-US" dirty="0"/>
              <a:t>将酿酒酵母换成鼠伤寒沙门氏菌（群体感应能在真核生物中起作用吗？）</a:t>
            </a:r>
            <a:endParaRPr lang="en-US" altLang="zh-CN" dirty="0"/>
          </a:p>
          <a:p>
            <a:r>
              <a:rPr lang="zh-CN" altLang="en-US" dirty="0"/>
              <a:t>蓝细菌和鼠伤寒沙门氏菌对于群体感应的响应强度是否一致？能否稳定两种微生物种群的比例？是否可以通过使用不同的自杀基因来调节？</a:t>
            </a:r>
            <a:endParaRPr lang="en-US" altLang="zh-CN" dirty="0"/>
          </a:p>
          <a:p>
            <a:r>
              <a:rPr lang="zh-CN" altLang="en-US" dirty="0"/>
              <a:t>需要通过调整不同诱导剂的浓度来调整产物配比</a:t>
            </a:r>
            <a:endParaRPr lang="en-US" altLang="zh-CN" dirty="0"/>
          </a:p>
          <a:p>
            <a:r>
              <a:rPr lang="zh-CN" altLang="en-US" dirty="0"/>
              <a:t>（感觉没必要， 不如分开培养再按比例混合）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513375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jFmZWIzNDg2MmIzZjExOTIzMmViNTBmYTMwYTk0ZWYifQ=="/>
  <p:tag name="KSO_WPP_MARK_KEY" val="d8c98273-79af-45a8-ad09-21b57cf5866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727</Words>
  <Application>Microsoft Office PowerPoint</Application>
  <PresentationFormat>宽屏</PresentationFormat>
  <Paragraphs>58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Times New Roman</vt:lpstr>
      <vt:lpstr>黑体</vt:lpstr>
      <vt:lpstr>Calibri</vt:lpstr>
      <vt:lpstr>Transformers Movie</vt:lpstr>
      <vt:lpstr>华文行楷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yjy</dc:creator>
  <cp:lastModifiedBy>Jianting Gong</cp:lastModifiedBy>
  <cp:revision>209</cp:revision>
  <dcterms:created xsi:type="dcterms:W3CDTF">2024-01-29T05:45:00Z</dcterms:created>
  <dcterms:modified xsi:type="dcterms:W3CDTF">2024-02-13T07:02:13Z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7C2429DFC30840CA80E7C9FEF89DFA02_12</vt:lpwstr>
  </property>
  <property fmtid="{D5CDD505-2E9C-101B-9397-08002B2CF9AE}" pid="3" name="KSOProductBuildVer">
    <vt:lpwstr>2052-11.1.0.14036</vt:lpwstr>
  </property>
</Properties>
</file>