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81" r:id="rId3"/>
    <p:sldId id="282" r:id="rId4"/>
    <p:sldId id="284" r:id="rId5"/>
    <p:sldId id="283" r:id="rId6"/>
    <p:sldId id="287" r:id="rId7"/>
    <p:sldId id="286" r:id="rId8"/>
    <p:sldId id="285" r:id="rId9"/>
    <p:sldId id="288" r:id="rId10"/>
    <p:sldId id="289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63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4BC30F-4226-4B35-8590-83E2A381A94C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50512-BD36-435B-AC09-9D7C76EA4D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613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99944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CDAE95-2D42-D21A-DA18-221C525BB5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C4611836-B01B-A811-D019-C2E29C7901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78B32F72-1376-9A42-BAA4-9139FA47B7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zh-CN" altLang="en-US" dirty="0"/>
            </a:br>
            <a:br>
              <a:rPr lang="zh-CN" altLang="en-US" dirty="0"/>
            </a:b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EB3EC80-C983-A88E-06E0-1CBD48AEFA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230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zh-CN" altLang="en-US" dirty="0"/>
            </a:br>
            <a:br>
              <a:rPr lang="zh-CN" altLang="en-US" dirty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3078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BFA9C-2CBA-1620-5541-EF7385429F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976430A-5535-60F6-8214-5A6F89C366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87232CA7-B8FB-03D6-5D18-B2335B7DB3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zh-CN" altLang="en-US" dirty="0"/>
            </a:br>
            <a:br>
              <a:rPr lang="zh-CN" altLang="en-US" dirty="0"/>
            </a:b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002B63D-C425-3A54-CDE6-B9727C88A3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3396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C14219-CE00-6C3D-3CF8-9506807DF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F0D1CC1-D3E7-EF09-557A-443DA481DC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DCCB314E-05AC-F94F-BE7C-6520CDCB44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zh-CN" altLang="en-US" dirty="0"/>
            </a:br>
            <a:br>
              <a:rPr lang="zh-CN" altLang="en-US" dirty="0"/>
            </a:b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5CD5FAE-042F-A4B4-195B-10806B7AA6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148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BC7326-4241-6C92-5F88-63121D723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BFFD685C-5FF0-F5F1-1C59-D72FB77028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E2665C8F-9003-AAF1-293E-625ADB70CE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zh-CN" altLang="en-US" dirty="0"/>
            </a:br>
            <a:br>
              <a:rPr lang="zh-CN" altLang="en-US" dirty="0"/>
            </a:b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9E44550-FA77-DB66-6E78-1DB2724C77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8333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A6258B-4095-43CA-3D2B-6ACBD91F8A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71A0BA0-258B-E5FC-A811-BDA776BF5C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603F1189-DD1F-5410-42E4-A2F0EE38C6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zh-CN" altLang="en-US" dirty="0"/>
            </a:br>
            <a:br>
              <a:rPr lang="zh-CN" altLang="en-US" dirty="0"/>
            </a:b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C2BB0D8-7039-6864-59E5-EA6AB5110E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757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EFD5C8-7D47-0DAC-A8F8-2E074BA04A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CD265265-46E1-4B63-14C7-1ADA3440DD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76634A69-B158-4774-91FE-3C01699DDC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zh-CN" altLang="en-US" dirty="0"/>
            </a:br>
            <a:br>
              <a:rPr lang="zh-CN" altLang="en-US" dirty="0"/>
            </a:b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FC6121B-3BA3-D837-E5CB-3C9B0DADCD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51438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8AC963-E0A1-E7F4-2E67-585BBE58C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08B5BBBB-FBBC-31AF-4E8B-98BF720445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FA286C4-F1C7-FF15-D924-1E5BA9A64A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zh-CN" altLang="en-US" dirty="0"/>
            </a:br>
            <a:br>
              <a:rPr lang="zh-CN" altLang="en-US" dirty="0"/>
            </a:b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73C5008-8BF5-F4A7-3E24-3DE26F2D88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85161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C23403-BE9E-8BE3-A40B-54628E5F4E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FBFD351C-AE27-FD8B-517C-F63906F9F5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9A23F86E-9FC2-50B5-DE68-B659B8C1BA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zh-CN" altLang="en-US" dirty="0"/>
            </a:br>
            <a:br>
              <a:rPr lang="zh-CN" altLang="en-US" dirty="0"/>
            </a:b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0749F90-4FFB-32FF-D350-EBDADA5690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4281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4406796"/>
      </p:ext>
    </p:extLst>
  </p:cSld>
  <p:clrMapOvr>
    <a:masterClrMapping/>
  </p:clrMapOvr>
  <p:transition>
    <p:push dir="u"/>
  </p:transition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2993977"/>
      </p:ext>
    </p:extLst>
  </p:cSld>
  <p:clrMapOvr>
    <a:masterClrMapping/>
  </p:clrMapOvr>
  <p:transition>
    <p:push dir="u"/>
  </p:transition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060834"/>
      </p:ext>
    </p:extLst>
  </p:cSld>
  <p:clrMapOvr>
    <a:masterClrMapping/>
  </p:clrMapOvr>
  <p:transition>
    <p:push dir="u"/>
  </p:transition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1401665"/>
      </p:ext>
    </p:extLst>
  </p:cSld>
  <p:clrMapOvr>
    <a:masterClrMapping/>
  </p:clrMapOvr>
  <p:transition>
    <p:push dir="u"/>
  </p:transition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025097"/>
      </p:ext>
    </p:extLst>
  </p:cSld>
  <p:clrMapOvr>
    <a:masterClrMapping/>
  </p:clrMapOvr>
  <p:transition>
    <p:push dir="u"/>
  </p:transition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8484343"/>
      </p:ext>
    </p:extLst>
  </p:cSld>
  <p:clrMapOvr>
    <a:masterClrMapping/>
  </p:clrMapOvr>
  <p:transition>
    <p:push dir="u"/>
  </p:transition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017893"/>
      </p:ext>
    </p:extLst>
  </p:cSld>
  <p:clrMapOvr>
    <a:masterClrMapping/>
  </p:clrMapOvr>
  <p:transition>
    <p:push dir="u"/>
  </p:transition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5944609"/>
      </p:ext>
    </p:extLst>
  </p:cSld>
  <p:clrMapOvr>
    <a:masterClrMapping/>
  </p:clrMapOvr>
  <p:transition>
    <p:push dir="u"/>
  </p:transition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960566"/>
      </p:ext>
    </p:extLst>
  </p:cSld>
  <p:clrMapOvr>
    <a:masterClrMapping/>
  </p:clrMapOvr>
  <p:transition>
    <p:push dir="u"/>
  </p:transition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590075"/>
      </p:ext>
    </p:extLst>
  </p:cSld>
  <p:clrMapOvr>
    <a:masterClrMapping/>
  </p:clrMapOvr>
  <p:transition>
    <p:push dir="u"/>
  </p:transition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269505"/>
      </p:ext>
    </p:extLst>
  </p:cSld>
  <p:clrMapOvr>
    <a:masterClrMapping/>
  </p:clrMapOvr>
  <p:transition>
    <p:push dir="u"/>
  </p:transition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2024/2/17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773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id="{8B56A6FC-F1FC-AD2F-322F-462A2545D13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7000"/>
          </a:blip>
          <a:stretch>
            <a:fillRect/>
          </a:stretch>
        </p:blipFill>
        <p:spPr>
          <a:xfrm>
            <a:off x="4481597" y="-1143489"/>
            <a:ext cx="14743469" cy="1491454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89597" y="5965755"/>
            <a:ext cx="25787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汇报人：龚建廷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行楷" panose="02010800040101010101" charset="-122"/>
              <a:ea typeface="华文行楷" panose="02010800040101010101" charset="-122"/>
              <a:cs typeface="华文行楷" panose="02010800040101010101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日期：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2024-02-17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11E88B94-96F0-335F-4346-2AA9B8E03516}"/>
              </a:ext>
            </a:extLst>
          </p:cNvPr>
          <p:cNvSpPr/>
          <p:nvPr/>
        </p:nvSpPr>
        <p:spPr>
          <a:xfrm>
            <a:off x="-1029903" y="-135466"/>
            <a:ext cx="13513870" cy="2497616"/>
          </a:xfrm>
          <a:prstGeom prst="rect">
            <a:avLst/>
          </a:prstGeom>
          <a:solidFill>
            <a:srgbClr val="E8D3F5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89281" y="396212"/>
            <a:ext cx="93478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600" b="1" i="0" u="none" strike="noStrike" kern="1200" cap="none" spc="0" normalizeH="0" baseline="0" noProof="0" dirty="0">
                <a:ln>
                  <a:solidFill>
                    <a:srgbClr val="E8D3F5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发光系统的构建</a:t>
            </a:r>
          </a:p>
        </p:txBody>
      </p:sp>
      <p:pic>
        <p:nvPicPr>
          <p:cNvPr id="7" name="图片 6" descr="微信图片_2024020218130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864" t="17469" r="23407" b="24111"/>
          <a:stretch>
            <a:fillRect/>
          </a:stretch>
        </p:blipFill>
        <p:spPr>
          <a:xfrm>
            <a:off x="9881515" y="260356"/>
            <a:ext cx="1983424" cy="1908345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6C9D9969-80AC-545A-7749-DF32438877F7}"/>
              </a:ext>
            </a:extLst>
          </p:cNvPr>
          <p:cNvSpPr/>
          <p:nvPr/>
        </p:nvSpPr>
        <p:spPr>
          <a:xfrm>
            <a:off x="-744215" y="-381000"/>
            <a:ext cx="1082882" cy="2743149"/>
          </a:xfrm>
          <a:prstGeom prst="rect">
            <a:avLst/>
          </a:prstGeom>
          <a:solidFill>
            <a:srgbClr val="610FA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9CC8EB-8720-9B2E-9F50-6B51B028B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EB5BF41A-CB63-FA76-6B2E-BD04C6E0EC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8000"/>
          </a:blip>
          <a:srcRect l="20597" t="19333" r="17812" b="18421"/>
          <a:stretch/>
        </p:blipFill>
        <p:spPr>
          <a:xfrm>
            <a:off x="7027333" y="1661209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7E991911-9F61-70A7-55D9-FA655A642BD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89F1A8C1-BD0C-EEB2-FF89-A1A2FE2C32D0}"/>
              </a:ext>
            </a:extLst>
          </p:cNvPr>
          <p:cNvSpPr txBox="1"/>
          <p:nvPr/>
        </p:nvSpPr>
        <p:spPr>
          <a:xfrm>
            <a:off x="962448" y="91598"/>
            <a:ext cx="4532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细菌发光系统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853DD35-632D-C3C1-68F4-9FF845C81611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E29D2F8-9ABA-0BE3-AFE5-7A30D6971B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39" y="1135088"/>
            <a:ext cx="7491095" cy="329291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A4E886C-4BEC-9AE2-6DFF-3817A4DB7F07}"/>
              </a:ext>
            </a:extLst>
          </p:cNvPr>
          <p:cNvSpPr txBox="1"/>
          <p:nvPr/>
        </p:nvSpPr>
        <p:spPr>
          <a:xfrm>
            <a:off x="1513840" y="4836160"/>
            <a:ext cx="6888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蓝光</a:t>
            </a:r>
            <a:endParaRPr lang="en-US" altLang="zh-CN" dirty="0"/>
          </a:p>
          <a:p>
            <a:r>
              <a:rPr lang="en-US" altLang="zh-CN" dirty="0"/>
              <a:t>FMN</a:t>
            </a:r>
            <a:r>
              <a:rPr lang="zh-CN" altLang="en-US" dirty="0"/>
              <a:t>？看起来可以循环的样子？是否可以在真核生物中正常表达？</a:t>
            </a:r>
            <a:endParaRPr lang="en-US" altLang="zh-CN" dirty="0"/>
          </a:p>
          <a:p>
            <a:r>
              <a:rPr lang="zh-CN" altLang="en-US" dirty="0"/>
              <a:t>相关基因：</a:t>
            </a:r>
            <a:r>
              <a:rPr lang="en-US" altLang="zh-CN" dirty="0"/>
              <a:t>lux CDABEGF</a:t>
            </a:r>
          </a:p>
          <a:p>
            <a:r>
              <a:rPr lang="zh-CN" altLang="en-US" dirty="0"/>
              <a:t>真核生物中好像没有例子</a:t>
            </a:r>
            <a:r>
              <a:rPr lang="en-US" altLang="zh-CN" dirty="0"/>
              <a:t>……</a:t>
            </a:r>
            <a:r>
              <a:rPr lang="zh-CN" altLang="en-US" dirty="0"/>
              <a:t>（除非用细菌）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86393485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875187-BE5E-9B58-319A-DF42C4BB35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8C3BBAF5-FEE6-9588-C7F5-DE60D186A0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8000"/>
          </a:blip>
          <a:srcRect l="20597" t="19333" r="17812" b="18421"/>
          <a:stretch/>
        </p:blipFill>
        <p:spPr>
          <a:xfrm>
            <a:off x="7128933" y="1691689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9ADC32D9-56ED-14AE-F2AD-36BCE292F60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2B8F3217-978E-44A8-D60D-54F903296F51}"/>
              </a:ext>
            </a:extLst>
          </p:cNvPr>
          <p:cNvSpPr txBox="1"/>
          <p:nvPr/>
        </p:nvSpPr>
        <p:spPr>
          <a:xfrm>
            <a:off x="962448" y="91598"/>
            <a:ext cx="4532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目录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3956684-B897-B9EC-0668-7180763F7F3D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E33480C-9CA7-0B96-220D-1B5BB8C0B68D}"/>
              </a:ext>
            </a:extLst>
          </p:cNvPr>
          <p:cNvSpPr txBox="1"/>
          <p:nvPr/>
        </p:nvSpPr>
        <p:spPr>
          <a:xfrm>
            <a:off x="962448" y="1305455"/>
            <a:ext cx="6532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FF0000"/>
                </a:solidFill>
              </a:rPr>
              <a:t>1</a:t>
            </a:r>
            <a:r>
              <a:rPr lang="zh-CN" altLang="en-US" sz="4000" dirty="0">
                <a:solidFill>
                  <a:srgbClr val="FF0000"/>
                </a:solidFill>
              </a:rPr>
              <a:t>、咖啡酸（真菌）</a:t>
            </a:r>
            <a:endParaRPr lang="en-US" altLang="zh-CN" sz="4000" dirty="0">
              <a:solidFill>
                <a:srgbClr val="FF0000"/>
              </a:solidFill>
            </a:endParaRPr>
          </a:p>
          <a:p>
            <a:r>
              <a:rPr lang="en-US" altLang="zh-CN" sz="4000" dirty="0"/>
              <a:t>2</a:t>
            </a:r>
            <a:r>
              <a:rPr lang="zh-CN" altLang="en-US" sz="4000" dirty="0"/>
              <a:t>、萤火虫荧光素</a:t>
            </a:r>
            <a:endParaRPr lang="en-US" altLang="zh-CN" sz="4000" dirty="0"/>
          </a:p>
          <a:p>
            <a:r>
              <a:rPr lang="en-US" altLang="zh-CN" sz="4000" dirty="0"/>
              <a:t>3</a:t>
            </a:r>
            <a:r>
              <a:rPr lang="zh-CN" altLang="en-US" sz="4000" dirty="0"/>
              <a:t>、腔肠素（海洋动物）</a:t>
            </a:r>
            <a:endParaRPr lang="en-US" altLang="zh-CN" sz="4000" dirty="0"/>
          </a:p>
          <a:p>
            <a:r>
              <a:rPr lang="en-US" altLang="zh-CN" sz="4000" dirty="0"/>
              <a:t>4</a:t>
            </a:r>
            <a:r>
              <a:rPr lang="zh-CN" altLang="en-US" sz="4000" dirty="0"/>
              <a:t>、细菌生物发光系统</a:t>
            </a:r>
          </a:p>
        </p:txBody>
      </p:sp>
    </p:spTree>
    <p:extLst>
      <p:ext uri="{BB962C8B-B14F-4D97-AF65-F5344CB8AC3E}">
        <p14:creationId xmlns:p14="http://schemas.microsoft.com/office/powerpoint/2010/main" val="1108520587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AFA60F-2465-9843-E1C9-A073823F3C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61AC6D7C-7545-EB37-A507-56EE2E7D91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8000"/>
          </a:blip>
          <a:srcRect l="20597" t="19333" r="17812" b="18421"/>
          <a:stretch/>
        </p:blipFill>
        <p:spPr>
          <a:xfrm>
            <a:off x="7027333" y="1661209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47B5A907-CEAC-56AF-9D46-E5DF48469A8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D239C88D-2A02-CD4D-BFAA-4FDB6DD61C4F}"/>
              </a:ext>
            </a:extLst>
          </p:cNvPr>
          <p:cNvSpPr txBox="1"/>
          <p:nvPr/>
        </p:nvSpPr>
        <p:spPr>
          <a:xfrm>
            <a:off x="962448" y="91598"/>
            <a:ext cx="4532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咖啡酸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DD3A226-EC1E-2929-0021-3608A43534E8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F6B1147A-EAD7-E148-3DAA-1E3370B86821}"/>
              </a:ext>
            </a:extLst>
          </p:cNvPr>
          <p:cNvSpPr txBox="1"/>
          <p:nvPr/>
        </p:nvSpPr>
        <p:spPr>
          <a:xfrm>
            <a:off x="6575524" y="1028440"/>
            <a:ext cx="528044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需要不断分泌到</a:t>
            </a:r>
            <a:r>
              <a:rPr lang="en-US" altLang="zh-CN" dirty="0"/>
              <a:t>buffer</a:t>
            </a:r>
            <a:r>
              <a:rPr lang="zh-CN" altLang="en-US" dirty="0"/>
              <a:t>中的物质：</a:t>
            </a:r>
            <a:endParaRPr lang="en-US" altLang="zh-CN" dirty="0"/>
          </a:p>
          <a:p>
            <a:r>
              <a:rPr lang="zh-CN" altLang="en-US" dirty="0"/>
              <a:t>酶</a:t>
            </a:r>
            <a:r>
              <a:rPr lang="en-US" altLang="zh-CN" dirty="0" err="1"/>
              <a:t>HispS</a:t>
            </a:r>
            <a:r>
              <a:rPr lang="en-US" altLang="zh-CN" dirty="0"/>
              <a:t> H3H Luz CPH NPGA </a:t>
            </a:r>
          </a:p>
          <a:p>
            <a:r>
              <a:rPr lang="zh-CN" altLang="en-US" dirty="0"/>
              <a:t>小分子物质</a:t>
            </a:r>
            <a:r>
              <a:rPr lang="en-US" altLang="zh-CN" dirty="0"/>
              <a:t>Malonyl-CoA CoA ATP NADPH</a:t>
            </a:r>
          </a:p>
          <a:p>
            <a:r>
              <a:rPr lang="en-US" altLang="zh-CN" dirty="0"/>
              <a:t>(</a:t>
            </a:r>
            <a:r>
              <a:rPr lang="zh-CN" altLang="en-US" dirty="0"/>
              <a:t>稍微有点多</a:t>
            </a:r>
            <a:r>
              <a:rPr lang="en-US" altLang="zh-CN" dirty="0"/>
              <a:t>)</a:t>
            </a:r>
          </a:p>
          <a:p>
            <a:r>
              <a:rPr lang="zh-CN" altLang="en-US" dirty="0"/>
              <a:t>初始加入少量咖啡酰辅酶</a:t>
            </a:r>
            <a:r>
              <a:rPr lang="en-US" altLang="zh-CN" dirty="0"/>
              <a:t>A</a:t>
            </a:r>
          </a:p>
          <a:p>
            <a:r>
              <a:rPr lang="zh-CN" altLang="en-US" dirty="0"/>
              <a:t>可能的控制思路：</a:t>
            </a:r>
            <a:endParaRPr lang="en-US" altLang="zh-CN" dirty="0"/>
          </a:p>
          <a:p>
            <a:r>
              <a:rPr lang="en-US" altLang="zh-CN" dirty="0"/>
              <a:t>NADPH/ATP</a:t>
            </a:r>
            <a:r>
              <a:rPr lang="zh-CN" altLang="en-US" dirty="0"/>
              <a:t>的转运？</a:t>
            </a:r>
            <a:endParaRPr lang="en-US" altLang="zh-CN" dirty="0"/>
          </a:p>
          <a:p>
            <a:r>
              <a:rPr lang="zh-CN" altLang="en-US" dirty="0"/>
              <a:t>酶的分泌？</a:t>
            </a:r>
            <a:endParaRPr lang="en-US" altLang="zh-CN" dirty="0"/>
          </a:p>
          <a:p>
            <a:r>
              <a:rPr lang="zh-CN" altLang="en-US" dirty="0"/>
              <a:t>可能存在的问题：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、</a:t>
            </a:r>
            <a:r>
              <a:rPr lang="en-US" altLang="zh-CN" dirty="0"/>
              <a:t>Buffer</a:t>
            </a:r>
            <a:r>
              <a:rPr lang="zh-CN" altLang="en-US" dirty="0"/>
              <a:t>中</a:t>
            </a:r>
            <a:r>
              <a:rPr lang="en-US" altLang="zh-CN" dirty="0"/>
              <a:t>CoA/</a:t>
            </a:r>
            <a:r>
              <a:rPr lang="zh-CN" altLang="en-US" dirty="0"/>
              <a:t>丙酮酸</a:t>
            </a:r>
            <a:r>
              <a:rPr lang="en-US" altLang="zh-CN" dirty="0"/>
              <a:t>/</a:t>
            </a:r>
            <a:r>
              <a:rPr lang="zh-CN" altLang="en-US" dirty="0"/>
              <a:t>失活蛋白质的积累？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en-US" altLang="zh-CN" dirty="0"/>
              <a:t>Buffer</a:t>
            </a:r>
            <a:r>
              <a:rPr lang="zh-CN" altLang="en-US" dirty="0"/>
              <a:t>中的活性物质（</a:t>
            </a:r>
            <a:r>
              <a:rPr lang="en-US" altLang="zh-CN" dirty="0"/>
              <a:t>NADPH</a:t>
            </a:r>
            <a:r>
              <a:rPr lang="zh-CN" altLang="en-US" dirty="0"/>
              <a:t>、</a:t>
            </a:r>
            <a:r>
              <a:rPr lang="en-US" altLang="zh-CN" dirty="0"/>
              <a:t>O</a:t>
            </a:r>
            <a:r>
              <a:rPr lang="en-US" altLang="zh-CN" baseline="-25000" dirty="0"/>
              <a:t>2</a:t>
            </a:r>
            <a:r>
              <a:rPr lang="zh-CN" altLang="en-US" dirty="0"/>
              <a:t>等）是否会使得酶快速失活？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、分泌出来的酶是否具有同样的活性？</a:t>
            </a:r>
            <a:endParaRPr lang="en-US" altLang="zh-CN" dirty="0"/>
          </a:p>
          <a:p>
            <a:r>
              <a:rPr lang="en-US" altLang="zh-CN" dirty="0"/>
              <a:t>4</a:t>
            </a:r>
            <a:r>
              <a:rPr lang="zh-CN" altLang="en-US" dirty="0"/>
              <a:t>、分泌比例是否可控？</a:t>
            </a:r>
            <a:endParaRPr lang="en-US" altLang="zh-CN" dirty="0"/>
          </a:p>
          <a:p>
            <a:r>
              <a:rPr lang="zh-CN" altLang="en-US" dirty="0"/>
              <a:t>加强发光强度：提高咖啡酸含量</a:t>
            </a:r>
            <a:r>
              <a:rPr lang="en-US" altLang="zh-CN" dirty="0"/>
              <a:t>(Peng Zheng 2023)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77E3B3D-27FA-8F40-3DE0-8248EB7424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242" y="1028440"/>
            <a:ext cx="5931922" cy="354818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EC0A0F06-E115-17DC-47F0-254234ADB244}"/>
              </a:ext>
            </a:extLst>
          </p:cNvPr>
          <p:cNvSpPr txBox="1"/>
          <p:nvPr/>
        </p:nvSpPr>
        <p:spPr>
          <a:xfrm>
            <a:off x="962448" y="5090094"/>
            <a:ext cx="8778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可能的解决方案：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、分泌丙酮酸脱氢酶系和乙酰辅酶</a:t>
            </a:r>
            <a:r>
              <a:rPr lang="en-US" altLang="zh-CN" dirty="0"/>
              <a:t>A</a:t>
            </a:r>
            <a:r>
              <a:rPr lang="zh-CN" altLang="en-US" dirty="0"/>
              <a:t>羧化酶，让</a:t>
            </a:r>
            <a:r>
              <a:rPr lang="en-US" altLang="zh-CN" dirty="0"/>
              <a:t>CoA</a:t>
            </a:r>
            <a:r>
              <a:rPr lang="zh-CN" altLang="en-US" dirty="0"/>
              <a:t>也循环起来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、重新计算酶的半衰期（真的可以算吗？）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、</a:t>
            </a:r>
            <a:r>
              <a:rPr lang="zh-CN" altLang="en-US" dirty="0">
                <a:solidFill>
                  <a:srgbClr val="FF0000"/>
                </a:solidFill>
              </a:rPr>
              <a:t>直接在酵母内发光</a:t>
            </a:r>
            <a:r>
              <a:rPr lang="zh-CN" altLang="en-US" dirty="0"/>
              <a:t>（需要添加咖啡酸合成途径、创新性不足）</a:t>
            </a:r>
          </a:p>
        </p:txBody>
      </p:sp>
    </p:spTree>
    <p:extLst>
      <p:ext uri="{BB962C8B-B14F-4D97-AF65-F5344CB8AC3E}">
        <p14:creationId xmlns:p14="http://schemas.microsoft.com/office/powerpoint/2010/main" val="1833897073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CDF685-B13D-F85B-D2D1-134A91E4AE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BB1DF7CD-A5F2-407F-1277-5D73397924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8000"/>
          </a:blip>
          <a:srcRect l="20597" t="19333" r="17812" b="18421"/>
          <a:stretch/>
        </p:blipFill>
        <p:spPr>
          <a:xfrm>
            <a:off x="7027333" y="1661209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7FC6748E-A47F-A535-05A1-47FE9FBC04C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DEBD8126-3FAF-0BD2-65C1-48A39C47D04E}"/>
              </a:ext>
            </a:extLst>
          </p:cNvPr>
          <p:cNvSpPr txBox="1"/>
          <p:nvPr/>
        </p:nvSpPr>
        <p:spPr>
          <a:xfrm>
            <a:off x="962448" y="91598"/>
            <a:ext cx="4532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咖啡酸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ED1FA98-34C5-459D-C1C5-59CF197EEB58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F81B923-DB39-FB13-8F18-ECABFF811FD2}"/>
              </a:ext>
            </a:extLst>
          </p:cNvPr>
          <p:cNvSpPr txBox="1"/>
          <p:nvPr/>
        </p:nvSpPr>
        <p:spPr>
          <a:xfrm>
            <a:off x="780910" y="1324116"/>
            <a:ext cx="62464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在酿酒酵母中添加咖啡酸合成途径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(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Mingqiang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 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Qiao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 2020)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？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  <a:p>
            <a:pPr lvl="0"/>
            <a:r>
              <a:rPr lang="zh-CN" altLang="en-US" dirty="0">
                <a:solidFill>
                  <a:prstClr val="black"/>
                </a:solidFill>
                <a:latin typeface="Times New Roman"/>
                <a:ea typeface="宋体"/>
              </a:rPr>
              <a:t>添加</a:t>
            </a:r>
            <a:r>
              <a:rPr lang="en-US" altLang="zh-CN" dirty="0">
                <a:solidFill>
                  <a:prstClr val="black"/>
                </a:solidFill>
                <a:latin typeface="Times New Roman"/>
                <a:ea typeface="宋体"/>
              </a:rPr>
              <a:t>TAL C3H CP</a:t>
            </a:r>
            <a:r>
              <a:rPr lang="en-US" altLang="zh-CN" dirty="0">
                <a:solidFill>
                  <a:prstClr val="black"/>
                </a:solidFill>
              </a:rPr>
              <a:t>R</a:t>
            </a:r>
            <a:r>
              <a:rPr lang="en-US" altLang="zh-CN" dirty="0">
                <a:solidFill>
                  <a:prstClr val="black"/>
                </a:solidFill>
                <a:latin typeface="Times New Roman"/>
                <a:ea typeface="宋体"/>
              </a:rPr>
              <a:t>1(</a:t>
            </a:r>
            <a:r>
              <a:rPr lang="zh-CN" altLang="en-US" dirty="0">
                <a:solidFill>
                  <a:prstClr val="black"/>
                </a:solidFill>
                <a:latin typeface="Times New Roman"/>
                <a:ea typeface="宋体"/>
              </a:rPr>
              <a:t>原文献图画错了 用于激活酵母中的</a:t>
            </a:r>
            <a:r>
              <a:rPr lang="en-US" altLang="zh-CN" dirty="0">
                <a:solidFill>
                  <a:prstClr val="black"/>
                </a:solidFill>
                <a:latin typeface="Times New Roman"/>
                <a:ea typeface="宋体"/>
              </a:rPr>
              <a:t>C4H)</a:t>
            </a:r>
          </a:p>
          <a:p>
            <a:pPr lvl="0"/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用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MYPD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培养基（含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4%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葡萄糖的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YPD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培养基）培养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  <a:p>
            <a:pPr lvl="0"/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3d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后咖啡酸生成速率由于产物的积累明显下降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  <a:p>
            <a:pPr lvl="0"/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最终得到的咖啡酸浓度为</a:t>
            </a:r>
            <a:r>
              <a:rPr lang="en-US" altLang="zh-CN" dirty="0">
                <a:solidFill>
                  <a:prstClr val="black"/>
                </a:solidFill>
              </a:rPr>
              <a:t>11.432mg/L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1AB08958-6FFC-8ED9-17E7-2D73D73CCC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448" y="3536665"/>
            <a:ext cx="8619612" cy="316346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623D434B-A234-8526-4BB3-84B86F234F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59" y="1794726"/>
            <a:ext cx="3769093" cy="256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348880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0EFCBD-6286-9A3A-5C0D-55066BC328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F5AA7FA6-6EE3-A641-8010-C11B637728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8000"/>
          </a:blip>
          <a:srcRect l="20597" t="19333" r="17812" b="18421"/>
          <a:stretch/>
        </p:blipFill>
        <p:spPr>
          <a:xfrm>
            <a:off x="7027333" y="1661209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387F0ED9-8B16-AAAA-6524-CB33D2A0903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51CBF7B6-6843-8E73-8588-E570F4CD2772}"/>
              </a:ext>
            </a:extLst>
          </p:cNvPr>
          <p:cNvSpPr txBox="1"/>
          <p:nvPr/>
        </p:nvSpPr>
        <p:spPr>
          <a:xfrm>
            <a:off x="962448" y="91598"/>
            <a:ext cx="4532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咖啡酸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6A28C72-5212-7E7F-F065-754DED487429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4D62F6D-9C0E-4C83-BB0A-BD7DDEC6CF54}"/>
              </a:ext>
            </a:extLst>
          </p:cNvPr>
          <p:cNvSpPr txBox="1"/>
          <p:nvPr/>
        </p:nvSpPr>
        <p:spPr>
          <a:xfrm>
            <a:off x="714870" y="4892651"/>
            <a:ext cx="103327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更高效的咖啡酸合成途径</a:t>
            </a:r>
            <a:r>
              <a:rPr lang="en-US" altLang="zh-CN" dirty="0"/>
              <a:t>(</a:t>
            </a:r>
            <a:r>
              <a:rPr lang="en-US" altLang="zh-CN" dirty="0" err="1"/>
              <a:t>Lidan</a:t>
            </a:r>
            <a:r>
              <a:rPr lang="en-US" altLang="zh-CN" dirty="0"/>
              <a:t> Ye 2021)</a:t>
            </a:r>
          </a:p>
          <a:p>
            <a:r>
              <a:rPr lang="zh-CN" altLang="en-US" dirty="0"/>
              <a:t>添加黄色的基因补全合成途径</a:t>
            </a:r>
            <a:endParaRPr lang="en-US" altLang="zh-CN" dirty="0"/>
          </a:p>
          <a:p>
            <a:r>
              <a:rPr lang="zh-CN" altLang="en-US" dirty="0"/>
              <a:t>敲除打叉的蓝色的抑制型回路</a:t>
            </a:r>
            <a:endParaRPr lang="en-US" altLang="zh-CN" dirty="0"/>
          </a:p>
          <a:p>
            <a:r>
              <a:rPr lang="zh-CN" altLang="en-US" dirty="0"/>
              <a:t>酿酒酵母的咖啡酸产量得到了很大提升</a:t>
            </a:r>
            <a:endParaRPr lang="en-US" altLang="zh-CN" dirty="0"/>
          </a:p>
          <a:p>
            <a:r>
              <a:rPr lang="zh-CN" altLang="en-US" dirty="0"/>
              <a:t>考虑到咖啡酸可以循环利用，产量应该不需要太高？</a:t>
            </a:r>
            <a:endParaRPr lang="en-US" altLang="zh-CN" dirty="0"/>
          </a:p>
          <a:p>
            <a:r>
              <a:rPr lang="zh-CN" altLang="en-US" dirty="0"/>
              <a:t>可能需要一些建模的数据作为支撑</a:t>
            </a:r>
            <a:endParaRPr lang="en-US" altLang="zh-CN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FBC7C550-475C-F113-6248-710128CC39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120" y="1181254"/>
            <a:ext cx="4042270" cy="316377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DEE446F6-4060-C2FD-57A1-A88FFF6DB4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73" y="1135088"/>
            <a:ext cx="5458785" cy="3746711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71FC53D0-349D-95FB-2F13-BE2BC65F9B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617" y="4988446"/>
            <a:ext cx="5613524" cy="979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340734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4982B4-49FD-201F-943C-24610C51D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8962076F-2987-CAAB-EBBF-2A6ADCB01D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990" y="1153462"/>
            <a:ext cx="6153150" cy="238125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63616283-1C52-F1DA-A25A-B6E99428B5C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8000"/>
          </a:blip>
          <a:srcRect l="20597" t="19333" r="17812" b="18421"/>
          <a:stretch/>
        </p:blipFill>
        <p:spPr>
          <a:xfrm>
            <a:off x="7047653" y="1620569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6565AA88-1A45-5D5D-20F0-BDA1842756A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36F8DE22-E48B-A429-E575-1EA2CDB8F1D5}"/>
              </a:ext>
            </a:extLst>
          </p:cNvPr>
          <p:cNvSpPr txBox="1"/>
          <p:nvPr/>
        </p:nvSpPr>
        <p:spPr>
          <a:xfrm>
            <a:off x="962448" y="91598"/>
            <a:ext cx="4532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咖啡酸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FB779AD-0637-71DB-1CB9-4BD6253791B5}"/>
              </a:ext>
            </a:extLst>
          </p:cNvPr>
          <p:cNvSpPr/>
          <p:nvPr/>
        </p:nvSpPr>
        <p:spPr>
          <a:xfrm>
            <a:off x="-283913" y="844574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E937F4B-7B03-EB0D-D430-4D9EB93FCCCD}"/>
              </a:ext>
            </a:extLst>
          </p:cNvPr>
          <p:cNvSpPr txBox="1"/>
          <p:nvPr/>
        </p:nvSpPr>
        <p:spPr>
          <a:xfrm>
            <a:off x="3717293" y="3323493"/>
            <a:ext cx="84347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光控策略</a:t>
            </a:r>
            <a:endParaRPr lang="en-US" altLang="zh-CN" dirty="0"/>
          </a:p>
          <a:p>
            <a:r>
              <a:rPr lang="zh-CN" altLang="en-US" dirty="0"/>
              <a:t>酶</a:t>
            </a:r>
            <a:r>
              <a:rPr lang="en-US" altLang="zh-CN" dirty="0"/>
              <a:t>Luz</a:t>
            </a:r>
            <a:r>
              <a:rPr lang="zh-CN" altLang="en-US" dirty="0"/>
              <a:t>在</a:t>
            </a:r>
            <a:r>
              <a:rPr lang="en-US" altLang="zh-CN" dirty="0"/>
              <a:t>30</a:t>
            </a:r>
            <a:r>
              <a:rPr lang="zh-CN" altLang="en-US" dirty="0"/>
              <a:t>度以上会失去生物活性（</a:t>
            </a:r>
            <a:r>
              <a:rPr lang="en-US" altLang="zh-CN" dirty="0"/>
              <a:t>10-18</a:t>
            </a:r>
            <a:r>
              <a:rPr lang="zh-CN" altLang="en-US" dirty="0"/>
              <a:t>度最佳）（</a:t>
            </a:r>
            <a:r>
              <a:rPr lang="en-US" altLang="zh-CN" dirty="0" err="1"/>
              <a:t>ProtParam</a:t>
            </a:r>
            <a:r>
              <a:rPr lang="zh-CN" altLang="en-US" dirty="0"/>
              <a:t>）</a:t>
            </a:r>
            <a:endParaRPr lang="en-US" altLang="zh-CN" dirty="0"/>
          </a:p>
          <a:p>
            <a:r>
              <a:rPr lang="zh-CN" altLang="en-US" dirty="0"/>
              <a:t>培养温度控制在</a:t>
            </a:r>
            <a:r>
              <a:rPr lang="en-US" altLang="zh-CN" dirty="0"/>
              <a:t>30</a:t>
            </a:r>
            <a:r>
              <a:rPr lang="zh-CN" altLang="en-US" dirty="0"/>
              <a:t>度左右，避光时分泌</a:t>
            </a:r>
            <a:r>
              <a:rPr lang="en-US" altLang="zh-CN" dirty="0"/>
              <a:t>Luz</a:t>
            </a:r>
          </a:p>
          <a:p>
            <a:r>
              <a:rPr lang="zh-CN" altLang="en-US" dirty="0"/>
              <a:t>问题：失活的</a:t>
            </a:r>
            <a:r>
              <a:rPr lang="en-US" altLang="zh-CN" dirty="0"/>
              <a:t>Luz</a:t>
            </a:r>
            <a:r>
              <a:rPr lang="zh-CN" altLang="en-US" dirty="0"/>
              <a:t>会不会在细胞质中大量积累？（是否会超出酵母的自行降解能力）</a:t>
            </a:r>
            <a:endParaRPr lang="en-US" altLang="zh-CN" dirty="0"/>
          </a:p>
          <a:p>
            <a:r>
              <a:rPr lang="en-US" altLang="zh-CN" dirty="0"/>
              <a:t>OR</a:t>
            </a:r>
          </a:p>
          <a:p>
            <a:r>
              <a:rPr lang="zh-CN" altLang="en-US" dirty="0"/>
              <a:t>利用稳定适量</a:t>
            </a:r>
            <a:r>
              <a:rPr lang="en-US" altLang="zh-CN" dirty="0" err="1"/>
              <a:t>protac</a:t>
            </a:r>
            <a:r>
              <a:rPr lang="zh-CN" altLang="en-US" dirty="0"/>
              <a:t>（培养基中预先加入，建模），白天可以尽快清除过量的蛋白质，晚上达到分泌和降解的平衡，同时避免温度控制的麻烦</a:t>
            </a:r>
            <a:endParaRPr lang="en-US" altLang="zh-CN" dirty="0"/>
          </a:p>
          <a:p>
            <a:r>
              <a:rPr lang="en-US" altLang="zh-CN" dirty="0"/>
              <a:t>OR</a:t>
            </a:r>
          </a:p>
          <a:p>
            <a:r>
              <a:rPr lang="zh-CN" altLang="en-US" dirty="0"/>
              <a:t>白天启动蛋白质降解（利用其他机制，还没查），晚上不降解</a:t>
            </a:r>
            <a:endParaRPr lang="en-US" altLang="zh-CN" dirty="0"/>
          </a:p>
          <a:p>
            <a:r>
              <a:rPr lang="en-US" altLang="zh-CN" dirty="0"/>
              <a:t>GAL/RNAi</a:t>
            </a:r>
          </a:p>
          <a:p>
            <a:r>
              <a:rPr lang="en-US" altLang="zh-CN" dirty="0"/>
              <a:t>PROTAC</a:t>
            </a:r>
            <a:r>
              <a:rPr lang="zh-CN" altLang="en-US" dirty="0"/>
              <a:t>（泛素</a:t>
            </a:r>
            <a:r>
              <a:rPr lang="en-US" altLang="zh-CN" dirty="0"/>
              <a:t>-</a:t>
            </a:r>
            <a:r>
              <a:rPr lang="zh-CN" altLang="en-US" dirty="0"/>
              <a:t>蛋白酶体途径进化较为保守）是否可行？关键问题：靶点（模拟咖啡酸底物结构是否可能？）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6E085AF2-88F8-A868-4116-B0302D0EE2F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495" y="1113519"/>
            <a:ext cx="4525010" cy="218840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038545C-73F1-68A7-612F-A86AB682314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9" r="4111"/>
          <a:stretch/>
        </p:blipFill>
        <p:spPr>
          <a:xfrm>
            <a:off x="1" y="1028439"/>
            <a:ext cx="3717292" cy="488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380350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A25EBE-4C05-0EE7-326B-7BEB20BB0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CF0CB709-0A31-8E6C-DA77-68B66AD3CBC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8000"/>
          </a:blip>
          <a:srcRect l="20597" t="19333" r="17812" b="18421"/>
          <a:stretch/>
        </p:blipFill>
        <p:spPr>
          <a:xfrm>
            <a:off x="7027333" y="1661209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B2133CE6-5998-D3EE-D19B-016F1C343F9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3380D03C-25B3-DFB2-40D8-868F99033279}"/>
              </a:ext>
            </a:extLst>
          </p:cNvPr>
          <p:cNvSpPr txBox="1"/>
          <p:nvPr/>
        </p:nvSpPr>
        <p:spPr>
          <a:xfrm>
            <a:off x="962448" y="91598"/>
            <a:ext cx="4532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咖啡酸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03F4FEDE-D942-67BC-4E61-3EAC20A3C53C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EDF0390-53F8-0949-2186-D817DA6CEAA8}"/>
              </a:ext>
            </a:extLst>
          </p:cNvPr>
          <p:cNvSpPr txBox="1"/>
          <p:nvPr/>
        </p:nvSpPr>
        <p:spPr>
          <a:xfrm>
            <a:off x="1123538" y="1476543"/>
            <a:ext cx="935142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方案设计</a:t>
            </a:r>
            <a:endParaRPr lang="en-US" altLang="zh-CN" dirty="0"/>
          </a:p>
          <a:p>
            <a:r>
              <a:rPr lang="zh-CN" altLang="en-US" dirty="0"/>
              <a:t>湿实验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、导入酶</a:t>
            </a:r>
            <a:r>
              <a:rPr lang="en-US" altLang="zh-CN" dirty="0" err="1"/>
              <a:t>HispS</a:t>
            </a:r>
            <a:r>
              <a:rPr lang="en-US" altLang="zh-CN" dirty="0"/>
              <a:t> H3H Luz CPH NPGA </a:t>
            </a:r>
            <a:r>
              <a:rPr lang="zh-CN" altLang="en-US" dirty="0"/>
              <a:t>（分泌）、</a:t>
            </a:r>
            <a:r>
              <a:rPr lang="en-US" altLang="zh-CN" dirty="0"/>
              <a:t>Malonyl-CoA CoA ATP NADPH</a:t>
            </a:r>
            <a:r>
              <a:rPr lang="zh-CN" altLang="en-US" dirty="0"/>
              <a:t>的转运蛋白、丙酮酸脱氢酶系和乙酰辅酶</a:t>
            </a:r>
            <a:r>
              <a:rPr lang="en-US" altLang="zh-CN" dirty="0"/>
              <a:t>A</a:t>
            </a:r>
            <a:r>
              <a:rPr lang="zh-CN" altLang="en-US" dirty="0"/>
              <a:t>羧化酶（也要分泌）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、培养时加入适量咖啡酰辅酶</a:t>
            </a:r>
            <a:r>
              <a:rPr lang="en-US" altLang="zh-CN" dirty="0"/>
              <a:t>A</a:t>
            </a:r>
            <a:r>
              <a:rPr lang="zh-CN" altLang="en-US" dirty="0"/>
              <a:t>（转起来？）</a:t>
            </a:r>
            <a:endParaRPr lang="en-US" altLang="zh-CN" dirty="0"/>
          </a:p>
          <a:p>
            <a:r>
              <a:rPr lang="zh-CN" altLang="en-US" dirty="0"/>
              <a:t>或者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、取用现成的高产咖啡酸菌株</a:t>
            </a:r>
            <a:r>
              <a:rPr lang="en-US" altLang="zh-CN" dirty="0"/>
              <a:t>/</a:t>
            </a:r>
            <a:r>
              <a:rPr lang="zh-CN" altLang="en-US" dirty="0">
                <a:solidFill>
                  <a:srgbClr val="FF0000"/>
                </a:solidFill>
              </a:rPr>
              <a:t>导入</a:t>
            </a:r>
            <a:r>
              <a:rPr lang="en-US" altLang="zh-CN" dirty="0">
                <a:solidFill>
                  <a:srgbClr val="FF0000"/>
                </a:solidFill>
                <a:latin typeface="Times New Roman"/>
                <a:ea typeface="宋体"/>
              </a:rPr>
              <a:t>TAL C3H CP</a:t>
            </a:r>
            <a:r>
              <a:rPr lang="en-US" altLang="zh-CN" dirty="0">
                <a:solidFill>
                  <a:srgbClr val="FF0000"/>
                </a:solidFill>
              </a:rPr>
              <a:t>R</a:t>
            </a:r>
            <a:r>
              <a:rPr lang="en-US" altLang="zh-CN" dirty="0">
                <a:solidFill>
                  <a:srgbClr val="FF0000"/>
                </a:solidFill>
                <a:latin typeface="Times New Roman"/>
                <a:ea typeface="宋体"/>
              </a:rPr>
              <a:t>1</a:t>
            </a:r>
            <a:endParaRPr lang="en-US" altLang="zh-CN" dirty="0">
              <a:solidFill>
                <a:srgbClr val="FF0000"/>
              </a:solidFill>
            </a:endParaRPr>
          </a:p>
          <a:p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zh-CN" altLang="en-US" dirty="0">
                <a:solidFill>
                  <a:srgbClr val="FF0000"/>
                </a:solidFill>
              </a:rPr>
              <a:t>导入酶</a:t>
            </a:r>
            <a:r>
              <a:rPr lang="en-US" altLang="zh-CN" dirty="0" err="1">
                <a:solidFill>
                  <a:srgbClr val="FF0000"/>
                </a:solidFill>
              </a:rPr>
              <a:t>HispS</a:t>
            </a:r>
            <a:r>
              <a:rPr lang="en-US" altLang="zh-CN" dirty="0">
                <a:solidFill>
                  <a:srgbClr val="FF0000"/>
                </a:solidFill>
              </a:rPr>
              <a:t> H3H Luz CPH NPGA </a:t>
            </a:r>
          </a:p>
          <a:p>
            <a:r>
              <a:rPr lang="en-US" altLang="zh-CN" dirty="0"/>
              <a:t>3</a:t>
            </a:r>
            <a:r>
              <a:rPr lang="zh-CN" altLang="en-US" dirty="0"/>
              <a:t>、</a:t>
            </a:r>
            <a:r>
              <a:rPr lang="zh-CN" altLang="en-US" dirty="0">
                <a:solidFill>
                  <a:srgbClr val="FF0000"/>
                </a:solidFill>
              </a:rPr>
              <a:t>直接培养</a:t>
            </a:r>
            <a:endParaRPr lang="en-US" altLang="zh-CN" dirty="0">
              <a:solidFill>
                <a:srgbClr val="FF0000"/>
              </a:solidFill>
            </a:endParaRPr>
          </a:p>
          <a:p>
            <a:r>
              <a:rPr lang="zh-CN" altLang="en-US" dirty="0"/>
              <a:t>（光控策略暂时不谈）</a:t>
            </a:r>
            <a:endParaRPr lang="en-US" altLang="zh-CN" dirty="0"/>
          </a:p>
          <a:p>
            <a:r>
              <a:rPr lang="zh-CN" altLang="en-US" dirty="0"/>
              <a:t>建模</a:t>
            </a:r>
            <a:endParaRPr lang="en-US" altLang="zh-CN" dirty="0"/>
          </a:p>
          <a:p>
            <a:r>
              <a:rPr lang="zh-CN" altLang="en-US" dirty="0"/>
              <a:t>平衡酶的产生和消耗，确定咖啡酸的适宜产量</a:t>
            </a:r>
            <a:endParaRPr lang="en-US" altLang="zh-CN" dirty="0"/>
          </a:p>
          <a:p>
            <a:r>
              <a:rPr lang="zh-CN" altLang="en-US" dirty="0"/>
              <a:t>确定咖啡酸和</a:t>
            </a:r>
            <a:r>
              <a:rPr lang="en-US" altLang="zh-CN" dirty="0" err="1"/>
              <a:t>nnLuz</a:t>
            </a:r>
            <a:r>
              <a:rPr lang="en-US" altLang="zh-CN" dirty="0"/>
              <a:t>(</a:t>
            </a:r>
            <a:r>
              <a:rPr lang="zh-CN" altLang="en-US" dirty="0"/>
              <a:t>或其他酶</a:t>
            </a:r>
            <a:r>
              <a:rPr lang="en-US" altLang="zh-CN" dirty="0"/>
              <a:t>)</a:t>
            </a:r>
            <a:r>
              <a:rPr lang="zh-CN" altLang="en-US" dirty="0"/>
              <a:t>的关键识别位点，便于</a:t>
            </a:r>
            <a:r>
              <a:rPr lang="en-US" altLang="zh-CN" dirty="0" err="1"/>
              <a:t>protac</a:t>
            </a:r>
            <a:r>
              <a:rPr lang="zh-CN" altLang="en-US" dirty="0"/>
              <a:t>的设计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01801547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7C9F1E-54C5-10BB-7174-6BE4747ED2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BB96D17E-226F-77CC-45FC-5FD135AD4CF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8000"/>
          </a:blip>
          <a:srcRect l="20597" t="19333" r="17812" b="18421"/>
          <a:stretch/>
        </p:blipFill>
        <p:spPr>
          <a:xfrm>
            <a:off x="7027333" y="1661209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107752C0-1040-45A2-5BBF-F802748EC6E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46F52B0F-33CC-AC40-C98A-ECC79D11B6AA}"/>
              </a:ext>
            </a:extLst>
          </p:cNvPr>
          <p:cNvSpPr txBox="1"/>
          <p:nvPr/>
        </p:nvSpPr>
        <p:spPr>
          <a:xfrm>
            <a:off x="962448" y="91598"/>
            <a:ext cx="4532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萤火虫荧光素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E0540C4-3516-1880-66B6-682D38365ABB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A89AC55-A997-5674-0CF4-CA996F9DCA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95" y="1414325"/>
            <a:ext cx="6762538" cy="2944976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D8DB0BC7-F266-171F-77B6-8CA863CF78B0}"/>
              </a:ext>
            </a:extLst>
          </p:cNvPr>
          <p:cNvSpPr txBox="1"/>
          <p:nvPr/>
        </p:nvSpPr>
        <p:spPr>
          <a:xfrm>
            <a:off x="822960" y="4785360"/>
            <a:ext cx="660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目前这个荧光素的再生只有理论计算研究（</a:t>
            </a:r>
            <a:r>
              <a:rPr lang="en-US" altLang="zh-CN" dirty="0" err="1"/>
              <a:t>Yajun</a:t>
            </a:r>
            <a:r>
              <a:rPr lang="en-US" altLang="zh-CN" dirty="0"/>
              <a:t> Liu 2019</a:t>
            </a:r>
            <a:r>
              <a:rPr lang="zh-CN" altLang="en-US" dirty="0"/>
              <a:t>）</a:t>
            </a:r>
            <a:endParaRPr lang="en-US" altLang="zh-CN" dirty="0"/>
          </a:p>
          <a:p>
            <a:r>
              <a:rPr lang="zh-CN" altLang="en-US" dirty="0"/>
              <a:t>实验证据不足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1313B406-3BAF-1B12-A3F8-FEB1685E2D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960" y="1182486"/>
            <a:ext cx="4155440" cy="380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270849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E8B59B-2D70-79BE-5BCF-26785E029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389869A6-7B9A-9782-ADE6-AE843EF720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8000"/>
          </a:blip>
          <a:srcRect l="20597" t="19333" r="17812" b="18421"/>
          <a:stretch/>
        </p:blipFill>
        <p:spPr>
          <a:xfrm>
            <a:off x="7027333" y="1661209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E487031F-61D0-18D4-922A-5D3CDFA7039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60A08416-3047-25FF-0899-C58791A3D05D}"/>
              </a:ext>
            </a:extLst>
          </p:cNvPr>
          <p:cNvSpPr txBox="1"/>
          <p:nvPr/>
        </p:nvSpPr>
        <p:spPr>
          <a:xfrm>
            <a:off x="962448" y="91598"/>
            <a:ext cx="4532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腔肠素（不可用）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AF8D8D5-71EC-DC41-E12C-4AC99F7178EE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EE437B6-146C-C4E2-4C28-661ECAC62622}"/>
              </a:ext>
            </a:extLst>
          </p:cNvPr>
          <p:cNvSpPr txBox="1"/>
          <p:nvPr/>
        </p:nvSpPr>
        <p:spPr>
          <a:xfrm>
            <a:off x="1123539" y="1402080"/>
            <a:ext cx="7349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蓝紫光（</a:t>
            </a:r>
            <a:r>
              <a:rPr lang="en-US" altLang="zh-CN" dirty="0"/>
              <a:t>462-485</a:t>
            </a:r>
            <a:r>
              <a:rPr lang="zh-CN" altLang="en-US" dirty="0"/>
              <a:t>）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B90949B9-B755-8667-B6D8-5D06D2A1D8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08" y="1920122"/>
            <a:ext cx="7239212" cy="297107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42FC7F5D-F2DD-E792-1955-E1DBF46B4045}"/>
              </a:ext>
            </a:extLst>
          </p:cNvPr>
          <p:cNvSpPr txBox="1"/>
          <p:nvPr/>
        </p:nvSpPr>
        <p:spPr>
          <a:xfrm>
            <a:off x="2235199" y="5130800"/>
            <a:ext cx="4792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依赖于食物摄取</a:t>
            </a:r>
            <a:endParaRPr lang="en-US" altLang="zh-CN" dirty="0"/>
          </a:p>
          <a:p>
            <a:r>
              <a:rPr lang="zh-CN" altLang="en-US" dirty="0"/>
              <a:t>详细的生物合成途径和所涉及的基因仍然未知</a:t>
            </a:r>
          </a:p>
        </p:txBody>
      </p:sp>
    </p:spTree>
    <p:extLst>
      <p:ext uri="{BB962C8B-B14F-4D97-AF65-F5344CB8AC3E}">
        <p14:creationId xmlns:p14="http://schemas.microsoft.com/office/powerpoint/2010/main" val="222436854"/>
      </p:ext>
    </p:extLst>
  </p:cSld>
  <p:clrMapOvr>
    <a:masterClrMapping/>
  </p:clrMapOvr>
  <p:transition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标准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</TotalTime>
  <Words>716</Words>
  <Application>Microsoft Office PowerPoint</Application>
  <PresentationFormat>宽屏</PresentationFormat>
  <Paragraphs>95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等线</vt:lpstr>
      <vt:lpstr>黑体</vt:lpstr>
      <vt:lpstr>华文行楷</vt:lpstr>
      <vt:lpstr>微软雅黑</vt:lpstr>
      <vt:lpstr>Arial</vt:lpstr>
      <vt:lpstr>Calibri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Jianting Gong</dc:creator>
  <cp:lastModifiedBy>Jianting Gong</cp:lastModifiedBy>
  <cp:revision>132</cp:revision>
  <dcterms:created xsi:type="dcterms:W3CDTF">2024-02-16T05:27:08Z</dcterms:created>
  <dcterms:modified xsi:type="dcterms:W3CDTF">2024-02-17T14:01:12Z</dcterms:modified>
</cp:coreProperties>
</file>