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3"/>
    <p:sldId id="270" r:id="rId4"/>
    <p:sldId id="263" r:id="rId5"/>
    <p:sldId id="258" r:id="rId6"/>
    <p:sldId id="273" r:id="rId7"/>
    <p:sldId id="262" r:id="rId8"/>
    <p:sldId id="269" r:id="rId9"/>
    <p:sldId id="267" r:id="rId10"/>
    <p:sldId id="257" r:id="rId11"/>
    <p:sldId id="271" r:id="rId12"/>
    <p:sldId id="274" r:id="rId13"/>
    <p:sldId id="261" r:id="rId14"/>
    <p:sldId id="272" r:id="rId15"/>
    <p:sldId id="282" r:id="rId16"/>
    <p:sldId id="283" r:id="rId17"/>
    <p:sldId id="285" r:id="rId18"/>
    <p:sldId id="284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86138" initials="8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0FA1"/>
    <a:srgbClr val="8515DB"/>
    <a:srgbClr val="A13FEC"/>
    <a:srgbClr val="CA9BE9"/>
    <a:srgbClr val="D9B7EF"/>
    <a:srgbClr val="E8D3F5"/>
    <a:srgbClr val="DDE2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28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2.xml"/><Relationship Id="rId5" Type="http://schemas.openxmlformats.org/officeDocument/2006/relationships/image" Target="../media/image4.jpeg"/><Relationship Id="rId4" Type="http://schemas.openxmlformats.org/officeDocument/2006/relationships/tags" Target="../tags/tag1.xml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png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1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4.xml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5.xml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tags" Target="../tags/tag5.xml"/><Relationship Id="rId4" Type="http://schemas.openxmlformats.org/officeDocument/2006/relationships/image" Target="../media/image5.png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7.xml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tags" Target="../tags/tag12.xml"/><Relationship Id="rId4" Type="http://schemas.openxmlformats.org/officeDocument/2006/relationships/image" Target="../media/image9.png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tags" Target="../tags/tag13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 descr="微信图片_20240129134527"/>
          <p:cNvPicPr>
            <a:picLocks noChangeAspect="1"/>
          </p:cNvPicPr>
          <p:nvPr/>
        </p:nvPicPr>
        <p:blipFill>
          <a:blip r:embed="rId1">
            <a:alphaModFix amt="10000"/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314" t="16184" r="22185" b="21314"/>
          <a:stretch>
            <a:fillRect/>
          </a:stretch>
        </p:blipFill>
        <p:spPr>
          <a:xfrm rot="1380000">
            <a:off x="1166495" y="-1810385"/>
            <a:ext cx="9714230" cy="999871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858770" y="415925"/>
            <a:ext cx="6474460" cy="6024880"/>
            <a:chOff x="4502" y="655"/>
            <a:chExt cx="10196" cy="9488"/>
          </a:xfrm>
        </p:grpSpPr>
        <p:pic>
          <p:nvPicPr>
            <p:cNvPr id="2" name="图片 1" descr="微信图片_20240129134527"/>
            <p:cNvPicPr>
              <a:picLocks noChangeAspect="1"/>
            </p:cNvPicPr>
            <p:nvPr/>
          </p:nvPicPr>
          <p:blipFill>
            <a:blip r:embed="rId1">
              <a:alphaModFix amt="31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5247" t="18606" r="20443" b="21547"/>
            <a:stretch>
              <a:fillRect/>
            </a:stretch>
          </p:blipFill>
          <p:spPr>
            <a:xfrm>
              <a:off x="4502" y="655"/>
              <a:ext cx="10196" cy="9489"/>
            </a:xfrm>
            <a:prstGeom prst="rect">
              <a:avLst/>
            </a:prstGeom>
          </p:spPr>
        </p:pic>
        <p:pic>
          <p:nvPicPr>
            <p:cNvPr id="3" name="图片 2" descr="微信图片_20240129134514"/>
            <p:cNvPicPr>
              <a:picLocks noChangeAspect="1"/>
            </p:cNvPicPr>
            <p:nvPr/>
          </p:nvPicPr>
          <p:blipFill>
            <a:blip r:embed="rId2">
              <a:alphaModFix amt="44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176" t="20185" r="25222" b="26546"/>
            <a:stretch>
              <a:fillRect/>
            </a:stretch>
          </p:blipFill>
          <p:spPr>
            <a:xfrm>
              <a:off x="7663" y="3413"/>
              <a:ext cx="3946" cy="3714"/>
            </a:xfrm>
            <a:prstGeom prst="rect">
              <a:avLst/>
            </a:prstGeom>
          </p:spPr>
        </p:pic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437640" y="2644140"/>
                <a:ext cx="6999605" cy="1198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7200" b="1" i="1">
                              <a:ln>
                                <a:solidFill>
                                  <a:srgbClr val="E8D3F5"/>
                                </a:solidFill>
                              </a:ln>
                              <a:solidFill>
                                <a:srgbClr val="7030A0"/>
                              </a:solidFill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sSubPr>
                        <m:e>
                          <m:r>
                            <a:rPr lang="en-US" altLang="zh-CN" sz="7200" b="1" i="1">
                              <a:ln>
                                <a:solidFill>
                                  <a:srgbClr val="E8D3F5"/>
                                </a:solidFill>
                              </a:ln>
                              <a:solidFill>
                                <a:srgbClr val="7030A0"/>
                              </a:solidFill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𝑪𝑶</m:t>
                          </m:r>
                        </m:e>
                        <m:sub>
                          <m:r>
                            <a:rPr lang="en-US" altLang="zh-CN" sz="7200" b="1" i="1">
                              <a:ln>
                                <a:solidFill>
                                  <a:srgbClr val="E8D3F5"/>
                                </a:solidFill>
                              </a:ln>
                              <a:solidFill>
                                <a:srgbClr val="7030A0"/>
                              </a:solidFill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𝟐</m:t>
                          </m:r>
                        </m:sub>
                      </m:sSub>
                      <m:r>
                        <a:rPr lang="en-US" altLang="zh-CN" sz="7200" b="1" i="1">
                          <a:ln>
                            <a:solidFill>
                              <a:srgbClr val="E8D3F5"/>
                            </a:solidFill>
                          </a:ln>
                          <a:solidFill>
                            <a:srgbClr val="7030A0"/>
                          </a:solidFill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 </m:t>
                      </m:r>
                      <m:r>
                        <a:rPr lang="en-US" altLang="zh-CN" sz="7200" b="1" i="1">
                          <a:ln>
                            <a:solidFill>
                              <a:srgbClr val="E8D3F5"/>
                            </a:solidFill>
                          </a:ln>
                          <a:solidFill>
                            <a:srgbClr val="7030A0"/>
                          </a:solidFill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𝒂𝒃𝒔𝒐𝒓𝒃𝒊𝒏𝒈</m:t>
                      </m:r>
                      <m:r>
                        <a:rPr lang="en-US" altLang="zh-CN" sz="7200" b="1" i="1">
                          <a:ln>
                            <a:solidFill>
                              <a:srgbClr val="E8D3F5"/>
                            </a:solidFill>
                          </a:ln>
                          <a:solidFill>
                            <a:srgbClr val="7030A0"/>
                          </a:solidFill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 </m:t>
                      </m:r>
                      <m:r>
                        <a:rPr lang="en-US" altLang="zh-CN" sz="7200" b="1" i="1">
                          <a:ln>
                            <a:solidFill>
                              <a:srgbClr val="E8D3F5"/>
                            </a:solidFill>
                          </a:ln>
                          <a:solidFill>
                            <a:srgbClr val="7030A0"/>
                          </a:solidFill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𝒍𝒂𝒎𝒑</m:t>
                      </m:r>
                    </m:oMath>
                  </m:oMathPara>
                </a14:m>
                <a:endParaRPr lang="en-US" altLang="zh-CN" sz="7200" b="1">
                  <a:ln>
                    <a:solidFill>
                      <a:srgbClr val="E8D3F5"/>
                    </a:solidFill>
                  </a:ln>
                  <a:solidFill>
                    <a:srgbClr val="7030A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7640" y="2644140"/>
                <a:ext cx="6999605" cy="1198880"/>
              </a:xfrm>
              <a:prstGeom prst="rect">
                <a:avLst/>
              </a:prstGeom>
              <a:blipFill rotWithShape="1">
                <a:blip r:embed="rId3"/>
                <a:stretch>
                  <a:fillRect r="-314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/>
          <p:cNvSpPr txBox="1"/>
          <p:nvPr/>
        </p:nvSpPr>
        <p:spPr>
          <a:xfrm>
            <a:off x="8980170" y="5248275"/>
            <a:ext cx="25787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7030A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汇报人：张程雪</a:t>
            </a:r>
            <a:endParaRPr lang="en-US" altLang="zh-CN" sz="2400">
              <a:solidFill>
                <a:srgbClr val="7030A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2400">
                <a:solidFill>
                  <a:srgbClr val="7030A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日期：</a:t>
            </a:r>
            <a:r>
              <a:rPr lang="en-US" altLang="zh-CN" sz="2400">
                <a:solidFill>
                  <a:srgbClr val="7030A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2024/2/13</a:t>
            </a:r>
            <a:endParaRPr lang="en-US" altLang="zh-CN" sz="2400">
              <a:solidFill>
                <a:srgbClr val="7030A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pic>
        <p:nvPicPr>
          <p:cNvPr id="7" name="图片 6" descr="微信图片_2024020218130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7590155" y="4781550"/>
            <a:ext cx="1526540" cy="1468755"/>
          </a:xfrm>
          <a:prstGeom prst="rect">
            <a:avLst/>
          </a:prstGeom>
        </p:spPr>
      </p:pic>
      <p:sp>
        <p:nvSpPr>
          <p:cNvPr id="11" name="灯片编号占位符 5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9350375" y="643509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思路</a:t>
            </a:r>
            <a:endParaRPr lang="zh-CN" altLang="en-US" sz="40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810" y="936625"/>
            <a:ext cx="40443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菌种：酿酒酵母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分泌荧光素酶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间断分泌底物再生所需蛋白</a:t>
            </a:r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23740" y="1858645"/>
            <a:ext cx="5928995" cy="35496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23740" y="1166495"/>
            <a:ext cx="60337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胞吐</a:t>
            </a:r>
            <a:r>
              <a:rPr lang="en-US" altLang="zh-CN"/>
              <a:t>/</a:t>
            </a:r>
            <a:r>
              <a:rPr lang="zh-CN" altLang="en-US"/>
              <a:t>分泌蛋白路径，向</a:t>
            </a:r>
            <a:r>
              <a:rPr lang="en-US" altLang="zh-CN"/>
              <a:t>buffer</a:t>
            </a:r>
            <a:r>
              <a:rPr lang="zh-CN" altLang="en-US"/>
              <a:t>中间断补充</a:t>
            </a:r>
            <a:r>
              <a:rPr lang="en-US" altLang="zh-CN"/>
              <a:t>HispS</a:t>
            </a:r>
            <a:r>
              <a:rPr lang="zh-CN" altLang="en-US"/>
              <a:t>、</a:t>
            </a:r>
            <a:r>
              <a:rPr lang="en-US" altLang="zh-CN"/>
              <a:t>H3H</a:t>
            </a:r>
            <a:r>
              <a:rPr lang="zh-CN" altLang="en-US"/>
              <a:t>、</a:t>
            </a:r>
            <a:r>
              <a:rPr lang="en-US" altLang="zh-CN"/>
              <a:t>CPH</a:t>
            </a:r>
            <a:endParaRPr lang="en-US" altLang="zh-CN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总结</a:t>
            </a:r>
            <a:endParaRPr lang="zh-CN" altLang="en-US" sz="40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810" y="936625"/>
            <a:ext cx="40443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菌种：酿酒酵母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分泌荧光素酶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间断分泌底物再生所需蛋白</a:t>
            </a:r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130810" y="2508885"/>
            <a:ext cx="4044315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菌种：蓝藻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固定二氧化碳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提供能源物质乳酸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补充发光底物循环需要的小分子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en-US" altLang="zh-CN"/>
              <a:t>buffer—</a:t>
            </a:r>
            <a:r>
              <a:rPr lang="zh-CN" altLang="en-US"/>
              <a:t>发光部位</a:t>
            </a:r>
            <a:endParaRPr lang="zh-CN" altLang="en-US"/>
          </a:p>
          <a:p>
            <a:r>
              <a:rPr lang="zh-CN" altLang="en-US"/>
              <a:t>内含发光底物、再生所需的酶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无光发光，有光一段时间后</a:t>
            </a:r>
            <a:r>
              <a:rPr lang="en-US" altLang="zh-CN"/>
              <a:t>luz</a:t>
            </a:r>
            <a:r>
              <a:rPr lang="zh-CN" altLang="en-US"/>
              <a:t>在</a:t>
            </a:r>
            <a:r>
              <a:rPr lang="en-US" altLang="zh-CN"/>
              <a:t>buffer</a:t>
            </a:r>
            <a:r>
              <a:rPr lang="zh-CN" altLang="en-US"/>
              <a:t>中浓度降为</a:t>
            </a:r>
            <a:r>
              <a:rPr lang="en-US" altLang="zh-CN"/>
              <a:t>0</a:t>
            </a:r>
            <a:endParaRPr lang="en-US" altLang="zh-CN"/>
          </a:p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418330" y="5652770"/>
            <a:ext cx="70650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优势：固碳</a:t>
            </a:r>
            <a:r>
              <a:rPr lang="en-US" altLang="zh-CN"/>
              <a:t>+</a:t>
            </a:r>
            <a:r>
              <a:rPr lang="zh-CN" altLang="en-US"/>
              <a:t>可灵活使用的光源（</a:t>
            </a:r>
            <a:r>
              <a:rPr lang="en-US" altLang="zh-CN"/>
              <a:t>eg.</a:t>
            </a:r>
            <a:r>
              <a:rPr lang="zh-CN" altLang="en-US"/>
              <a:t>偏远地区隧道等可能二氧化碳多且不易通电的地方）</a:t>
            </a:r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175125" y="1294765"/>
            <a:ext cx="7009130" cy="390461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一个简单的办法</a:t>
            </a:r>
            <a:endParaRPr lang="en-US" altLang="zh-CN" sz="40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3580" y="964565"/>
            <a:ext cx="64954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直接用绿藻还原该研究，但无创新性可言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185670" y="1380490"/>
            <a:ext cx="7309485" cy="53505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拓展</a:t>
            </a:r>
            <a:endParaRPr lang="zh-CN" altLang="en-US" sz="32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4050" y="1604010"/>
            <a:ext cx="1099248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√ </a:t>
            </a:r>
            <a:r>
              <a:rPr lang="zh-CN" altLang="en-US"/>
              <a:t>发不同颜色的光</a:t>
            </a:r>
            <a:r>
              <a:rPr lang="en-US" altLang="zh-CN"/>
              <a:t>——</a:t>
            </a:r>
            <a:r>
              <a:rPr lang="zh-CN" altLang="en-US"/>
              <a:t>偶联荧光蛋白</a:t>
            </a:r>
            <a:endParaRPr lang="zh-CN" altLang="en-US"/>
          </a:p>
          <a:p>
            <a:r>
              <a:rPr lang="en-US" altLang="zh-CN"/>
              <a:t>eg.GFP</a:t>
            </a:r>
            <a:endParaRPr lang="en-US" altLang="zh-CN"/>
          </a:p>
          <a:p>
            <a:r>
              <a:rPr lang="en-US" altLang="zh-CN" b="1"/>
              <a:t>√ </a:t>
            </a:r>
            <a:r>
              <a:rPr lang="zh-CN" altLang="en-US"/>
              <a:t>增强光强</a:t>
            </a:r>
            <a:r>
              <a:rPr lang="en-US" altLang="zh-CN"/>
              <a:t>——</a:t>
            </a:r>
            <a:r>
              <a:rPr lang="zh-CN" altLang="en-US"/>
              <a:t>模拟萤火虫增加反射装置</a:t>
            </a:r>
            <a:endParaRPr lang="zh-CN" altLang="en-US"/>
          </a:p>
          <a:p>
            <a:r>
              <a:rPr lang="en-US" altLang="zh-CN" b="1"/>
              <a:t>√ </a:t>
            </a:r>
            <a:r>
              <a:rPr lang="en-US" altLang="zh-CN"/>
              <a:t>buffer</a:t>
            </a:r>
            <a:r>
              <a:rPr lang="zh-CN" altLang="en-US"/>
              <a:t>形状决定光源形状</a:t>
            </a:r>
            <a:endParaRPr lang="zh-CN" altLang="en-US"/>
          </a:p>
          <a:p>
            <a:r>
              <a:rPr lang="en-US" altLang="zh-CN" b="1"/>
              <a:t>√</a:t>
            </a:r>
            <a:r>
              <a:rPr lang="en-US" altLang="zh-CN"/>
              <a:t> </a:t>
            </a:r>
            <a:r>
              <a:rPr lang="zh-CN" altLang="en-US"/>
              <a:t>偶联固态半导体系统增加光合效率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对人工操作</a:t>
            </a:r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/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其他物理手段的包容性？</a:t>
            </a:r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zh-CN" altLang="en-US"/>
              <a:t>若允许，可考虑更换为萤火虫中的荧光素</a:t>
            </a:r>
            <a:r>
              <a:rPr lang="en-US" altLang="zh-CN"/>
              <a:t>/</a:t>
            </a:r>
            <a:r>
              <a:rPr lang="zh-CN" altLang="en-US"/>
              <a:t>荧光素酶系统，通过控制</a:t>
            </a:r>
            <a:r>
              <a:rPr lang="en-US" altLang="zh-CN"/>
              <a:t>buffer</a:t>
            </a:r>
            <a:r>
              <a:rPr lang="zh-CN" altLang="en-US"/>
              <a:t>中是否通入空气（发光反应需要氧气），来准确瞬时控制发光以及发光强度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olidFill>
                  <a:srgbClr val="FF0000"/>
                </a:solidFill>
              </a:rPr>
              <a:t>如何实现更理想的光控？【阻遏蛋白激发光（只受一种色光影响）和荧光正交】【时间周期，细胞死亡】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</a:rPr>
              <a:t>依赖于分泌蛋白路径向</a:t>
            </a:r>
            <a:r>
              <a:rPr lang="en-US" altLang="zh-CN">
                <a:solidFill>
                  <a:srgbClr val="FF0000"/>
                </a:solidFill>
              </a:rPr>
              <a:t>buffer</a:t>
            </a:r>
            <a:r>
              <a:rPr lang="zh-CN" altLang="en-US">
                <a:solidFill>
                  <a:srgbClr val="FF0000"/>
                </a:solidFill>
              </a:rPr>
              <a:t>中释放蛋白是否合理？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</a:rPr>
              <a:t>光控表达水母素（</a:t>
            </a:r>
            <a:r>
              <a:rPr lang="en-US" altLang="zh-CN">
                <a:solidFill>
                  <a:srgbClr val="FF0000"/>
                </a:solidFill>
              </a:rPr>
              <a:t>buffer</a:t>
            </a:r>
            <a:r>
              <a:rPr lang="zh-CN" altLang="en-US">
                <a:solidFill>
                  <a:srgbClr val="FF0000"/>
                </a:solidFill>
              </a:rPr>
              <a:t>中有</a:t>
            </a:r>
            <a:r>
              <a:rPr lang="en-US" altLang="zh-CN">
                <a:solidFill>
                  <a:srgbClr val="FF0000"/>
                </a:solidFill>
              </a:rPr>
              <a:t>Ca2+</a:t>
            </a:r>
            <a:r>
              <a:rPr lang="zh-CN" altLang="en-US">
                <a:solidFill>
                  <a:srgbClr val="FF0000"/>
                </a:solidFill>
              </a:rPr>
              <a:t>）与之比较哪一个更优？（如何在这么多生物发光体系中选择）</a:t>
            </a:r>
            <a:endParaRPr lang="zh-CN" altLang="en-US">
              <a:solidFill>
                <a:srgbClr val="FF0000"/>
              </a:solidFill>
            </a:endParaRPr>
          </a:p>
          <a:p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改进</a:t>
            </a:r>
            <a:endParaRPr lang="zh-CN" altLang="en-US" sz="32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9440" y="801370"/>
            <a:ext cx="109924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提高酿酒酵母分泌表达异源蛋白的方法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  <a:p>
            <a:endParaRPr lang="zh-CN" altLang="en-US"/>
          </a:p>
          <a:p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3440" y="1308735"/>
            <a:ext cx="5846445" cy="454279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改进</a:t>
            </a:r>
            <a:endParaRPr lang="zh-CN" altLang="en-US" sz="32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9440" y="801370"/>
            <a:ext cx="1099248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·LOV domain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融合阻遏蛋白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多用在控制酶的活性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蓝光光感受器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阻遏蛋白</a:t>
            </a:r>
            <a:endParaRPr lang="zh-CN" altLang="en-US"/>
          </a:p>
          <a:p>
            <a:endParaRPr lang="zh-CN" altLang="en-US"/>
          </a:p>
          <a:p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改进</a:t>
            </a:r>
            <a:endParaRPr lang="zh-CN" altLang="en-US" sz="32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9440" y="801370"/>
            <a:ext cx="109924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除了光控之外，也可考虑时间控制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  <a:p>
            <a:endParaRPr lang="zh-CN" altLang="en-US"/>
          </a:p>
          <a:p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一些新的思路</a:t>
            </a:r>
            <a:endParaRPr lang="zh-CN" altLang="en-US" sz="32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9440" y="801370"/>
            <a:ext cx="1099248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·n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种蓝藻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+n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种细胞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）大肠杆菌根据温度感应在细胞内分泌解偶联剂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结合物理控制人工分泌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产热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）固氮蓝藻处理有机污染物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  <a:p>
            <a:endParaRPr lang="zh-CN" altLang="en-US"/>
          </a:p>
          <a:p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99440" y="1797050"/>
            <a:ext cx="10191750" cy="3797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起因</a:t>
            </a:r>
            <a:endParaRPr lang="zh-CN" altLang="en-US" sz="32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65455" y="871855"/>
            <a:ext cx="5588000" cy="25571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206230" y="2357120"/>
            <a:ext cx="25317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萤火虫发光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206230" y="2986405"/>
            <a:ext cx="15982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发光植物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......</a:t>
            </a:r>
            <a:endParaRPr lang="en-US" altLang="zh-CN"/>
          </a:p>
        </p:txBody>
      </p:sp>
      <p:sp>
        <p:nvSpPr>
          <p:cNvPr id="10" name="文本框 9"/>
          <p:cNvSpPr txBox="1"/>
          <p:nvPr/>
        </p:nvSpPr>
        <p:spPr>
          <a:xfrm>
            <a:off x="904240" y="4464685"/>
            <a:ext cx="4370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蓝藻固碳相关研究很充分，如何利用？</a:t>
            </a: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107940" y="4268470"/>
            <a:ext cx="2951480" cy="20993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114915" y="4831715"/>
            <a:ext cx="2310130" cy="2188210"/>
            <a:chOff x="15929" y="7609"/>
            <a:chExt cx="3638" cy="3446"/>
          </a:xfrm>
        </p:grpSpPr>
        <p:pic>
          <p:nvPicPr>
            <p:cNvPr id="2" name="图片 1" descr="微信图片_20240129134527"/>
            <p:cNvPicPr>
              <a:picLocks noChangeAspect="1"/>
            </p:cNvPicPr>
            <p:nvPr/>
          </p:nvPicPr>
          <p:blipFill>
            <a:blip r:embed="rId1">
              <a:alphaModFix amt="58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5247" t="18606" r="20443" b="21547"/>
            <a:stretch>
              <a:fillRect/>
            </a:stretch>
          </p:blipFill>
          <p:spPr>
            <a:xfrm rot="840000">
              <a:off x="15929" y="7609"/>
              <a:ext cx="3638" cy="3447"/>
            </a:xfrm>
            <a:prstGeom prst="rect">
              <a:avLst/>
            </a:prstGeom>
          </p:spPr>
        </p:pic>
        <p:pic>
          <p:nvPicPr>
            <p:cNvPr id="3" name="图片 2" descr="微信图片_20240129134514"/>
            <p:cNvPicPr>
              <a:picLocks noChangeAspect="1"/>
            </p:cNvPicPr>
            <p:nvPr/>
          </p:nvPicPr>
          <p:blipFill>
            <a:blip r:embed="rId2">
              <a:alphaModFix amt="72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176" t="20185" r="25222" b="26546"/>
            <a:stretch>
              <a:fillRect/>
            </a:stretch>
          </p:blipFill>
          <p:spPr>
            <a:xfrm rot="480000">
              <a:off x="16660" y="8209"/>
              <a:ext cx="2246" cy="2152"/>
            </a:xfrm>
            <a:prstGeom prst="rect">
              <a:avLst/>
            </a:prstGeom>
          </p:spPr>
        </p:pic>
      </p:grpSp>
      <p:cxnSp>
        <p:nvCxnSpPr>
          <p:cNvPr id="4" name="直接连接符 3"/>
          <p:cNvCxnSpPr/>
          <p:nvPr/>
        </p:nvCxnSpPr>
        <p:spPr>
          <a:xfrm>
            <a:off x="94615" y="719455"/>
            <a:ext cx="3432175" cy="0"/>
          </a:xfrm>
          <a:prstGeom prst="line">
            <a:avLst/>
          </a:prstGeom>
          <a:ln w="38100">
            <a:solidFill>
              <a:srgbClr val="D9B7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21240000">
            <a:off x="-33655" y="-42545"/>
            <a:ext cx="886460" cy="849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4715" y="90805"/>
            <a:ext cx="32721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两大问题</a:t>
            </a:r>
            <a:endParaRPr lang="zh-CN" altLang="en-US" sz="2800">
              <a:solidFill>
                <a:srgbClr val="7030A0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3280" y="1519555"/>
            <a:ext cx="6529705" cy="3199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/>
              <a:t>·</a:t>
            </a:r>
            <a:r>
              <a:rPr lang="zh-CN" altLang="en-US" sz="2000" b="1"/>
              <a:t>如何实现光控，使得系统在夜晚发光</a:t>
            </a:r>
            <a:r>
              <a:rPr lang="zh-CN" altLang="en-US"/>
              <a:t>？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光控释放、光控合成</a:t>
            </a:r>
            <a:r>
              <a:rPr lang="en-US" altLang="zh-CN"/>
              <a:t>......</a:t>
            </a:r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r>
              <a:rPr lang="en-US" altLang="zh-CN" sz="2000" b="1"/>
              <a:t>·</a:t>
            </a:r>
            <a:r>
              <a:rPr lang="zh-CN" altLang="en-US" sz="2000" b="1"/>
              <a:t>如何提供充足的发光底物？</a:t>
            </a:r>
            <a:endParaRPr lang="zh-CN" altLang="en-US" sz="2000" b="1"/>
          </a:p>
          <a:p>
            <a:endParaRPr lang="zh-CN" altLang="en-US"/>
          </a:p>
          <a:p>
            <a:r>
              <a:rPr lang="zh-CN" altLang="en-US"/>
              <a:t>萤火虫、发光水母</a:t>
            </a:r>
            <a:r>
              <a:rPr lang="en-US" altLang="zh-CN"/>
              <a:t>......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114915" y="4831715"/>
            <a:ext cx="2310130" cy="2188210"/>
            <a:chOff x="15929" y="7609"/>
            <a:chExt cx="3638" cy="3446"/>
          </a:xfrm>
        </p:grpSpPr>
        <p:pic>
          <p:nvPicPr>
            <p:cNvPr id="2" name="图片 1" descr="微信图片_20240129134527"/>
            <p:cNvPicPr>
              <a:picLocks noChangeAspect="1"/>
            </p:cNvPicPr>
            <p:nvPr/>
          </p:nvPicPr>
          <p:blipFill>
            <a:blip r:embed="rId1">
              <a:alphaModFix amt="58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5247" t="18606" r="20443" b="21547"/>
            <a:stretch>
              <a:fillRect/>
            </a:stretch>
          </p:blipFill>
          <p:spPr>
            <a:xfrm rot="840000">
              <a:off x="15929" y="7609"/>
              <a:ext cx="3638" cy="3447"/>
            </a:xfrm>
            <a:prstGeom prst="rect">
              <a:avLst/>
            </a:prstGeom>
          </p:spPr>
        </p:pic>
        <p:pic>
          <p:nvPicPr>
            <p:cNvPr id="3" name="图片 2" descr="微信图片_20240129134514"/>
            <p:cNvPicPr>
              <a:picLocks noChangeAspect="1"/>
            </p:cNvPicPr>
            <p:nvPr/>
          </p:nvPicPr>
          <p:blipFill>
            <a:blip r:embed="rId2">
              <a:alphaModFix amt="72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176" t="20185" r="25222" b="26546"/>
            <a:stretch>
              <a:fillRect/>
            </a:stretch>
          </p:blipFill>
          <p:spPr>
            <a:xfrm rot="480000">
              <a:off x="16660" y="8209"/>
              <a:ext cx="2246" cy="2152"/>
            </a:xfrm>
            <a:prstGeom prst="rect">
              <a:avLst/>
            </a:prstGeom>
          </p:spPr>
        </p:pic>
      </p:grpSp>
      <p:cxnSp>
        <p:nvCxnSpPr>
          <p:cNvPr id="4" name="直接连接符 3"/>
          <p:cNvCxnSpPr/>
          <p:nvPr/>
        </p:nvCxnSpPr>
        <p:spPr>
          <a:xfrm>
            <a:off x="94615" y="719455"/>
            <a:ext cx="3432175" cy="0"/>
          </a:xfrm>
          <a:prstGeom prst="line">
            <a:avLst/>
          </a:prstGeom>
          <a:ln w="38100">
            <a:solidFill>
              <a:srgbClr val="D9B7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21240000">
            <a:off x="-33655" y="-42545"/>
            <a:ext cx="886460" cy="849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4715" y="90805"/>
            <a:ext cx="25469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设计思路</a:t>
            </a:r>
            <a:endParaRPr lang="zh-CN" altLang="en-US" sz="3200">
              <a:solidFill>
                <a:srgbClr val="7030A0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0240" y="1158240"/>
            <a:ext cx="1033335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为了提升光合效率，与固态半导体联用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）蓝藻</a:t>
            </a:r>
            <a:r>
              <a:rPr lang="en-US" altLang="zh-CN"/>
              <a:t>+</a:t>
            </a:r>
            <a:r>
              <a:rPr lang="zh-CN" altLang="en-US"/>
              <a:t>无细胞体系</a:t>
            </a:r>
            <a:endParaRPr lang="zh-CN" altLang="en-US"/>
          </a:p>
          <a:p>
            <a:r>
              <a:rPr lang="en-US" altLang="zh-CN"/>
              <a:t>·</a:t>
            </a:r>
            <a:r>
              <a:rPr lang="zh-CN" altLang="en-US"/>
              <a:t>在蓝藻细胞膜上表达ATP转运载体蛋白（例如线粒体的ATP/ADP转位酶），光弱到一定情况下与膜融合；细胞外存在荧光素和荧光素酶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）蓝藻</a:t>
            </a:r>
            <a:r>
              <a:rPr lang="en-US" altLang="zh-CN"/>
              <a:t>+</a:t>
            </a:r>
            <a:r>
              <a:rPr lang="zh-CN" altLang="en-US"/>
              <a:t>大肠杆菌</a:t>
            </a:r>
            <a:endParaRPr lang="zh-CN" altLang="en-US"/>
          </a:p>
          <a:p>
            <a:r>
              <a:rPr lang="en-US" altLang="zh-CN"/>
              <a:t>·</a:t>
            </a:r>
            <a:r>
              <a:rPr lang="zh-CN" altLang="en-US"/>
              <a:t>蓝藻光合作用产物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）蓝藻</a:t>
            </a:r>
            <a:endParaRPr lang="zh-CN" altLang="en-US"/>
          </a:p>
          <a:p>
            <a:r>
              <a:rPr lang="en-US" altLang="zh-CN"/>
              <a:t>·</a:t>
            </a:r>
            <a:r>
              <a:rPr lang="zh-CN" altLang="en-US"/>
              <a:t>蓝藻中转入光控表达的荧光素酶基因（貌似不好调控基因表达，酶活性的调控也不太合理）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）绿藻</a:t>
            </a:r>
            <a:endParaRPr lang="zh-CN" altLang="en-US"/>
          </a:p>
          <a:p>
            <a:r>
              <a:rPr lang="zh-CN" altLang="en-US"/>
              <a:t>转入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将</a:t>
            </a:r>
            <a:r>
              <a:rPr lang="en-US" altLang="zh-CN"/>
              <a:t>lov domain</a:t>
            </a:r>
            <a:r>
              <a:rPr lang="zh-CN" altLang="en-US"/>
              <a:t>融合到荧光素酶上？（不行，荧光素酶一表达就发光）</a:t>
            </a:r>
            <a:endParaRPr lang="zh-CN" altLang="en-US"/>
          </a:p>
          <a:p>
            <a:r>
              <a:rPr lang="en-US" altLang="zh-CN"/>
              <a:t>lov</a:t>
            </a:r>
            <a:r>
              <a:rPr lang="zh-CN" altLang="en-US"/>
              <a:t>融合到抑制表达的酶上，有光就不表达？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总结</a:t>
            </a:r>
            <a:endParaRPr lang="zh-CN" altLang="en-US" sz="40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810" y="936625"/>
            <a:ext cx="40443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菌种：酿酒酵母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分泌荧光素酶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间断分泌底物再生所需蛋白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5125" y="1294765"/>
            <a:ext cx="7009130" cy="390461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130810" y="2508885"/>
            <a:ext cx="404431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菌种：蓝藻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固定二氧化碳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提供能源物质乳酸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补充发光底物循环需要的小分子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en-US" altLang="zh-CN"/>
              <a:t>buffer—</a:t>
            </a:r>
            <a:r>
              <a:rPr lang="zh-CN" altLang="en-US"/>
              <a:t>发光部位</a:t>
            </a:r>
            <a:endParaRPr lang="zh-CN" altLang="en-US"/>
          </a:p>
          <a:p>
            <a:r>
              <a:rPr lang="zh-CN" altLang="en-US"/>
              <a:t>内含发光底物、再生所需的酶</a:t>
            </a:r>
            <a:endParaRPr lang="en-US" altLang="zh-CN"/>
          </a:p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114915" y="4831715"/>
            <a:ext cx="2310130" cy="2188210"/>
            <a:chOff x="15929" y="7609"/>
            <a:chExt cx="3638" cy="3446"/>
          </a:xfrm>
        </p:grpSpPr>
        <p:pic>
          <p:nvPicPr>
            <p:cNvPr id="2" name="图片 1" descr="微信图片_20240129134527"/>
            <p:cNvPicPr>
              <a:picLocks noChangeAspect="1"/>
            </p:cNvPicPr>
            <p:nvPr/>
          </p:nvPicPr>
          <p:blipFill>
            <a:blip r:embed="rId1">
              <a:alphaModFix amt="58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5247" t="18606" r="20443" b="21547"/>
            <a:stretch>
              <a:fillRect/>
            </a:stretch>
          </p:blipFill>
          <p:spPr>
            <a:xfrm rot="840000">
              <a:off x="15929" y="7609"/>
              <a:ext cx="3638" cy="3447"/>
            </a:xfrm>
            <a:prstGeom prst="rect">
              <a:avLst/>
            </a:prstGeom>
          </p:spPr>
        </p:pic>
        <p:pic>
          <p:nvPicPr>
            <p:cNvPr id="3" name="图片 2" descr="微信图片_20240129134514"/>
            <p:cNvPicPr>
              <a:picLocks noChangeAspect="1"/>
            </p:cNvPicPr>
            <p:nvPr/>
          </p:nvPicPr>
          <p:blipFill>
            <a:blip r:embed="rId2">
              <a:alphaModFix amt="72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176" t="20185" r="25222" b="26546"/>
            <a:stretch>
              <a:fillRect/>
            </a:stretch>
          </p:blipFill>
          <p:spPr>
            <a:xfrm rot="480000">
              <a:off x="16660" y="8209"/>
              <a:ext cx="2246" cy="2152"/>
            </a:xfrm>
            <a:prstGeom prst="rect">
              <a:avLst/>
            </a:prstGeom>
          </p:spPr>
        </p:pic>
      </p:grpSp>
      <p:cxnSp>
        <p:nvCxnSpPr>
          <p:cNvPr id="4" name="直接连接符 3"/>
          <p:cNvCxnSpPr/>
          <p:nvPr/>
        </p:nvCxnSpPr>
        <p:spPr>
          <a:xfrm flipV="1">
            <a:off x="94615" y="711835"/>
            <a:ext cx="4921885" cy="7620"/>
          </a:xfrm>
          <a:prstGeom prst="line">
            <a:avLst/>
          </a:prstGeom>
          <a:ln w="38100">
            <a:solidFill>
              <a:srgbClr val="D9B7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21240000">
            <a:off x="-33655" y="-42545"/>
            <a:ext cx="886460" cy="849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4715" y="90805"/>
            <a:ext cx="48279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组成</a:t>
            </a:r>
            <a:endParaRPr lang="zh-CN" altLang="en-US" sz="3200">
              <a:solidFill>
                <a:srgbClr val="7030A0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4200" y="1033780"/>
            <a:ext cx="405955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√</a:t>
            </a:r>
            <a:r>
              <a:rPr lang="zh-CN" altLang="en-US" sz="2400" b="1"/>
              <a:t>固碳</a:t>
            </a:r>
            <a:endParaRPr lang="zh-CN" altLang="en-US" sz="2400" b="1"/>
          </a:p>
          <a:p>
            <a:r>
              <a:rPr lang="en-US" altLang="zh-CN" strike="sngStrike"/>
              <a:t>·</a:t>
            </a:r>
            <a:r>
              <a:rPr lang="zh-CN" altLang="en-US" strike="sngStrike"/>
              <a:t>Synechocystis sp. PCC 6803</a:t>
            </a:r>
            <a:endParaRPr lang="zh-CN" altLang="en-US" strike="sngStrike"/>
          </a:p>
          <a:p>
            <a:r>
              <a:rPr lang="zh-CN" altLang="en-US" strike="sngStrike"/>
              <a:t>易于基因操纵、环境适应性强</a:t>
            </a:r>
            <a:endParaRPr lang="zh-CN" altLang="en-US" strike="sngStrike"/>
          </a:p>
          <a:p>
            <a:r>
              <a:rPr lang="en-US" altLang="zh-CN"/>
              <a:t>·Synechococcus sp.</a:t>
            </a:r>
            <a:endParaRPr lang="en-US" altLang="zh-CN"/>
          </a:p>
          <a:p>
            <a:r>
              <a:rPr lang="zh-CN" altLang="en-US"/>
              <a:t>基因组较小且</a:t>
            </a:r>
            <a:r>
              <a:rPr lang="zh-CN" altLang="en-US">
                <a:solidFill>
                  <a:schemeClr val="accent2"/>
                </a:solidFill>
              </a:rPr>
              <a:t>光合效率高</a:t>
            </a:r>
            <a:endParaRPr lang="zh-CN" altLang="en-US"/>
          </a:p>
          <a:p>
            <a:r>
              <a:rPr lang="en-US" altLang="zh-CN" strike="sngStrike"/>
              <a:t>·Chlamydomonas reinhardtii</a:t>
            </a:r>
            <a:endParaRPr lang="en-US" altLang="zh-CN" strike="sngStrike"/>
          </a:p>
          <a:p>
            <a:r>
              <a:rPr lang="zh-CN" altLang="en-US" strike="sngStrike"/>
              <a:t>叶绿体遗传系统易于操作</a:t>
            </a:r>
            <a:endParaRPr lang="zh-CN" altLang="en-US" strike="sngStrike"/>
          </a:p>
        </p:txBody>
      </p:sp>
      <p:sp>
        <p:nvSpPr>
          <p:cNvPr id="10" name="文本框 9"/>
          <p:cNvSpPr txBox="1"/>
          <p:nvPr/>
        </p:nvSpPr>
        <p:spPr>
          <a:xfrm>
            <a:off x="6997065" y="1033780"/>
            <a:ext cx="35655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ym typeface="+mn-ea"/>
              </a:rPr>
              <a:t>√</a:t>
            </a:r>
            <a:r>
              <a:rPr lang="zh-CN" altLang="en-US" sz="2400" b="1">
                <a:sym typeface="+mn-ea"/>
              </a:rPr>
              <a:t>光控</a:t>
            </a:r>
            <a:endParaRPr lang="zh-CN" altLang="en-US" sz="2400" b="1">
              <a:sym typeface="+mn-ea"/>
            </a:endParaRPr>
          </a:p>
          <a:p>
            <a:r>
              <a:rPr lang="en-US" altLang="zh-CN">
                <a:sym typeface="+mn-ea"/>
              </a:rPr>
              <a:t>·</a:t>
            </a:r>
            <a:r>
              <a:rPr lang="zh-CN" altLang="en-US">
                <a:sym typeface="+mn-ea"/>
              </a:rPr>
              <a:t>酿酒酵母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分泌蛋白更易实现？</a:t>
            </a:r>
            <a:endParaRPr lang="zh-CN" altLang="en-US">
              <a:sym typeface="+mn-ea"/>
            </a:endParaRPr>
          </a:p>
          <a:p>
            <a:r>
              <a:rPr lang="en-US" altLang="zh-CN" strike="sngStrike">
                <a:sym typeface="+mn-ea"/>
              </a:rPr>
              <a:t>·</a:t>
            </a:r>
            <a:r>
              <a:rPr lang="zh-CN" altLang="en-US" strike="sngStrike">
                <a:sym typeface="+mn-ea"/>
              </a:rPr>
              <a:t>大肠杆菌</a:t>
            </a:r>
            <a:endParaRPr lang="zh-CN" altLang="en-US" strike="sngStrike"/>
          </a:p>
          <a:p>
            <a:r>
              <a:rPr lang="zh-CN" altLang="en-US" strike="sngStrike"/>
              <a:t>易于操作</a:t>
            </a:r>
            <a:endParaRPr lang="zh-CN" altLang="en-US" strike="sngStrike"/>
          </a:p>
        </p:txBody>
      </p:sp>
      <p:sp>
        <p:nvSpPr>
          <p:cNvPr id="11" name="文本框 10"/>
          <p:cNvSpPr txBox="1"/>
          <p:nvPr/>
        </p:nvSpPr>
        <p:spPr>
          <a:xfrm>
            <a:off x="3783330" y="3982720"/>
            <a:ext cx="52470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√buffer/</a:t>
            </a:r>
            <a:r>
              <a:rPr lang="zh-CN" altLang="en-US" sz="2400" b="1"/>
              <a:t>发光</a:t>
            </a:r>
            <a:endParaRPr lang="zh-CN" altLang="en-US" sz="2400" b="1"/>
          </a:p>
          <a:p>
            <a:r>
              <a:rPr lang="en-US" altLang="zh-CN"/>
              <a:t>·</a:t>
            </a:r>
            <a:r>
              <a:rPr lang="zh-CN" altLang="en-US"/>
              <a:t>初始浓度的</a:t>
            </a:r>
            <a:r>
              <a:rPr lang="en-US" altLang="zh-CN"/>
              <a:t>hispidin</a:t>
            </a:r>
            <a:r>
              <a:rPr lang="zh-CN" altLang="en-US"/>
              <a:t>或循环中的其他物质</a:t>
            </a:r>
            <a:endParaRPr lang="zh-CN" altLang="en-US"/>
          </a:p>
          <a:p>
            <a:r>
              <a:rPr lang="en-US" altLang="zh-CN"/>
              <a:t>·</a:t>
            </a:r>
            <a:r>
              <a:rPr lang="zh-CN" altLang="en-US"/>
              <a:t>适宜的</a:t>
            </a:r>
            <a:r>
              <a:rPr lang="en-US" altLang="zh-CN"/>
              <a:t>pH</a:t>
            </a:r>
            <a:r>
              <a:rPr lang="zh-CN" altLang="en-US"/>
              <a:t>等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072630" y="2667635"/>
            <a:ext cx="40074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2"/>
                </a:solidFill>
              </a:rPr>
              <a:t>考虑到蛋白质的正确折叠以及信号肽的正确切除</a:t>
            </a:r>
            <a:endParaRPr lang="zh-CN" altLang="en-US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固碳思路</a:t>
            </a:r>
            <a:endParaRPr lang="zh-CN" altLang="en-US" sz="40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810" y="936625"/>
            <a:ext cx="404431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菌种：蓝藻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固定二氧化碳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提供能源物质乳酸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补充发光底物循环需要的小分子</a:t>
            </a:r>
            <a:endParaRPr lang="en-US" altLang="zh-CN"/>
          </a:p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150485" y="1232535"/>
            <a:ext cx="5637530" cy="34861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065395" y="864235"/>
            <a:ext cx="3342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2023 HUST-CHINA</a:t>
            </a:r>
            <a:endParaRPr lang="en-US" altLang="zh-CN"/>
          </a:p>
        </p:txBody>
      </p:sp>
      <p:sp>
        <p:nvSpPr>
          <p:cNvPr id="9" name="文本框 8"/>
          <p:cNvSpPr txBox="1"/>
          <p:nvPr/>
        </p:nvSpPr>
        <p:spPr>
          <a:xfrm>
            <a:off x="4803775" y="4791710"/>
            <a:ext cx="5397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提高乳酸产量和固碳效率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241425" y="5666105"/>
            <a:ext cx="70491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0070C0"/>
                </a:solidFill>
              </a:rPr>
              <a:t>也不一定要用乳酸，但是选哪个中间产物来传递碳源和能量未知</a:t>
            </a:r>
            <a:endParaRPr lang="zh-CN" altLang="en-US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思路</a:t>
            </a:r>
            <a:endParaRPr lang="zh-CN" altLang="en-US" sz="40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810" y="936625"/>
            <a:ext cx="40443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主要菌种：蓝藻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固定二氧化碳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提供能源物质</a:t>
            </a:r>
            <a:endParaRPr lang="en-US" altLang="zh-CN"/>
          </a:p>
          <a:p>
            <a:r>
              <a:rPr lang="en-US" altLang="zh-CN"/>
              <a:t>√</a:t>
            </a:r>
            <a:r>
              <a:rPr lang="zh-CN" altLang="en-US">
                <a:sym typeface="+mn-ea"/>
              </a:rPr>
              <a:t>补充发光底物循环需要的小分子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783965" y="829945"/>
            <a:ext cx="58813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eg.ATP</a:t>
            </a:r>
            <a:r>
              <a:rPr lang="zh-CN" altLang="en-US"/>
              <a:t>的转运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/>
              <a:t>igem registry</a:t>
            </a:r>
            <a:endParaRPr lang="en-US" altLang="zh-CN"/>
          </a:p>
          <a:p>
            <a:endParaRPr lang="en-US" altLang="zh-CN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373880" y="1664970"/>
            <a:ext cx="4866640" cy="96837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940175" y="2757170"/>
            <a:ext cx="832548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缺点：非特异性地转运所有</a:t>
            </a:r>
            <a:r>
              <a:rPr lang="en-US" altLang="zh-CN"/>
              <a:t>(d)NTP</a:t>
            </a:r>
            <a:r>
              <a:rPr lang="zh-CN" altLang="en-US"/>
              <a:t>，且不转运</a:t>
            </a:r>
            <a:r>
              <a:rPr lang="en-US" altLang="zh-CN"/>
              <a:t>ADP</a:t>
            </a:r>
            <a:r>
              <a:rPr lang="zh-CN" altLang="en-US"/>
              <a:t>，不合理</a:t>
            </a:r>
            <a:r>
              <a:rPr lang="en-US" altLang="zh-CN"/>
              <a:t>——</a:t>
            </a:r>
            <a:r>
              <a:rPr lang="zh-CN" altLang="en-US"/>
              <a:t>×</a:t>
            </a:r>
            <a:endParaRPr lang="en-US" altLang="zh-CN"/>
          </a:p>
          <a:p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/>
              <a:t>ATP-ADP</a:t>
            </a:r>
            <a:r>
              <a:rPr lang="zh-CN" altLang="en-US"/>
              <a:t>转运蛋白</a:t>
            </a:r>
            <a:r>
              <a:rPr lang="zh-CN" altLang="en-US" sz="1600" i="1">
                <a:solidFill>
                  <a:srgbClr val="0070C0"/>
                </a:solidFill>
              </a:rPr>
              <a:t>（Enables ATP:ADP antiporter activity）</a:t>
            </a:r>
            <a:endParaRPr lang="zh-CN" altLang="en-US" sz="1600" i="1">
              <a:solidFill>
                <a:srgbClr val="0070C0"/>
              </a:solidFill>
            </a:endParaRPr>
          </a:p>
          <a:p>
            <a:endParaRPr lang="zh-CN" altLang="en-US" sz="1600" i="1">
              <a:solidFill>
                <a:srgbClr val="0070C0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175125" y="3669665"/>
            <a:ext cx="7040245" cy="70485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000500" y="4374515"/>
            <a:ext cx="44075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缺点：未标准化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340485" y="4971415"/>
            <a:ext cx="62953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构建载体：</a:t>
            </a:r>
            <a:endParaRPr lang="zh-CN" altLang="en-US"/>
          </a:p>
          <a:p>
            <a:r>
              <a:rPr lang="zh-CN" altLang="en-US"/>
              <a:t>正常表达，需要定位在细胞膜上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光控思路</a:t>
            </a:r>
            <a:endParaRPr lang="zh-CN" altLang="en-US" sz="40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810" y="936625"/>
            <a:ext cx="40443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菌种：酿酒酵母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分泌荧光素酶</a:t>
            </a:r>
            <a:endParaRPr lang="zh-CN" altLang="en-US"/>
          </a:p>
          <a:p>
            <a:r>
              <a:rPr lang="en-US" altLang="zh-CN"/>
              <a:t>√</a:t>
            </a:r>
            <a:r>
              <a:rPr lang="zh-CN" altLang="en-US"/>
              <a:t>间断分泌底物再生所需蛋白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347845" y="1275715"/>
            <a:ext cx="51257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光控表达荧光素酶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）REDMAP</a:t>
            </a:r>
            <a:endParaRPr lang="zh-CN" altLang="en-US"/>
          </a:p>
          <a:p>
            <a:r>
              <a:rPr lang="zh-CN" altLang="en-US"/>
              <a:t>红光激活，需要选择合适的滤光片</a:t>
            </a:r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4347845" y="2326005"/>
            <a:ext cx="3510280" cy="841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4"/>
          <a:stretch>
            <a:fillRect/>
          </a:stretch>
        </p:blipFill>
        <p:spPr>
          <a:xfrm>
            <a:off x="7858125" y="2197735"/>
            <a:ext cx="2671445" cy="10979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4540250" y="3438525"/>
            <a:ext cx="59251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）改造阻遏蛋白，融入</a:t>
            </a:r>
            <a:r>
              <a:rPr lang="en-US" altLang="zh-CN"/>
              <a:t>Lov domain</a:t>
            </a:r>
            <a:r>
              <a:rPr lang="zh-CN" altLang="en-US"/>
              <a:t>，使得光照时暴露阻遏蛋白与</a:t>
            </a:r>
            <a:r>
              <a:rPr lang="en-US" altLang="zh-CN"/>
              <a:t>DNA</a:t>
            </a:r>
            <a:r>
              <a:rPr lang="zh-CN" altLang="en-US"/>
              <a:t>结合位点，无光时隐藏</a:t>
            </a:r>
            <a:endParaRPr lang="zh-CN" altLang="en-US"/>
          </a:p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设想阶段，还未进一步求证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9955" y="4297045"/>
            <a:ext cx="69481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光控表达，分泌蛋白路径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538980" y="5136515"/>
            <a:ext cx="5798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另一种思路，光下表达</a:t>
            </a:r>
            <a:r>
              <a:rPr lang="en-US" altLang="zh-CN"/>
              <a:t>RNAi</a:t>
            </a:r>
            <a:r>
              <a:rPr lang="zh-CN" altLang="en-US"/>
              <a:t>，抑制荧光素酶</a:t>
            </a:r>
            <a:r>
              <a:rPr lang="en-US" altLang="zh-CN"/>
              <a:t>mRNA</a:t>
            </a:r>
            <a:r>
              <a:rPr lang="zh-CN" altLang="en-US"/>
              <a:t>翻译</a:t>
            </a:r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COMMONDATA" val="eyJoZGlkIjoiZjFmZWIzNDg2MmIzZjExOTIzMmViNTBmYTMwYTk0ZWYifQ=="/>
  <p:tag name="KSO_WPP_MARK_KEY" val="d8c98273-79af-45a8-ad09-21b57cf58666"/>
  <p:tag name="commondata" val="eyJoZGlkIjoiZThkNTU0N2Q5MGJiNTAzMzU1YTE1MjYzOTEzNDg1MGI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1783</Words>
  <Application>WPS 演示</Application>
  <PresentationFormat>宽屏</PresentationFormat>
  <Paragraphs>252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Cambria Math</vt:lpstr>
      <vt:lpstr>华文行楷</vt:lpstr>
      <vt:lpstr>华文宋体</vt:lpstr>
      <vt:lpstr>楷体</vt:lpstr>
      <vt:lpstr>微软雅黑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yjy</dc:creator>
  <cp:lastModifiedBy>WPS_1512042433</cp:lastModifiedBy>
  <cp:revision>16</cp:revision>
  <dcterms:created xsi:type="dcterms:W3CDTF">2024-01-29T05:45:00Z</dcterms:created>
  <dcterms:modified xsi:type="dcterms:W3CDTF">2024-02-15T08:53:08Z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40326BC4E69D49D6BC64C8A5AEDE57EB_12</vt:lpwstr>
  </property>
  <property fmtid="{D5CDD505-2E9C-101B-9397-08002B2CF9AE}" pid="3" name="KSOProductBuildVer">
    <vt:lpwstr>2052-12.1.0.16250</vt:lpwstr>
  </property>
</Properties>
</file>