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311" r:id="rId3"/>
    <p:sldId id="263" r:id="rId4"/>
    <p:sldId id="312" r:id="rId5"/>
    <p:sldId id="319" r:id="rId6"/>
    <p:sldId id="313" r:id="rId7"/>
    <p:sldId id="314" r:id="rId8"/>
    <p:sldId id="315" r:id="rId9"/>
    <p:sldId id="316" r:id="rId10"/>
    <p:sldId id="317" r:id="rId11"/>
    <p:sldId id="318" r:id="rId12"/>
    <p:sldId id="320" r:id="rId13"/>
    <p:sldId id="324" r:id="rId14"/>
    <p:sldId id="321" r:id="rId15"/>
    <p:sldId id="322" r:id="rId16"/>
    <p:sldId id="323" r:id="rId17"/>
  </p:sldIdLst>
  <p:sldSz cx="12192000" cy="6858000"/>
  <p:notesSz cx="6858000" cy="9144000"/>
  <p:embeddedFontLst>
    <p:embeddedFont>
      <p:font typeface="KaiTi" panose="02010609060101010101" pitchFamily="49" charset="-122"/>
      <p:regular r:id="rId19"/>
    </p:embeddedFont>
    <p:embeddedFont>
      <p:font typeface="黑体" panose="02010609060101010101" pitchFamily="49" charset="-122"/>
      <p:regular r:id="rId20"/>
    </p:embeddedFont>
    <p:embeddedFont>
      <p:font typeface="华文行楷" panose="02010800040101010101" pitchFamily="2" charset="-122"/>
      <p:regular r:id="rId21"/>
    </p:embeddedFont>
    <p:embeddedFont>
      <p:font typeface="Transformers Movie" pitchFamily="2" charset="0"/>
      <p:bold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380"/>
    <a:srgbClr val="3883CE"/>
    <a:srgbClr val="CA9BE9"/>
    <a:srgbClr val="610FA1"/>
    <a:srgbClr val="A13FEC"/>
    <a:srgbClr val="8515DB"/>
    <a:srgbClr val="E8D3F5"/>
    <a:srgbClr val="D9B7EF"/>
    <a:srgbClr val="DDE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8" autoAdjust="0"/>
    <p:restoredTop sz="96327" autoAdjust="0"/>
  </p:normalViewPr>
  <p:slideViewPr>
    <p:cSldViewPr snapToGrid="0">
      <p:cViewPr>
        <p:scale>
          <a:sx n="67" d="100"/>
          <a:sy n="67" d="100"/>
        </p:scale>
        <p:origin x="808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944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B8249-A6DE-D280-7B9A-09EFE2576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ECED81B-4D64-ADAB-1F87-793DD37865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7E4758D-752E-01B6-DFA1-48A68BBA66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60BEE8-BDBD-CE42-FC9F-A40D67F7D4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298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5B892-B205-C65D-5AC5-05ACADFCC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DBC4ED7-5A6A-1C7D-A5EB-22F68BAF18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A874E38-3172-C3D5-E93A-53C55F7A2D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A954FC-4294-384D-ECF1-D6799A96B3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289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9E5F5-545F-7628-F7A8-209EDC02F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6CC664D-6B38-FE63-6678-DB6ADD3216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6FF0206-6A21-242B-0933-841F50A566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D9E8189-E9FD-EF45-C178-7DEE1F35DC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96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BB0EB-1378-BC84-7DDA-BF56C3804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46141B3-A475-01E2-0373-470F5BB556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0E80F7D-078F-EBA1-F4F2-B1D5AC2D94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AE4113-8D33-AA08-71A7-FB4587DBC4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32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0B711-84B7-5DA6-8F92-65CF67C58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39B5AA5-6ABD-287A-5CDF-7AE993D8E5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A5774A0-DB4C-6D80-B2D0-ED9871C08D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A20033-00DF-D998-A75A-BEDB603F7E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6621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EDE97-8F4F-2967-7496-F7E075F6F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5AA8FFD-D2D4-0085-9B23-67310C2F68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52E9112-9CC3-1434-B6CD-41C195DACB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A34299-AC0B-2655-F32F-0B1D65D756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17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CDCCE-3167-1C53-A2FA-E96B3491B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3E6F390-354E-4C9E-495F-E23E16AAA3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CC24BBF-329D-8E2E-AD00-7D4B2C21F9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3D3E6E-EB28-D2BB-DA51-206340B00C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4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449E1-DDAD-DEF1-9F5F-A19C20362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18E41CD-8839-23EF-ACBA-F28BC3C7F8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7A8DF75-B8C4-4F5C-708A-D4C09B70C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3E55B3-8EC8-91C5-D6A6-E2967AF592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70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575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BBF15-7B08-0BD1-642E-A20CA1B7D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0BD0ABE-E23E-E3DC-A7B0-97802433AA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7E3DDFD-295A-8D97-131E-F7DB585B7A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9C8ABA-88A4-8A38-71F9-1EEE0DC21C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198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262BD-7969-D571-DF57-858A1C534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8B9352A-DCED-7A10-9DFA-C91E650334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3CB734-566C-D5D4-1C14-461AD51A88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E97397-5CE1-F4C0-F0E9-A146C12797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207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2AAE4-ABBB-C5F4-D05C-435CACC2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7BDE893-BA92-3649-9F31-AE8D7BA1D7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A73E1F1-6917-39C8-1F46-D55954D4D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C851E9-9C7D-9B27-B142-B3007931B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538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307B4-BA1A-E87A-7B14-E5A81970D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C4049F4-C370-EB06-1A23-AA83A8228B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D497BB3-3241-5432-BC53-4CD73432F4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F57447-8513-0149-DFBE-6461C49F8C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772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F5A1F-AB09-4C50-A15C-5BA602F40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D592499-9DE8-D7A7-A3F8-533DD1881C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6294685-9CB3-CE26-E6A8-A346D2769D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81E650-C3D9-9D08-C168-EC7C800D3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472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8C1EC-6E18-75C0-0A7D-3467663CA2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26A360B-0C06-6DCF-F0D7-E97C8E79E6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D3E5C42-18CD-362C-2AE7-78580CCE38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5DE0F5-6D41-01F0-8581-BE5704EF4C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482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2024/2/14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8B56A6FC-F1FC-AD2F-322F-462A2545D13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7000"/>
          </a:blip>
          <a:stretch>
            <a:fillRect/>
          </a:stretch>
        </p:blipFill>
        <p:spPr>
          <a:xfrm>
            <a:off x="4493204" y="0"/>
            <a:ext cx="14743469" cy="1491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73677" y="5965755"/>
            <a:ext cx="2578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汇报人：李玮杰</a:t>
            </a:r>
            <a:endParaRPr lang="en-US" altLang="zh-CN" sz="2400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日期：</a:t>
            </a:r>
            <a:r>
              <a:rPr lang="en-US" altLang="zh-CN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2024-02-08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1E88B94-96F0-335F-4346-2AA9B8E03516}"/>
              </a:ext>
            </a:extLst>
          </p:cNvPr>
          <p:cNvSpPr/>
          <p:nvPr/>
        </p:nvSpPr>
        <p:spPr>
          <a:xfrm>
            <a:off x="-956331" y="-135467"/>
            <a:ext cx="13513870" cy="2497616"/>
          </a:xfrm>
          <a:prstGeom prst="rect">
            <a:avLst/>
          </a:prstGeom>
          <a:solidFill>
            <a:srgbClr val="E8D3F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2634" y="396212"/>
            <a:ext cx="99444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>
                  <a:solidFill>
                    <a:srgbClr val="E8D3F5"/>
                  </a:solidFill>
                </a:ln>
                <a:solidFill>
                  <a:srgbClr val="7030A0"/>
                </a:solidFill>
                <a:latin typeface="+mj-ea"/>
                <a:ea typeface="+mj-ea"/>
                <a:cs typeface="宋体" panose="02010600030101010101" pitchFamily="2" charset="-122"/>
              </a:rPr>
              <a:t>生物合成天然色素</a:t>
            </a:r>
          </a:p>
        </p:txBody>
      </p:sp>
      <p:pic>
        <p:nvPicPr>
          <p:cNvPr id="7" name="图片 6" descr="微信图片_2024020218130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9881515" y="260356"/>
            <a:ext cx="1983424" cy="190834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C9D9969-80AC-545A-7749-DF32438877F7}"/>
              </a:ext>
            </a:extLst>
          </p:cNvPr>
          <p:cNvSpPr/>
          <p:nvPr/>
        </p:nvSpPr>
        <p:spPr>
          <a:xfrm>
            <a:off x="-744215" y="-381000"/>
            <a:ext cx="1082882" cy="2743149"/>
          </a:xfrm>
          <a:prstGeom prst="rect">
            <a:avLst/>
          </a:prstGeom>
          <a:solidFill>
            <a:srgbClr val="610FA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8FA548D-8209-DBFE-1D8C-82CC071FE003}"/>
              </a:ext>
            </a:extLst>
          </p:cNvPr>
          <p:cNvSpPr/>
          <p:nvPr/>
        </p:nvSpPr>
        <p:spPr>
          <a:xfrm>
            <a:off x="-276697" y="2749819"/>
            <a:ext cx="9352032" cy="1278630"/>
          </a:xfrm>
          <a:prstGeom prst="rect">
            <a:avLst/>
          </a:prstGeom>
          <a:solidFill>
            <a:schemeClr val="bg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0A9B62-CCE8-7B3E-B112-6684EF6B0720}"/>
              </a:ext>
            </a:extLst>
          </p:cNvPr>
          <p:cNvGrpSpPr/>
          <p:nvPr/>
        </p:nvGrpSpPr>
        <p:grpSpPr>
          <a:xfrm>
            <a:off x="288145" y="2815082"/>
            <a:ext cx="8269216" cy="1177263"/>
            <a:chOff x="218670" y="4667429"/>
            <a:chExt cx="8269216" cy="117726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0F1C514-8EB1-9865-5F37-391D3E208F00}"/>
                </a:ext>
              </a:extLst>
            </p:cNvPr>
            <p:cNvSpPr txBox="1"/>
            <p:nvPr/>
          </p:nvSpPr>
          <p:spPr>
            <a:xfrm>
              <a:off x="680613" y="5198361"/>
              <a:ext cx="78072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n>
                    <a:solidFill>
                      <a:srgbClr val="E8D3F5"/>
                    </a:solidFill>
                  </a:ln>
                  <a:latin typeface="华文行楷" panose="02010800040101010101" pitchFamily="2" charset="-122"/>
                  <a:ea typeface="华文行楷" panose="02010800040101010101" pitchFamily="2" charset="-122"/>
                  <a:cs typeface="宋体" panose="02010600030101010101" pitchFamily="2" charset="-122"/>
                </a:rPr>
                <a:t>初步想法，候选色素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06A665C-1E4A-9FC3-8E01-BA4D6DBB6712}"/>
                </a:ext>
              </a:extLst>
            </p:cNvPr>
            <p:cNvSpPr txBox="1"/>
            <p:nvPr/>
          </p:nvSpPr>
          <p:spPr>
            <a:xfrm>
              <a:off x="218670" y="4667429"/>
              <a:ext cx="23861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n>
                    <a:solidFill>
                      <a:srgbClr val="E8D3F5"/>
                    </a:solidFill>
                  </a:ln>
                  <a:latin typeface="Transformers Movie" pitchFamily="2" charset="0"/>
                  <a:ea typeface="华文行楷" panose="02010800040101010101" pitchFamily="2" charset="-122"/>
                  <a:cs typeface="宋体" panose="02010600030101010101" pitchFamily="2" charset="-122"/>
                </a:rPr>
                <a:t>20240213</a:t>
              </a:r>
              <a:endParaRPr lang="zh-CN" altLang="en-US" sz="2400" dirty="0">
                <a:ln>
                  <a:solidFill>
                    <a:srgbClr val="E8D3F5"/>
                  </a:solidFill>
                </a:ln>
                <a:latin typeface="Transformers Movie" pitchFamily="2" charset="0"/>
                <a:ea typeface="华文行楷" panose="0201080004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162EC902-F735-6C52-BBDD-AC00B2B9206B}"/>
              </a:ext>
            </a:extLst>
          </p:cNvPr>
          <p:cNvSpPr/>
          <p:nvPr/>
        </p:nvSpPr>
        <p:spPr>
          <a:xfrm>
            <a:off x="-294250" y="4602726"/>
            <a:ext cx="9352032" cy="1666713"/>
          </a:xfrm>
          <a:prstGeom prst="rect">
            <a:avLst/>
          </a:prstGeom>
          <a:solidFill>
            <a:schemeClr val="bg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AB18D9-A937-C67F-CCDF-946F8D0AD6CB}"/>
              </a:ext>
            </a:extLst>
          </p:cNvPr>
          <p:cNvGrpSpPr/>
          <p:nvPr/>
        </p:nvGrpSpPr>
        <p:grpSpPr>
          <a:xfrm>
            <a:off x="275081" y="4609709"/>
            <a:ext cx="8317021" cy="1703085"/>
            <a:chOff x="170865" y="2714553"/>
            <a:chExt cx="8317021" cy="170308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31CE589-B087-F158-E3DC-89978A15C853}"/>
                </a:ext>
              </a:extLst>
            </p:cNvPr>
            <p:cNvSpPr txBox="1"/>
            <p:nvPr/>
          </p:nvSpPr>
          <p:spPr>
            <a:xfrm>
              <a:off x="680613" y="3401975"/>
              <a:ext cx="780727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n>
                    <a:solidFill>
                      <a:srgbClr val="E8D3F5"/>
                    </a:solidFill>
                  </a:ln>
                  <a:latin typeface="华文行楷" panose="02010800040101010101" pitchFamily="2" charset="-122"/>
                  <a:ea typeface="华文行楷" panose="02010800040101010101" pitchFamily="2" charset="-122"/>
                  <a:cs typeface="宋体" panose="02010600030101010101" pitchFamily="2" charset="-122"/>
                </a:rPr>
                <a:t>无细胞叶绿体系统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9FCEA87-9265-99EE-01CD-1942CEFE5D68}"/>
                </a:ext>
              </a:extLst>
            </p:cNvPr>
            <p:cNvSpPr txBox="1"/>
            <p:nvPr/>
          </p:nvSpPr>
          <p:spPr>
            <a:xfrm>
              <a:off x="170865" y="2714553"/>
              <a:ext cx="23861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n>
                    <a:solidFill>
                      <a:srgbClr val="E8D3F5"/>
                    </a:solidFill>
                  </a:ln>
                  <a:latin typeface="Transformers Movie" pitchFamily="2" charset="0"/>
                  <a:ea typeface="华文行楷" panose="02010800040101010101" pitchFamily="2" charset="-122"/>
                  <a:cs typeface="宋体" panose="02010600030101010101" pitchFamily="2" charset="-122"/>
                </a:rPr>
                <a:t>20240215</a:t>
              </a:r>
              <a:endParaRPr lang="zh-CN" altLang="en-US" sz="3600" dirty="0">
                <a:ln>
                  <a:solidFill>
                    <a:srgbClr val="E8D3F5"/>
                  </a:solidFill>
                </a:ln>
                <a:latin typeface="Transformers Movie" pitchFamily="2" charset="0"/>
                <a:ea typeface="华文行楷" panose="0201080004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751482AC-D872-B6C2-8CDF-00E4FB6EC5BF}"/>
              </a:ext>
            </a:extLst>
          </p:cNvPr>
          <p:cNvSpPr/>
          <p:nvPr/>
        </p:nvSpPr>
        <p:spPr>
          <a:xfrm>
            <a:off x="-426017" y="4684776"/>
            <a:ext cx="569331" cy="15114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FD9846E-E3B0-6C87-520A-454018082BA2}"/>
              </a:ext>
            </a:extLst>
          </p:cNvPr>
          <p:cNvSpPr/>
          <p:nvPr/>
        </p:nvSpPr>
        <p:spPr>
          <a:xfrm>
            <a:off x="-408464" y="2829151"/>
            <a:ext cx="569331" cy="113779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40E5B05-24C2-641E-1331-CD39FA47C716}"/>
              </a:ext>
            </a:extLst>
          </p:cNvPr>
          <p:cNvSpPr/>
          <p:nvPr/>
        </p:nvSpPr>
        <p:spPr>
          <a:xfrm>
            <a:off x="-426017" y="2462680"/>
            <a:ext cx="9583335" cy="185290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3BA94-55D4-DD9E-1E6C-5A7C22338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A701E0D-A5CC-2951-7CD7-4E25C0980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32D356CB-5BC5-A269-8DFC-66C551DDAD6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B36F574-C235-C29E-4AE8-1BDC2BF2C960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9680F27-854E-8201-83A0-614DFFD2D4EC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38A8382-3BE1-6E35-D119-502D1A3A78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4" y="1523999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24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B4E19-17D4-A5FA-5F81-DFCE87766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0815045-5D8C-8FCB-698C-5CC4C0C1AB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918D50BE-765B-09F1-0D2F-C7B9C14ECEA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14E2C79-0507-CE85-2BA7-5091D77F3AC2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61D1A08-058E-FEC7-F545-2B0C43E0A793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96162EE-A613-0A8E-C1A8-6C452F33FC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4" y="1449387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71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448DE5-9DAC-D9D8-45CD-6C5164FF8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7B1E94F-2D27-69DB-C4C9-3C4E058BB1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562A3A9F-1BBC-9511-6BA4-1D7C11A653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0EF7FCD-0050-AB94-7A34-C228FA86832F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95069B-6576-A10B-E4A5-D0721760D69E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2F7F55F-CC3E-0FC4-546A-755D07C93A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7772400" cy="48577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B624F99-2D4D-14EF-6C70-A7F1EDBED1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00" y="150000"/>
            <a:ext cx="7772400" cy="48577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3DFD35D-A2EF-CD32-B387-6D0B22058E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00" y="300000"/>
            <a:ext cx="7772400" cy="485775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54EC222-09FE-2061-71BF-CD347C98B1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00" y="450000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81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032C8-B397-7503-0B7C-7CF95BAB7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F71EF67-5AB3-FC1D-136D-EE010005A0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6A2723BE-74BF-4A55-5CE3-E47808CF15F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9A725F4-D284-DFED-2384-67B5D7C2BA69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53B3C00-C29C-29BA-7B5F-4384693516D6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D66D8CF-9BCA-5488-AD33-7CF9517A1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4" y="1449387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06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03A31-4DB9-20FC-8087-2A290833E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F5947D6-A264-9280-7BDC-822CE1919F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BD5D7FBD-3015-1E05-8100-1BBD4686DD4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3657BCE-206F-C04F-8E24-76C6F359EA8B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1F3764C-7FEC-E2D0-B8D2-99BC411F5BC0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4EF0271-209E-A3E8-2155-F2C31A5E96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4" y="1449387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88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E515B-D2BD-33C9-D4DA-8482D1320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3695A221-B2BF-DD72-F924-34A8E74CC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72FD48B3-172B-51EC-B8AA-BB18646E16D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AE1D2FF-1941-EA44-366E-D052399F8617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3BF7971-04DE-A2AE-E3B1-74E289D32E1C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E4DCCD1-F147-786B-3FB8-EED6A62CE4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4" y="1449387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0150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B16198-7372-5B39-000F-D174E5EAB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68450C7-E722-1885-2AAD-8D32489084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6AACCDA6-6675-B7B6-06AB-BB86DB76216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1D33E6C-005F-ED09-671B-86FEEAC360F1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0CE312D-5818-35E9-4326-179C021E57C3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4D72E2C-576B-9147-7E25-C70AA1B795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4" y="1449387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43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B19BE-BC73-1BF6-57E9-18450F64C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D1AB862E-5B4F-5A87-E455-E6D65195A40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7000"/>
          </a:blip>
          <a:stretch>
            <a:fillRect/>
          </a:stretch>
        </p:blipFill>
        <p:spPr>
          <a:xfrm>
            <a:off x="4493204" y="0"/>
            <a:ext cx="14743469" cy="1491454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A49AB87-0CB4-D8B4-E0B7-C772D9664665}"/>
              </a:ext>
            </a:extLst>
          </p:cNvPr>
          <p:cNvSpPr txBox="1"/>
          <p:nvPr/>
        </p:nvSpPr>
        <p:spPr>
          <a:xfrm>
            <a:off x="8973677" y="5965755"/>
            <a:ext cx="2578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汇报人：李玮杰</a:t>
            </a:r>
            <a:endParaRPr lang="en-US" altLang="zh-CN" sz="2400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日期：</a:t>
            </a:r>
            <a:r>
              <a:rPr lang="en-US" altLang="zh-CN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2024-02-08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705ABC3-1A36-B9E5-F066-CFD78FF80B46}"/>
              </a:ext>
            </a:extLst>
          </p:cNvPr>
          <p:cNvSpPr/>
          <p:nvPr/>
        </p:nvSpPr>
        <p:spPr>
          <a:xfrm>
            <a:off x="-956331" y="-135467"/>
            <a:ext cx="13513870" cy="2497616"/>
          </a:xfrm>
          <a:prstGeom prst="rect">
            <a:avLst/>
          </a:prstGeom>
          <a:solidFill>
            <a:srgbClr val="E8D3F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19DDE6-4F19-02EF-5164-2E6DA4F2F1EC}"/>
              </a:ext>
            </a:extLst>
          </p:cNvPr>
          <p:cNvSpPr txBox="1"/>
          <p:nvPr/>
        </p:nvSpPr>
        <p:spPr>
          <a:xfrm>
            <a:off x="292634" y="396212"/>
            <a:ext cx="99444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>
                  <a:solidFill>
                    <a:srgbClr val="E8D3F5"/>
                  </a:solidFill>
                </a:ln>
                <a:solidFill>
                  <a:srgbClr val="7030A0"/>
                </a:solidFill>
                <a:latin typeface="+mj-ea"/>
                <a:ea typeface="+mj-ea"/>
                <a:cs typeface="宋体" panose="02010600030101010101" pitchFamily="2" charset="-122"/>
              </a:rPr>
              <a:t>生物合成天然色素</a:t>
            </a:r>
          </a:p>
        </p:txBody>
      </p:sp>
      <p:pic>
        <p:nvPicPr>
          <p:cNvPr id="7" name="图片 6" descr="微信图片_20240202181306">
            <a:extLst>
              <a:ext uri="{FF2B5EF4-FFF2-40B4-BE49-F238E27FC236}">
                <a16:creationId xmlns:a16="http://schemas.microsoft.com/office/drawing/2014/main" id="{71346222-B3BE-8C70-AFE1-11F80AA8F98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9881515" y="260356"/>
            <a:ext cx="1983424" cy="190834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DFCF0466-E2A7-E1D4-1CD2-9874E32BAFBE}"/>
              </a:ext>
            </a:extLst>
          </p:cNvPr>
          <p:cNvSpPr/>
          <p:nvPr/>
        </p:nvSpPr>
        <p:spPr>
          <a:xfrm>
            <a:off x="-744215" y="-381000"/>
            <a:ext cx="1082882" cy="2743149"/>
          </a:xfrm>
          <a:prstGeom prst="rect">
            <a:avLst/>
          </a:prstGeom>
          <a:solidFill>
            <a:srgbClr val="610FA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04B8631-3C1B-412B-7C52-828B0C9181E6}"/>
              </a:ext>
            </a:extLst>
          </p:cNvPr>
          <p:cNvSpPr/>
          <p:nvPr/>
        </p:nvSpPr>
        <p:spPr>
          <a:xfrm>
            <a:off x="-276697" y="2749819"/>
            <a:ext cx="9352032" cy="1278630"/>
          </a:xfrm>
          <a:prstGeom prst="rect">
            <a:avLst/>
          </a:prstGeom>
          <a:solidFill>
            <a:schemeClr val="bg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642E946-C03D-803B-4AD1-D6D9FE4DC24D}"/>
              </a:ext>
            </a:extLst>
          </p:cNvPr>
          <p:cNvGrpSpPr/>
          <p:nvPr/>
        </p:nvGrpSpPr>
        <p:grpSpPr>
          <a:xfrm>
            <a:off x="288145" y="2815082"/>
            <a:ext cx="8269216" cy="1177263"/>
            <a:chOff x="218670" y="4667429"/>
            <a:chExt cx="8269216" cy="117726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7C1F823-1487-63C2-7630-EF7BD791F811}"/>
                </a:ext>
              </a:extLst>
            </p:cNvPr>
            <p:cNvSpPr txBox="1"/>
            <p:nvPr/>
          </p:nvSpPr>
          <p:spPr>
            <a:xfrm>
              <a:off x="680613" y="5198361"/>
              <a:ext cx="78072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n>
                    <a:solidFill>
                      <a:srgbClr val="E8D3F5"/>
                    </a:solidFill>
                  </a:ln>
                  <a:latin typeface="华文行楷" panose="02010800040101010101" pitchFamily="2" charset="-122"/>
                  <a:ea typeface="华文行楷" panose="02010800040101010101" pitchFamily="2" charset="-122"/>
                  <a:cs typeface="宋体" panose="02010600030101010101" pitchFamily="2" charset="-122"/>
                </a:rPr>
                <a:t>初步想法，候选色素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427C0EB-2D82-6B40-FE1C-F2F7913C8589}"/>
                </a:ext>
              </a:extLst>
            </p:cNvPr>
            <p:cNvSpPr txBox="1"/>
            <p:nvPr/>
          </p:nvSpPr>
          <p:spPr>
            <a:xfrm>
              <a:off x="218670" y="4667429"/>
              <a:ext cx="23861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n>
                    <a:solidFill>
                      <a:srgbClr val="E8D3F5"/>
                    </a:solidFill>
                  </a:ln>
                  <a:latin typeface="Transformers Movie" pitchFamily="2" charset="0"/>
                  <a:ea typeface="华文行楷" panose="02010800040101010101" pitchFamily="2" charset="-122"/>
                  <a:cs typeface="宋体" panose="02010600030101010101" pitchFamily="2" charset="-122"/>
                </a:rPr>
                <a:t>20240213</a:t>
              </a:r>
              <a:endParaRPr lang="zh-CN" altLang="en-US" sz="2400" dirty="0">
                <a:ln>
                  <a:solidFill>
                    <a:srgbClr val="E8D3F5"/>
                  </a:solidFill>
                </a:ln>
                <a:latin typeface="Transformers Movie" pitchFamily="2" charset="0"/>
                <a:ea typeface="华文行楷" panose="0201080004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3BAB765B-9133-B81D-CC03-3F5A8FE362E8}"/>
              </a:ext>
            </a:extLst>
          </p:cNvPr>
          <p:cNvSpPr/>
          <p:nvPr/>
        </p:nvSpPr>
        <p:spPr>
          <a:xfrm>
            <a:off x="-294250" y="4602726"/>
            <a:ext cx="9352032" cy="1666713"/>
          </a:xfrm>
          <a:prstGeom prst="rect">
            <a:avLst/>
          </a:prstGeom>
          <a:solidFill>
            <a:schemeClr val="bg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398ED9E-ED6B-09A4-A308-6C6024671203}"/>
              </a:ext>
            </a:extLst>
          </p:cNvPr>
          <p:cNvGrpSpPr/>
          <p:nvPr/>
        </p:nvGrpSpPr>
        <p:grpSpPr>
          <a:xfrm>
            <a:off x="275081" y="4609709"/>
            <a:ext cx="8317021" cy="1703085"/>
            <a:chOff x="170865" y="2714553"/>
            <a:chExt cx="8317021" cy="170308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21A37A1-E769-76F7-E886-8F2A13A68DE5}"/>
                </a:ext>
              </a:extLst>
            </p:cNvPr>
            <p:cNvSpPr txBox="1"/>
            <p:nvPr/>
          </p:nvSpPr>
          <p:spPr>
            <a:xfrm>
              <a:off x="680613" y="3401975"/>
              <a:ext cx="780727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strike="sngStrike" dirty="0">
                  <a:ln>
                    <a:solidFill>
                      <a:srgbClr val="E8D3F5"/>
                    </a:solidFill>
                  </a:ln>
                  <a:latin typeface="华文行楷" panose="02010800040101010101" pitchFamily="2" charset="-122"/>
                  <a:ea typeface="华文行楷" panose="02010800040101010101" pitchFamily="2" charset="-122"/>
                  <a:cs typeface="宋体" panose="02010600030101010101" pitchFamily="2" charset="-122"/>
                </a:rPr>
                <a:t>无细胞叶绿体系统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411A99D-5CE0-BDFC-4793-95D195860399}"/>
                </a:ext>
              </a:extLst>
            </p:cNvPr>
            <p:cNvSpPr txBox="1"/>
            <p:nvPr/>
          </p:nvSpPr>
          <p:spPr>
            <a:xfrm>
              <a:off x="170865" y="2714553"/>
              <a:ext cx="23861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n>
                    <a:solidFill>
                      <a:srgbClr val="E8D3F5"/>
                    </a:solidFill>
                  </a:ln>
                  <a:latin typeface="Transformers Movie" pitchFamily="2" charset="0"/>
                  <a:ea typeface="华文行楷" panose="02010800040101010101" pitchFamily="2" charset="-122"/>
                  <a:cs typeface="宋体" panose="02010600030101010101" pitchFamily="2" charset="-122"/>
                </a:rPr>
                <a:t>20240215</a:t>
              </a:r>
              <a:endParaRPr lang="zh-CN" altLang="en-US" sz="3600" dirty="0">
                <a:ln>
                  <a:solidFill>
                    <a:srgbClr val="E8D3F5"/>
                  </a:solidFill>
                </a:ln>
                <a:latin typeface="Transformers Movie" pitchFamily="2" charset="0"/>
                <a:ea typeface="华文行楷" panose="0201080004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4556264F-CA2C-690B-4DC3-84850861B7EF}"/>
              </a:ext>
            </a:extLst>
          </p:cNvPr>
          <p:cNvSpPr/>
          <p:nvPr/>
        </p:nvSpPr>
        <p:spPr>
          <a:xfrm>
            <a:off x="-426017" y="4684776"/>
            <a:ext cx="569331" cy="15114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3CDAD25-31DC-0864-1B7C-AD980C94A9EA}"/>
              </a:ext>
            </a:extLst>
          </p:cNvPr>
          <p:cNvSpPr/>
          <p:nvPr/>
        </p:nvSpPr>
        <p:spPr>
          <a:xfrm>
            <a:off x="-408464" y="2829151"/>
            <a:ext cx="569331" cy="113779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A36669C-AABC-CBE2-5A86-85F2EA4309DC}"/>
              </a:ext>
            </a:extLst>
          </p:cNvPr>
          <p:cNvSpPr/>
          <p:nvPr/>
        </p:nvSpPr>
        <p:spPr>
          <a:xfrm>
            <a:off x="-426017" y="2462680"/>
            <a:ext cx="9583335" cy="185290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880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07EEA-B6BA-CFA3-B594-5E06ADE0D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B823B5A-8F65-8B91-3914-DE21A7F9D6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AB3CC941-7C47-EDB5-0F1F-CCDDCAD049B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5050B07-255C-82AF-0808-BC740E1A6E2B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无细胞叶绿体系统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28B07C1-6499-1BC3-1738-A63986C6700D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066F662-7400-392D-CEAD-106B37A05A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13" y="1135088"/>
            <a:ext cx="7007226" cy="49690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D80947A-B53D-6E3C-220C-B2E2F62F4335}"/>
              </a:ext>
            </a:extLst>
          </p:cNvPr>
          <p:cNvSpPr txBox="1"/>
          <p:nvPr/>
        </p:nvSpPr>
        <p:spPr>
          <a:xfrm>
            <a:off x="7325938" y="2142293"/>
            <a:ext cx="49845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减少不必要的资源损耗</a:t>
            </a:r>
            <a:endParaRPr kumimoji="1" lang="en-US" altLang="zh-CN" dirty="0"/>
          </a:p>
          <a:p>
            <a:r>
              <a:rPr kumimoji="1" lang="zh-CN" altLang="en-US" dirty="0"/>
              <a:t>降低叶绿体工程调控的难度</a:t>
            </a:r>
            <a:endParaRPr kumimoji="1" lang="en-US" altLang="zh-CN" dirty="0"/>
          </a:p>
          <a:p>
            <a:r>
              <a:rPr kumimoji="1" lang="zh-CN" altLang="en-US" dirty="0"/>
              <a:t>提高单位体积叶绿体浓度从而提高产量</a:t>
            </a:r>
            <a:endParaRPr kumimoji="1" lang="en-US" altLang="zh-CN" dirty="0"/>
          </a:p>
          <a:p>
            <a:r>
              <a:rPr kumimoji="1" lang="zh-CN" altLang="en-US" dirty="0"/>
              <a:t>不用考虑高浓度色素对细胞本身造成的影响</a:t>
            </a:r>
            <a:endParaRPr kumimoji="1" lang="en-US" altLang="zh-CN" dirty="0"/>
          </a:p>
          <a:p>
            <a:r>
              <a:rPr kumimoji="1" lang="en-US" altLang="zh-CN" dirty="0"/>
              <a:t>···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005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A63B8-1F66-DFBB-0C9B-6B8AF1F1F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27418DD3-FFBA-7FEA-7EE0-D2B3FA7364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4B24A563-85BC-4E1D-3B38-BCB5745B779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C004F37-52D9-48C9-C1D7-0C3ED71A073B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无细胞叶绿体系统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7A58F7D-A7AC-977C-889B-69C9DD219E6E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DEDAA0-A093-5057-79F1-416C5AE8687B}"/>
              </a:ext>
            </a:extLst>
          </p:cNvPr>
          <p:cNvSpPr txBox="1"/>
          <p:nvPr/>
        </p:nvSpPr>
        <p:spPr>
          <a:xfrm>
            <a:off x="1241317" y="1739899"/>
            <a:ext cx="9574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叶绿体体外培养技术</a:t>
            </a:r>
            <a:endParaRPr lang="en-US" altLang="zh-CN" sz="4000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1462A2-46A1-1474-6078-7F3A4C096A0A}"/>
              </a:ext>
            </a:extLst>
          </p:cNvPr>
          <p:cNvSpPr txBox="1"/>
          <p:nvPr/>
        </p:nvSpPr>
        <p:spPr>
          <a:xfrm>
            <a:off x="1241317" y="2805300"/>
            <a:ext cx="9574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叶绿体内合成的高附加值产物</a:t>
            </a:r>
            <a:endParaRPr lang="en-US" altLang="zh-CN" sz="4000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6AAA23-5E2C-0847-B412-BB2D2ECACFAE}"/>
              </a:ext>
            </a:extLst>
          </p:cNvPr>
          <p:cNvSpPr txBox="1"/>
          <p:nvPr/>
        </p:nvSpPr>
        <p:spPr>
          <a:xfrm>
            <a:off x="1308767" y="3870701"/>
            <a:ext cx="9574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无细胞环境构建</a:t>
            </a:r>
            <a:endParaRPr lang="en-US" altLang="zh-CN" sz="4000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008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538CC-6AB1-744B-0784-83F08EAF7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193695B-BA59-B85E-A492-B05614C3C8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11E5FD1B-EB8B-902C-B557-3346812A384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736738A-430B-DBDC-7D74-DD0922546A90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17BA34A-FB9A-5962-CDE5-1126BEBD3D55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58AF863-82CE-AB96-C79C-31193E8DA1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50" y="1135088"/>
            <a:ext cx="3961150" cy="51133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7BED4B1-4DA5-12F9-B793-111D6FE48F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50" y="1135088"/>
            <a:ext cx="3961150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88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5E225-283D-A29E-49D5-3DEC30DBB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26BC97D4-4AC1-1249-5776-824764ABCF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0B1630F2-F569-68B4-AAB2-D6D162D7711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31C4848-3350-29BE-6D60-97DDB7DC83E1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FDCB457-A47A-331D-B8EE-E89A0DE6ECA6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1268BCD-53ED-9D4B-5334-0833D83F2A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21" y="1028440"/>
            <a:ext cx="6706016" cy="419126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BA6E80C-A759-6FE7-BC8C-8604531612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22" y="1970286"/>
            <a:ext cx="7820343" cy="488771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30942B4-E335-9C4E-B632-4CF8D33ED5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579" y="1523999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75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D1CF7-03E0-3C84-7B1B-CD892F896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5D4D703-F699-5F66-102B-0359237EA4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AE735B52-0EF7-403B-8309-07A0695226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F46DCBA-73BD-1822-E7E6-E375177A0DE6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4BC38A4-8951-E1CC-252F-89A8AA304A12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EF63591-7D5E-AB11-0CF8-7E012BB543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0" y="1155674"/>
            <a:ext cx="7772400" cy="48577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0334B6C-41BA-EA0C-8EE9-C8EEC30B3A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480" y="1739899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546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8267A-E2E0-EF42-1644-7C0D5A0AE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510ABD8-9266-EDF2-7B2F-D28CE68EBE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57EECC12-52E0-2E28-DF30-68D3902AC34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D187D9C-2917-DF53-00BD-4ACAE25C2E4A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CC04B60-875E-9068-1AE6-94B319CB90B5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6C5005-2F23-08A4-23FB-95637E1BF5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4" y="1100292"/>
            <a:ext cx="7772400" cy="48577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349B2FB-C09C-E987-FFC6-F62C9782CF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814" y="1739899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5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A18B4-548F-AA05-7DE2-ED3F8D5F7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47C6F35-946B-A5A4-B3BC-2B6AD391C4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</a:blip>
          <a:srcRect l="20597" t="19333" r="17812" b="18421"/>
          <a:stretch/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>
            <a:extLst>
              <a:ext uri="{FF2B5EF4-FFF2-40B4-BE49-F238E27FC236}">
                <a16:creationId xmlns:a16="http://schemas.microsoft.com/office/drawing/2014/main" id="{805AB0DF-2B50-008A-5B98-B219135B4C2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2D196E0-3960-BC9F-3FDC-96A95E56762F}"/>
              </a:ext>
            </a:extLst>
          </p:cNvPr>
          <p:cNvSpPr txBox="1"/>
          <p:nvPr/>
        </p:nvSpPr>
        <p:spPr>
          <a:xfrm>
            <a:off x="962448" y="91598"/>
            <a:ext cx="453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叶绿体体外培养技术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0EBECB2-2BAB-5779-061A-E6CF8D3861DB}"/>
              </a:ext>
            </a:extLst>
          </p:cNvPr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DE6A05B-5539-2506-746F-7F34AD20ED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4" y="1318952"/>
            <a:ext cx="777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3981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FmZWIzNDg2MmIzZjExOTIzMmViNTBmYTMwYTk0ZWYifQ=="/>
  <p:tag name="KSO_WPP_MARK_KEY" val="d8c98273-79af-45a8-ad09-21b57cf5866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164</Words>
  <Application>Microsoft Macintosh PowerPoint</Application>
  <PresentationFormat>宽屏</PresentationFormat>
  <Paragraphs>52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Transformers Movie</vt:lpstr>
      <vt:lpstr>KaiTi</vt:lpstr>
      <vt:lpstr>Calibri</vt:lpstr>
      <vt:lpstr>华文行楷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yjy</dc:creator>
  <cp:lastModifiedBy>玮杰 李</cp:lastModifiedBy>
  <cp:revision>68</cp:revision>
  <dcterms:created xsi:type="dcterms:W3CDTF">2024-01-29T05:45:00Z</dcterms:created>
  <dcterms:modified xsi:type="dcterms:W3CDTF">2024-02-14T13:00:58Z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7C2429DFC30840CA80E7C9FEF89DFA02_12</vt:lpwstr>
  </property>
  <property fmtid="{D5CDD505-2E9C-101B-9397-08002B2CF9AE}" pid="3" name="KSOProductBuildVer">
    <vt:lpwstr>2052-11.1.0.14036</vt:lpwstr>
  </property>
</Properties>
</file>